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C71D1D4-FE61-4C7F-BC2C-E0898535E469}">
  <a:tblStyle styleId="{FC71D1D4-FE61-4C7F-BC2C-E0898535E46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facebase.org/~mei/mesh-viewer/view.html?model=https://dev.facebase.org/data/mesh/JI296CCMB/3model.jso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ase.org/~schuler/anav.html" TargetMode="External"/><Relationship Id="rId3" Type="http://schemas.openxmlformats.org/officeDocument/2006/relationships/hyperlink" Target="https://www.facebase.org/image-nav-demo.html"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Vocabulary include: from Uberon, OCDM (coming soon), NCBI Taxon, HGNC, MGI, OBI, …</a:t>
            </a:r>
            <a:endParaRPr/>
          </a:p>
          <a:p>
            <a:pPr indent="0" lvl="0" marL="0">
              <a:spcBef>
                <a:spcPts val="0"/>
              </a:spcBef>
              <a:spcAft>
                <a:spcPts val="0"/>
              </a:spcAft>
              <a:buNone/>
            </a:pPr>
            <a:r>
              <a:rPr lang="en"/>
              <a:t>Data Types include: Raw Seq, Processed, Tracks; Array; Volumes, Surface Mesh, Images; Supplementary (all other)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DEMO IMAGE (shown): </a:t>
            </a:r>
            <a:r>
              <a:rPr lang="en" u="sng">
                <a:solidFill>
                  <a:schemeClr val="hlink"/>
                </a:solidFill>
                <a:hlinkClick r:id="rId2"/>
              </a:rPr>
              <a:t>https://dev.facebase.org/~mei/mesh-viewer/view.html?model=https://dev.facebase.org/data/mesh/JI296CCMB/3model.json</a:t>
            </a:r>
            <a:endParaRPr/>
          </a:p>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Main thing here is we created a JBrowse FaceBase plugin. Rather than config files, instead all tracks are pulled dynamically from the database. So changes will be reflected immediately. We can continue to enhance the viewer with information in the database, as well so create customized comparison views across data in FaceBase.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2"/>
              </a:rPr>
              <a:t>https://www.facebase.org/~schuler/anav.html</a:t>
            </a:r>
            <a:endParaRPr/>
          </a:p>
          <a:p>
            <a:pPr indent="0" lvl="0" marL="0">
              <a:spcBef>
                <a:spcPts val="0"/>
              </a:spcBef>
              <a:spcAft>
                <a:spcPts val="0"/>
              </a:spcAft>
              <a:buNone/>
            </a:pPr>
            <a:r>
              <a:t/>
            </a:r>
            <a:endParaRPr/>
          </a:p>
          <a:p>
            <a:pPr indent="0" lvl="0" marL="0">
              <a:spcBef>
                <a:spcPts val="0"/>
              </a:spcBef>
              <a:spcAft>
                <a:spcPts val="0"/>
              </a:spcAft>
              <a:buNone/>
            </a:pPr>
            <a:r>
              <a:rPr lang="en" u="sng">
                <a:solidFill>
                  <a:schemeClr val="hlink"/>
                </a:solidFill>
                <a:hlinkClick r:id="rId3"/>
              </a:rPr>
              <a:t>https://www.facebase.org/image-nav-demo.html</a:t>
            </a:r>
            <a:endParaRPr/>
          </a:p>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FB1 = ~ 2 TB</a:t>
            </a:r>
            <a:endParaRPr/>
          </a:p>
          <a:p>
            <a:pPr indent="0" lvl="0" marL="0">
              <a:spcBef>
                <a:spcPts val="0"/>
              </a:spcBef>
              <a:spcAft>
                <a:spcPts val="0"/>
              </a:spcAft>
              <a:buNone/>
            </a:pPr>
            <a:r>
              <a:t/>
            </a:r>
            <a:endParaRPr/>
          </a:p>
          <a:p>
            <a:pPr indent="0" lvl="0" marL="0">
              <a:spcBef>
                <a:spcPts val="0"/>
              </a:spcBef>
              <a:spcAft>
                <a:spcPts val="0"/>
              </a:spcAft>
              <a:buNone/>
            </a:pPr>
            <a:r>
              <a:rPr lang="en"/>
              <a:t>File counts by type:</a:t>
            </a:r>
            <a:endParaRPr/>
          </a:p>
          <a:p>
            <a:pPr indent="0" lvl="0" marL="0">
              <a:spcBef>
                <a:spcPts val="0"/>
              </a:spcBef>
              <a:spcAft>
                <a:spcPts val="0"/>
              </a:spcAft>
              <a:buNone/>
            </a:pPr>
            <a:r>
              <a:t/>
            </a:r>
            <a:endParaRPr/>
          </a:p>
          <a:p>
            <a:pPr indent="0" lvl="0" marL="0">
              <a:spcBef>
                <a:spcPts val="0"/>
              </a:spcBef>
              <a:spcAft>
                <a:spcPts val="0"/>
              </a:spcAft>
              <a:buClr>
                <a:schemeClr val="dk1"/>
              </a:buClr>
              <a:buSzPts val="1100"/>
              <a:buFont typeface="Arial"/>
              <a:buNone/>
            </a:pPr>
            <a:r>
              <a:rPr lang="en"/>
              <a:t>mesh | processed | file | tracks | array | sequencing | imaging </a:t>
            </a:r>
            <a:endParaRPr/>
          </a:p>
          <a:p>
            <a:pPr indent="0" lvl="0" marL="0">
              <a:spcBef>
                <a:spcPts val="0"/>
              </a:spcBef>
              <a:spcAft>
                <a:spcPts val="0"/>
              </a:spcAft>
              <a:buClr>
                <a:schemeClr val="dk1"/>
              </a:buClr>
              <a:buSzPts val="1100"/>
              <a:buFont typeface="Arial"/>
              <a:buNone/>
            </a:pPr>
            <a:r>
              <a:rPr lang="en"/>
              <a:t>  ------+---------------+----+---------+--------+----------------+---------</a:t>
            </a:r>
            <a:endParaRPr/>
          </a:p>
          <a:p>
            <a:pPr indent="0" lvl="0" marL="0">
              <a:spcBef>
                <a:spcPts val="0"/>
              </a:spcBef>
              <a:spcAft>
                <a:spcPts val="0"/>
              </a:spcAft>
              <a:buClr>
                <a:schemeClr val="dk1"/>
              </a:buClr>
              <a:buSzPts val="1100"/>
              <a:buFont typeface="Arial"/>
              <a:buNone/>
            </a:pPr>
            <a:r>
              <a:rPr lang="en"/>
              <a:t>   356 |            645 | 913 |    523 |    45 |           498     |    1320</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dk1"/>
                </a:solidFill>
              </a:rPr>
              <a:t>Curated: FB2 Dataset that has been fully curated to the current FB2 model</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Released: FB2 Dataset that appears in our catalog with minimal metadata information and is in the process of being curated</a:t>
            </a:r>
            <a:endParaRPr>
              <a:solidFill>
                <a:schemeClr val="dk1"/>
              </a:solidFill>
            </a:endParaRPr>
          </a:p>
          <a:p>
            <a:pPr indent="0" lvl="0" marL="0">
              <a:spcBef>
                <a:spcPts val="0"/>
              </a:spcBef>
              <a:spcAft>
                <a:spcPts val="0"/>
              </a:spcAft>
              <a:buNone/>
            </a:pPr>
            <a:r>
              <a:rPr lang="en">
                <a:solidFill>
                  <a:schemeClr val="dk1"/>
                </a:solidFill>
              </a:rPr>
              <a:t>Pending: FB2 Dataset that appears in our catalog but some data and/or metadata needs to be completed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(Beyond Downloads) So these are the number of times files of datasets have been downloaded. But there’s more to measuring the impact of this site. If you’re researching a phenotype, once you’ve seen a good jpg on the webpage, do you really need to download the source file? So here’s usage stats for images as well as track hub, etc.. And note that the number of track file accesses is actually a quite accurate measure of usage because it specifically captures only what the user actually looked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rgbClr val="000000"/>
              </a:buClr>
              <a:buSzPts val="1100"/>
              <a:buFont typeface="Arial"/>
              <a:buNone/>
            </a:pPr>
            <a:r>
              <a:rPr lang="en"/>
              <a:t>Y4: </a:t>
            </a:r>
            <a:r>
              <a:rPr lang="en"/>
              <a:t>35% of pageviews were on data browser pages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represents a sampling of the complexity of representing facebase research data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github.com/informatics-isi-edu/facebase-curation/wik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facebase.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4800"/>
              <a:t>FaceBase Hub Updates of Year 4</a:t>
            </a:r>
            <a:endParaRPr sz="4800"/>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Carl Kesselman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Requirements and tradeoffs in the re-design</a:t>
            </a:r>
            <a:endParaRPr/>
          </a:p>
        </p:txBody>
      </p:sp>
      <p:sp>
        <p:nvSpPr>
          <p:cNvPr id="111" name="Shape 11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Find cross-cutting data</a:t>
            </a:r>
            <a:endParaRPr/>
          </a:p>
          <a:p>
            <a:pPr indent="-342900" lvl="0" marL="457200" rtl="0">
              <a:spcBef>
                <a:spcPts val="0"/>
              </a:spcBef>
              <a:spcAft>
                <a:spcPts val="0"/>
              </a:spcAft>
              <a:buSzPts val="1800"/>
              <a:buAutoNum type="arabicPeriod"/>
            </a:pPr>
            <a:r>
              <a:rPr lang="en"/>
              <a:t>Enough detail for re-use</a:t>
            </a:r>
            <a:endParaRPr/>
          </a:p>
          <a:p>
            <a:pPr indent="-342900" lvl="0" marL="457200" rtl="0">
              <a:spcBef>
                <a:spcPts val="0"/>
              </a:spcBef>
              <a:spcAft>
                <a:spcPts val="0"/>
              </a:spcAft>
              <a:buSzPts val="1800"/>
              <a:buAutoNum type="arabicPeriod"/>
            </a:pPr>
            <a:r>
              <a:rPr lang="en"/>
              <a:t>Simple enough for data entry</a:t>
            </a:r>
            <a:endParaRPr/>
          </a:p>
          <a:p>
            <a:pPr indent="-342900" lvl="0" marL="457200" rtl="0">
              <a:spcBef>
                <a:spcPts val="0"/>
              </a:spcBef>
              <a:spcAft>
                <a:spcPts val="0"/>
              </a:spcAft>
              <a:buSzPts val="1800"/>
              <a:buAutoNum type="arabicPeriod"/>
            </a:pPr>
            <a:r>
              <a:rPr lang="en"/>
              <a:t>Interoperate with external data standards</a:t>
            </a:r>
            <a:endParaRPr/>
          </a:p>
          <a:p>
            <a:pPr indent="-342900" lvl="0" marL="457200" rtl="0">
              <a:spcBef>
                <a:spcPts val="0"/>
              </a:spcBef>
              <a:spcAft>
                <a:spcPts val="0"/>
              </a:spcAft>
              <a:buSzPts val="1800"/>
              <a:buAutoNum type="arabicPeriod"/>
            </a:pPr>
            <a:r>
              <a:rPr lang="en"/>
              <a:t>Support automated pipelines and more complex views of data</a:t>
            </a:r>
            <a:endParaRPr/>
          </a:p>
        </p:txBody>
      </p:sp>
      <p:sp>
        <p:nvSpPr>
          <p:cNvPr id="112" name="Shape 112"/>
          <p:cNvSpPr/>
          <p:nvPr/>
        </p:nvSpPr>
        <p:spPr>
          <a:xfrm>
            <a:off x="502225" y="3444075"/>
            <a:ext cx="8330100" cy="5067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txBox="1"/>
          <p:nvPr/>
        </p:nvSpPr>
        <p:spPr>
          <a:xfrm>
            <a:off x="6001500" y="3992950"/>
            <a:ext cx="2830800" cy="405300"/>
          </a:xfrm>
          <a:prstGeom prst="rect">
            <a:avLst/>
          </a:prstGeom>
          <a:noFill/>
          <a:ln>
            <a:noFill/>
          </a:ln>
        </p:spPr>
        <p:txBody>
          <a:bodyPr anchorCtr="0" anchor="t" bIns="91425" lIns="91425" spcFirstLastPara="1" rIns="91425" wrap="square" tIns="91425">
            <a:noAutofit/>
          </a:bodyPr>
          <a:lstStyle/>
          <a:p>
            <a:pPr indent="-317500" lvl="0" marL="457200">
              <a:spcBef>
                <a:spcPts val="0"/>
              </a:spcBef>
              <a:spcAft>
                <a:spcPts val="0"/>
              </a:spcAft>
              <a:buSzPts val="1400"/>
              <a:buChar char="●"/>
            </a:pPr>
            <a:r>
              <a:rPr lang="en"/>
              <a:t>Highly detailed/complex</a:t>
            </a:r>
            <a:endParaRPr/>
          </a:p>
          <a:p>
            <a:pPr indent="-317500" lvl="0" marL="457200" rtl="0">
              <a:spcBef>
                <a:spcPts val="0"/>
              </a:spcBef>
              <a:spcAft>
                <a:spcPts val="0"/>
              </a:spcAft>
              <a:buClr>
                <a:srgbClr val="00FF00"/>
              </a:buClr>
              <a:buSzPts val="1400"/>
              <a:buChar char="●"/>
            </a:pPr>
            <a:r>
              <a:rPr lang="en">
                <a:solidFill>
                  <a:srgbClr val="00FF00"/>
                </a:solidFill>
              </a:rPr>
              <a:t>Supports reuse/automation</a:t>
            </a:r>
            <a:endParaRPr>
              <a:solidFill>
                <a:srgbClr val="00FF00"/>
              </a:solidFill>
            </a:endParaRPr>
          </a:p>
          <a:p>
            <a:pPr indent="-317500" lvl="0" marL="457200" rtl="0">
              <a:spcBef>
                <a:spcPts val="0"/>
              </a:spcBef>
              <a:spcAft>
                <a:spcPts val="0"/>
              </a:spcAft>
              <a:buClr>
                <a:srgbClr val="FF0000"/>
              </a:buClr>
              <a:buSzPts val="1400"/>
              <a:buChar char="●"/>
            </a:pPr>
            <a:r>
              <a:rPr lang="en">
                <a:solidFill>
                  <a:srgbClr val="FF0000"/>
                </a:solidFill>
              </a:rPr>
              <a:t>Difficult to enter</a:t>
            </a:r>
            <a:endParaRPr>
              <a:solidFill>
                <a:srgbClr val="FF0000"/>
              </a:solidFill>
            </a:endParaRPr>
          </a:p>
        </p:txBody>
      </p:sp>
      <p:sp>
        <p:nvSpPr>
          <p:cNvPr id="114" name="Shape 114"/>
          <p:cNvSpPr txBox="1"/>
          <p:nvPr/>
        </p:nvSpPr>
        <p:spPr>
          <a:xfrm>
            <a:off x="311700" y="3950775"/>
            <a:ext cx="3009900" cy="4053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Few details/simple</a:t>
            </a:r>
            <a:endParaRPr/>
          </a:p>
          <a:p>
            <a:pPr indent="-317500" lvl="0" marL="457200" rtl="0">
              <a:spcBef>
                <a:spcPts val="0"/>
              </a:spcBef>
              <a:spcAft>
                <a:spcPts val="0"/>
              </a:spcAft>
              <a:buClr>
                <a:srgbClr val="00FF00"/>
              </a:buClr>
              <a:buSzPts val="1400"/>
              <a:buChar char="●"/>
            </a:pPr>
            <a:r>
              <a:rPr lang="en">
                <a:solidFill>
                  <a:srgbClr val="00FF00"/>
                </a:solidFill>
              </a:rPr>
              <a:t>Easy/trivial to enter</a:t>
            </a:r>
            <a:endParaRPr>
              <a:solidFill>
                <a:srgbClr val="00FF00"/>
              </a:solidFill>
            </a:endParaRPr>
          </a:p>
          <a:p>
            <a:pPr indent="-317500" lvl="0" marL="457200" rtl="0">
              <a:spcBef>
                <a:spcPts val="0"/>
              </a:spcBef>
              <a:spcAft>
                <a:spcPts val="0"/>
              </a:spcAft>
              <a:buSzPts val="1400"/>
              <a:buChar char="●"/>
            </a:pPr>
            <a:r>
              <a:rPr lang="en">
                <a:solidFill>
                  <a:srgbClr val="FF0000"/>
                </a:solidFill>
              </a:rPr>
              <a:t>Unable to reuse/automate</a:t>
            </a:r>
            <a:br>
              <a:rPr lang="en"/>
            </a:br>
            <a:r>
              <a:rPr lang="en"/>
              <a:t>(w/out human interpretation)</a:t>
            </a:r>
            <a:endParaRPr/>
          </a:p>
        </p:txBody>
      </p:sp>
      <p:sp>
        <p:nvSpPr>
          <p:cNvPr id="115" name="Shape 115"/>
          <p:cNvSpPr txBox="1"/>
          <p:nvPr/>
        </p:nvSpPr>
        <p:spPr>
          <a:xfrm rot="-1604125">
            <a:off x="2955560" y="3570742"/>
            <a:ext cx="3474328" cy="405446"/>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a:solidFill>
                  <a:srgbClr val="0000FF"/>
                </a:solidFill>
              </a:rPr>
              <a:t>Key is to find a good tradeoff</a:t>
            </a:r>
            <a:endParaRPr b="1">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Significantly improved</a:t>
            </a:r>
            <a:r>
              <a:rPr lang="en"/>
              <a:t> data representation</a:t>
            </a:r>
            <a:endParaRPr/>
          </a:p>
        </p:txBody>
      </p:sp>
      <p:sp>
        <p:nvSpPr>
          <p:cNvPr id="121" name="Shape 1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sz="1800"/>
              <a:t>Findability/Accessibility</a:t>
            </a:r>
            <a:r>
              <a:rPr lang="en" sz="1800"/>
              <a:t>: unified representation of diverse data (-seq, array, imaging, enhancer, morph., …)</a:t>
            </a:r>
            <a:endParaRPr sz="1800"/>
          </a:p>
          <a:p>
            <a:pPr indent="0" lvl="0" marL="0">
              <a:spcBef>
                <a:spcPts val="1600"/>
              </a:spcBef>
              <a:spcAft>
                <a:spcPts val="0"/>
              </a:spcAft>
              <a:buNone/>
            </a:pPr>
            <a:r>
              <a:rPr b="1" lang="en" sz="1800"/>
              <a:t>Interoperability</a:t>
            </a:r>
            <a:r>
              <a:rPr lang="en" sz="1800"/>
              <a:t>: controlled vocabularies (support for concept hierarchies, synonyms, relationships)</a:t>
            </a:r>
            <a:endParaRPr sz="1800"/>
          </a:p>
          <a:p>
            <a:pPr indent="0" lvl="0" marL="0">
              <a:spcBef>
                <a:spcPts val="1600"/>
              </a:spcBef>
              <a:spcAft>
                <a:spcPts val="1600"/>
              </a:spcAft>
              <a:buNone/>
            </a:pPr>
            <a:r>
              <a:rPr b="1" lang="en" sz="1800"/>
              <a:t>Reusability</a:t>
            </a:r>
            <a:r>
              <a:rPr lang="en" sz="1800"/>
              <a:t>: machine-readable encodings of information about experimental results</a:t>
            </a:r>
            <a:endParaRPr sz="1800"/>
          </a:p>
        </p:txBody>
      </p:sp>
      <p:sp>
        <p:nvSpPr>
          <p:cNvPr id="122" name="Shape 122"/>
          <p:cNvSpPr/>
          <p:nvPr/>
        </p:nvSpPr>
        <p:spPr>
          <a:xfrm>
            <a:off x="1698350" y="1405875"/>
            <a:ext cx="1380000" cy="422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b="1" lang="en" sz="1600"/>
              <a:t>Dataset</a:t>
            </a:r>
            <a:endParaRPr b="1" sz="1600"/>
          </a:p>
        </p:txBody>
      </p:sp>
      <p:sp>
        <p:nvSpPr>
          <p:cNvPr id="123" name="Shape 123"/>
          <p:cNvSpPr/>
          <p:nvPr/>
        </p:nvSpPr>
        <p:spPr>
          <a:xfrm>
            <a:off x="859575" y="2139925"/>
            <a:ext cx="1380000" cy="422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Experiment</a:t>
            </a:r>
            <a:endParaRPr b="1" sz="1600"/>
          </a:p>
        </p:txBody>
      </p:sp>
      <p:sp>
        <p:nvSpPr>
          <p:cNvPr id="124" name="Shape 124"/>
          <p:cNvSpPr/>
          <p:nvPr/>
        </p:nvSpPr>
        <p:spPr>
          <a:xfrm>
            <a:off x="2471800" y="2139925"/>
            <a:ext cx="1380000" cy="422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Biosample</a:t>
            </a:r>
            <a:endParaRPr b="1" sz="1600"/>
          </a:p>
        </p:txBody>
      </p:sp>
      <p:sp>
        <p:nvSpPr>
          <p:cNvPr id="125" name="Shape 125"/>
          <p:cNvSpPr/>
          <p:nvPr/>
        </p:nvSpPr>
        <p:spPr>
          <a:xfrm>
            <a:off x="1698350" y="2878225"/>
            <a:ext cx="1380000" cy="422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Replicate</a:t>
            </a:r>
            <a:endParaRPr b="1" sz="1600"/>
          </a:p>
        </p:txBody>
      </p:sp>
      <p:cxnSp>
        <p:nvCxnSpPr>
          <p:cNvPr id="126" name="Shape 126"/>
          <p:cNvCxnSpPr>
            <a:stCxn id="123" idx="0"/>
            <a:endCxn id="122" idx="2"/>
          </p:cNvCxnSpPr>
          <p:nvPr/>
        </p:nvCxnSpPr>
        <p:spPr>
          <a:xfrm rot="-5400000">
            <a:off x="1812975" y="1564525"/>
            <a:ext cx="312000" cy="838800"/>
          </a:xfrm>
          <a:prstGeom prst="bentConnector3">
            <a:avLst>
              <a:gd fmla="val 49992" name="adj1"/>
            </a:avLst>
          </a:prstGeom>
          <a:noFill/>
          <a:ln cap="flat" cmpd="sng" w="9525">
            <a:solidFill>
              <a:schemeClr val="dk2"/>
            </a:solidFill>
            <a:prstDash val="solid"/>
            <a:round/>
            <a:headEnd len="med" w="med" type="none"/>
            <a:tailEnd len="med" w="med" type="triangle"/>
          </a:ln>
        </p:spPr>
      </p:cxnSp>
      <p:cxnSp>
        <p:nvCxnSpPr>
          <p:cNvPr id="127" name="Shape 127"/>
          <p:cNvCxnSpPr>
            <a:stCxn id="124" idx="0"/>
            <a:endCxn id="122" idx="2"/>
          </p:cNvCxnSpPr>
          <p:nvPr/>
        </p:nvCxnSpPr>
        <p:spPr>
          <a:xfrm flipH="1" rot="5400000">
            <a:off x="2619100" y="1597225"/>
            <a:ext cx="312000" cy="773400"/>
          </a:xfrm>
          <a:prstGeom prst="bentConnector3">
            <a:avLst>
              <a:gd fmla="val 49992" name="adj1"/>
            </a:avLst>
          </a:prstGeom>
          <a:noFill/>
          <a:ln cap="flat" cmpd="sng" w="9525">
            <a:solidFill>
              <a:schemeClr val="dk2"/>
            </a:solidFill>
            <a:prstDash val="solid"/>
            <a:round/>
            <a:headEnd len="med" w="med" type="none"/>
            <a:tailEnd len="med" w="med" type="triangle"/>
          </a:ln>
        </p:spPr>
      </p:cxnSp>
      <p:cxnSp>
        <p:nvCxnSpPr>
          <p:cNvPr id="128" name="Shape 128"/>
          <p:cNvCxnSpPr>
            <a:stCxn id="125" idx="0"/>
            <a:endCxn id="123" idx="2"/>
          </p:cNvCxnSpPr>
          <p:nvPr/>
        </p:nvCxnSpPr>
        <p:spPr>
          <a:xfrm flipH="1" rot="5400000">
            <a:off x="1810850" y="2300725"/>
            <a:ext cx="316200" cy="838800"/>
          </a:xfrm>
          <a:prstGeom prst="bentConnector3">
            <a:avLst>
              <a:gd fmla="val 50000" name="adj1"/>
            </a:avLst>
          </a:prstGeom>
          <a:noFill/>
          <a:ln cap="flat" cmpd="sng" w="9525">
            <a:solidFill>
              <a:schemeClr val="dk2"/>
            </a:solidFill>
            <a:prstDash val="solid"/>
            <a:round/>
            <a:headEnd len="med" w="med" type="none"/>
            <a:tailEnd len="med" w="med" type="triangle"/>
          </a:ln>
        </p:spPr>
      </p:cxnSp>
      <p:cxnSp>
        <p:nvCxnSpPr>
          <p:cNvPr id="129" name="Shape 129"/>
          <p:cNvCxnSpPr>
            <a:stCxn id="125" idx="0"/>
            <a:endCxn id="124" idx="2"/>
          </p:cNvCxnSpPr>
          <p:nvPr/>
        </p:nvCxnSpPr>
        <p:spPr>
          <a:xfrm rot="-5400000">
            <a:off x="2616950" y="2333425"/>
            <a:ext cx="316200" cy="773400"/>
          </a:xfrm>
          <a:prstGeom prst="bentConnector3">
            <a:avLst>
              <a:gd fmla="val 50000" name="adj1"/>
            </a:avLst>
          </a:prstGeom>
          <a:noFill/>
          <a:ln cap="flat" cmpd="sng" w="9525">
            <a:solidFill>
              <a:schemeClr val="dk2"/>
            </a:solidFill>
            <a:prstDash val="solid"/>
            <a:round/>
            <a:headEnd len="med" w="med" type="none"/>
            <a:tailEnd len="med" w="med" type="triangle"/>
          </a:ln>
        </p:spPr>
      </p:cxnSp>
      <p:grpSp>
        <p:nvGrpSpPr>
          <p:cNvPr id="130" name="Shape 130"/>
          <p:cNvGrpSpPr/>
          <p:nvPr/>
        </p:nvGrpSpPr>
        <p:grpSpPr>
          <a:xfrm>
            <a:off x="1545950" y="3608025"/>
            <a:ext cx="1684800" cy="726900"/>
            <a:chOff x="1545950" y="3684225"/>
            <a:chExt cx="1684800" cy="726900"/>
          </a:xfrm>
        </p:grpSpPr>
        <p:sp>
          <p:nvSpPr>
            <p:cNvPr id="131" name="Shape 131"/>
            <p:cNvSpPr/>
            <p:nvPr/>
          </p:nvSpPr>
          <p:spPr>
            <a:xfrm>
              <a:off x="1545950" y="3684225"/>
              <a:ext cx="1380000" cy="422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Data</a:t>
              </a:r>
              <a:endParaRPr b="1" sz="1600"/>
            </a:p>
          </p:txBody>
        </p:sp>
        <p:sp>
          <p:nvSpPr>
            <p:cNvPr id="132" name="Shape 132"/>
            <p:cNvSpPr/>
            <p:nvPr/>
          </p:nvSpPr>
          <p:spPr>
            <a:xfrm>
              <a:off x="1698350" y="3836625"/>
              <a:ext cx="1380000" cy="422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Data</a:t>
              </a:r>
              <a:endParaRPr b="1" sz="1600"/>
            </a:p>
          </p:txBody>
        </p:sp>
        <p:sp>
          <p:nvSpPr>
            <p:cNvPr id="133" name="Shape 133"/>
            <p:cNvSpPr/>
            <p:nvPr/>
          </p:nvSpPr>
          <p:spPr>
            <a:xfrm>
              <a:off x="1850750" y="3989025"/>
              <a:ext cx="1380000" cy="422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Data</a:t>
              </a:r>
              <a:endParaRPr b="1" sz="1600"/>
            </a:p>
          </p:txBody>
        </p:sp>
      </p:grpSp>
      <p:cxnSp>
        <p:nvCxnSpPr>
          <p:cNvPr id="134" name="Shape 134"/>
          <p:cNvCxnSpPr>
            <a:stCxn id="132" idx="0"/>
            <a:endCxn id="125" idx="2"/>
          </p:cNvCxnSpPr>
          <p:nvPr/>
        </p:nvCxnSpPr>
        <p:spPr>
          <a:xfrm rot="-5400000">
            <a:off x="2158550" y="3530025"/>
            <a:ext cx="460200" cy="600"/>
          </a:xfrm>
          <a:prstGeom prst="bentConnector3">
            <a:avLst>
              <a:gd fmla="val 49989" name="adj1"/>
            </a:avLst>
          </a:prstGeom>
          <a:noFill/>
          <a:ln cap="flat" cmpd="sng" w="9525">
            <a:solidFill>
              <a:schemeClr val="dk2"/>
            </a:solidFill>
            <a:prstDash val="solid"/>
            <a:round/>
            <a:headEnd len="med" w="med" type="none"/>
            <a:tailEnd len="med" w="med" type="triangle"/>
          </a:ln>
        </p:spPr>
      </p:cxnSp>
      <p:sp>
        <p:nvSpPr>
          <p:cNvPr id="135" name="Shape 135"/>
          <p:cNvSpPr txBox="1"/>
          <p:nvPr/>
        </p:nvSpPr>
        <p:spPr>
          <a:xfrm>
            <a:off x="0" y="4656875"/>
            <a:ext cx="9144000" cy="4602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i="1" lang="en" sz="1800"/>
              <a:t>Critical for supporting </a:t>
            </a:r>
            <a:r>
              <a:rPr lang="en" sz="1800"/>
              <a:t>Bioinformatics Pipeline</a:t>
            </a:r>
            <a:r>
              <a:rPr i="1" lang="en" sz="1800"/>
              <a:t> and </a:t>
            </a:r>
            <a:r>
              <a:rPr lang="en" sz="1800"/>
              <a:t>Streamlined Curation</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Bioinformatics Pipeline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Developing the new Bioinformatics Pipeline</a:t>
            </a:r>
            <a:endParaRPr/>
          </a:p>
        </p:txBody>
      </p:sp>
      <p:sp>
        <p:nvSpPr>
          <p:cNvPr id="146" name="Shape 146"/>
          <p:cNvSpPr txBox="1"/>
          <p:nvPr>
            <p:ph idx="2" type="body"/>
          </p:nvPr>
        </p:nvSpPr>
        <p:spPr>
          <a:xfrm>
            <a:off x="3764725" y="1076275"/>
            <a:ext cx="5067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600"/>
              <a:t>Rationale</a:t>
            </a:r>
            <a:r>
              <a:rPr lang="en" sz="1600"/>
              <a:t> - ensure that sequencing data between spokes can be compared.</a:t>
            </a:r>
            <a:endParaRPr sz="1600"/>
          </a:p>
          <a:p>
            <a:pPr indent="0" lvl="0" marL="0">
              <a:spcBef>
                <a:spcPts val="1600"/>
              </a:spcBef>
              <a:spcAft>
                <a:spcPts val="0"/>
              </a:spcAft>
              <a:buNone/>
            </a:pPr>
            <a:r>
              <a:rPr b="1" lang="en" sz="1600"/>
              <a:t>Solution</a:t>
            </a:r>
            <a:r>
              <a:rPr lang="en" sz="1600"/>
              <a:t> - establish a common sequencing pipeline, (based on ENCODE) and </a:t>
            </a:r>
            <a:r>
              <a:rPr lang="en" sz="1600"/>
              <a:t>operate</a:t>
            </a:r>
            <a:r>
              <a:rPr lang="en" sz="1600"/>
              <a:t> on a cloud-based genome informatics</a:t>
            </a:r>
            <a:r>
              <a:rPr lang="en" sz="1600"/>
              <a:t> service</a:t>
            </a:r>
            <a:r>
              <a:rPr lang="en" sz="1600"/>
              <a:t> (DNAnexus).</a:t>
            </a:r>
            <a:endParaRPr sz="1600"/>
          </a:p>
          <a:p>
            <a:pPr indent="0" lvl="0" marL="0">
              <a:spcBef>
                <a:spcPts val="1600"/>
              </a:spcBef>
              <a:spcAft>
                <a:spcPts val="0"/>
              </a:spcAft>
              <a:buNone/>
            </a:pPr>
            <a:r>
              <a:rPr b="1" lang="en" sz="1600"/>
              <a:t>Process</a:t>
            </a:r>
            <a:r>
              <a:rPr lang="en" sz="1600"/>
              <a:t> - Visel’s lab in Berkeley administers the routing of sequencing data from FaceBase to </a:t>
            </a:r>
            <a:r>
              <a:rPr lang="en" sz="1600"/>
              <a:t>DNAnexus</a:t>
            </a:r>
            <a:r>
              <a:rPr lang="en" sz="1600"/>
              <a:t> and back.</a:t>
            </a:r>
            <a:endParaRPr sz="1600"/>
          </a:p>
          <a:p>
            <a:pPr indent="0" lvl="0" marL="0">
              <a:spcBef>
                <a:spcPts val="1600"/>
              </a:spcBef>
              <a:spcAft>
                <a:spcPts val="0"/>
              </a:spcAft>
              <a:buNone/>
            </a:pPr>
            <a:r>
              <a:rPr b="1" lang="en" sz="1600"/>
              <a:t>To date</a:t>
            </a:r>
            <a:r>
              <a:rPr lang="en" sz="1600"/>
              <a:t> - </a:t>
            </a:r>
            <a:r>
              <a:rPr lang="en" sz="1600"/>
              <a:t>Preliminary testing is successful</a:t>
            </a:r>
            <a:r>
              <a:rPr lang="en" sz="1600"/>
              <a:t>. F</a:t>
            </a:r>
            <a:r>
              <a:rPr lang="en" sz="1600"/>
              <a:t>inalizing appropriate measures for safeguarding human data.</a:t>
            </a:r>
            <a:endParaRPr sz="1600"/>
          </a:p>
          <a:p>
            <a:pPr indent="0" lvl="0" marL="0" rtl="0">
              <a:spcBef>
                <a:spcPts val="1600"/>
              </a:spcBef>
              <a:spcAft>
                <a:spcPts val="1600"/>
              </a:spcAft>
              <a:buNone/>
            </a:pPr>
            <a:r>
              <a:rPr b="1" lang="en" sz="1600"/>
              <a:t>Roll out is expected in 3Q 2018.</a:t>
            </a:r>
            <a:endParaRPr b="1" sz="1600"/>
          </a:p>
        </p:txBody>
      </p:sp>
      <p:pic>
        <p:nvPicPr>
          <p:cNvPr id="147" name="Shape 147"/>
          <p:cNvPicPr preferRelativeResize="0"/>
          <p:nvPr/>
        </p:nvPicPr>
        <p:blipFill>
          <a:blip r:embed="rId3">
            <a:alphaModFix/>
          </a:blip>
          <a:stretch>
            <a:fillRect/>
          </a:stretch>
        </p:blipFill>
        <p:spPr>
          <a:xfrm>
            <a:off x="338300" y="1152475"/>
            <a:ext cx="3342582" cy="38209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Data Browser Enhancements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New features in the Data Browser</a:t>
            </a:r>
            <a:endParaRPr/>
          </a:p>
        </p:txBody>
      </p:sp>
      <p:sp>
        <p:nvSpPr>
          <p:cNvPr id="158" name="Shape 1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spcBef>
                <a:spcPts val="0"/>
              </a:spcBef>
              <a:spcAft>
                <a:spcPts val="0"/>
              </a:spcAft>
              <a:buClr>
                <a:srgbClr val="000000"/>
              </a:buClr>
              <a:buSzPts val="2200"/>
              <a:buChar char="-"/>
            </a:pPr>
            <a:r>
              <a:rPr lang="en" sz="2200">
                <a:solidFill>
                  <a:srgbClr val="000000"/>
                </a:solidFill>
              </a:rPr>
              <a:t>Redesigned search and filtering interface</a:t>
            </a:r>
            <a:endParaRPr sz="2200">
              <a:solidFill>
                <a:srgbClr val="000000"/>
              </a:solidFill>
            </a:endParaRPr>
          </a:p>
          <a:p>
            <a:pPr indent="-368300" lvl="0" marL="457200" rtl="0">
              <a:spcBef>
                <a:spcPts val="0"/>
              </a:spcBef>
              <a:spcAft>
                <a:spcPts val="0"/>
              </a:spcAft>
              <a:buClr>
                <a:srgbClr val="000000"/>
              </a:buClr>
              <a:buSzPts val="2200"/>
              <a:buChar char="-"/>
            </a:pPr>
            <a:r>
              <a:rPr lang="en" sz="2200">
                <a:solidFill>
                  <a:srgbClr val="000000"/>
                </a:solidFill>
              </a:rPr>
              <a:t>Image navigation integrated into 3D surface model viewers</a:t>
            </a:r>
            <a:endParaRPr sz="2200">
              <a:solidFill>
                <a:srgbClr val="000000"/>
              </a:solidFill>
            </a:endParaRPr>
          </a:p>
          <a:p>
            <a:pPr indent="-368300" lvl="0" marL="457200" rtl="0">
              <a:spcBef>
                <a:spcPts val="0"/>
              </a:spcBef>
              <a:spcAft>
                <a:spcPts val="0"/>
              </a:spcAft>
              <a:buClr>
                <a:srgbClr val="000000"/>
              </a:buClr>
              <a:buSzPts val="2200"/>
              <a:buChar char="-"/>
            </a:pPr>
            <a:r>
              <a:rPr lang="en" sz="2200">
                <a:solidFill>
                  <a:srgbClr val="000000"/>
                </a:solidFill>
              </a:rPr>
              <a:t>JBrowse gene browser enhancements</a:t>
            </a:r>
            <a:endParaRPr sz="2200">
              <a:solidFill>
                <a:srgbClr val="000000"/>
              </a:solidFill>
            </a:endParaRPr>
          </a:p>
          <a:p>
            <a:pPr indent="-368300" lvl="0" marL="457200" rtl="0">
              <a:spcBef>
                <a:spcPts val="0"/>
              </a:spcBef>
              <a:spcAft>
                <a:spcPts val="0"/>
              </a:spcAft>
              <a:buClr>
                <a:srgbClr val="000000"/>
              </a:buClr>
              <a:buSzPts val="2200"/>
              <a:buChar char="-"/>
            </a:pPr>
            <a:r>
              <a:rPr lang="en" sz="2200">
                <a:solidFill>
                  <a:srgbClr val="000000"/>
                </a:solidFill>
              </a:rPr>
              <a:t>Improved page layout for dataset details</a:t>
            </a:r>
            <a:endParaRPr sz="2200">
              <a:solidFill>
                <a:srgbClr val="000000"/>
              </a:solidFill>
            </a:endParaRPr>
          </a:p>
          <a:p>
            <a:pPr indent="-368300" lvl="0" marL="457200" rtl="0">
              <a:spcBef>
                <a:spcPts val="0"/>
              </a:spcBef>
              <a:spcAft>
                <a:spcPts val="0"/>
              </a:spcAft>
              <a:buClr>
                <a:srgbClr val="000000"/>
              </a:buClr>
              <a:buSzPts val="2200"/>
              <a:buChar char="-"/>
            </a:pPr>
            <a:r>
              <a:rPr lang="en" sz="2200">
                <a:solidFill>
                  <a:srgbClr val="000000"/>
                </a:solidFill>
              </a:rPr>
              <a:t>Performance improvements</a:t>
            </a:r>
            <a:endParaRPr sz="22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Redesigned search and filtering interface</a:t>
            </a:r>
            <a:endParaRPr/>
          </a:p>
        </p:txBody>
      </p:sp>
      <p:sp>
        <p:nvSpPr>
          <p:cNvPr id="164" name="Shape 164"/>
          <p:cNvSpPr txBox="1"/>
          <p:nvPr>
            <p:ph idx="1" type="body"/>
          </p:nvPr>
        </p:nvSpPr>
        <p:spPr>
          <a:xfrm>
            <a:off x="6410375" y="1304875"/>
            <a:ext cx="2422200" cy="22173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400">
                <a:solidFill>
                  <a:srgbClr val="000000"/>
                </a:solidFill>
              </a:rPr>
              <a:t>Filter through the data via familiar-looking shopping-cart-like categories and lists that can be selected and de-selected to find the specific type of data you’re looking for.</a:t>
            </a:r>
            <a:endParaRPr sz="1400">
              <a:solidFill>
                <a:srgbClr val="000000"/>
              </a:solidFill>
            </a:endParaRPr>
          </a:p>
        </p:txBody>
      </p:sp>
      <p:pic>
        <p:nvPicPr>
          <p:cNvPr id="165" name="Shape 165"/>
          <p:cNvPicPr preferRelativeResize="0"/>
          <p:nvPr/>
        </p:nvPicPr>
        <p:blipFill>
          <a:blip r:embed="rId3">
            <a:alphaModFix/>
          </a:blip>
          <a:stretch>
            <a:fillRect/>
          </a:stretch>
        </p:blipFill>
        <p:spPr>
          <a:xfrm>
            <a:off x="311700" y="1381075"/>
            <a:ext cx="6098676" cy="3211518"/>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Image Navigation via surface model viewer</a:t>
            </a:r>
            <a:endParaRPr/>
          </a:p>
        </p:txBody>
      </p:sp>
      <p:sp>
        <p:nvSpPr>
          <p:cNvPr id="171" name="Shape 171"/>
          <p:cNvSpPr txBox="1"/>
          <p:nvPr>
            <p:ph idx="2" type="body"/>
          </p:nvPr>
        </p:nvSpPr>
        <p:spPr>
          <a:xfrm>
            <a:off x="6149175" y="1381075"/>
            <a:ext cx="26832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Building on the surface model viewer we introduced last year.</a:t>
            </a:r>
            <a:endParaRPr/>
          </a:p>
          <a:p>
            <a:pPr indent="0" lvl="0" marL="0" rtl="0">
              <a:spcBef>
                <a:spcPts val="1600"/>
              </a:spcBef>
              <a:spcAft>
                <a:spcPts val="0"/>
              </a:spcAft>
              <a:buNone/>
            </a:pPr>
            <a:r>
              <a:rPr lang="en"/>
              <a:t>Connecting anatomical regions to the database.</a:t>
            </a:r>
            <a:endParaRPr/>
          </a:p>
          <a:p>
            <a:pPr indent="0" lvl="0" marL="0">
              <a:spcBef>
                <a:spcPts val="1600"/>
              </a:spcBef>
              <a:spcAft>
                <a:spcPts val="0"/>
              </a:spcAft>
              <a:buNone/>
            </a:pPr>
            <a:r>
              <a:rPr lang="en"/>
              <a:t>Clicking an image of an anatomical region pulls up the list of all datasets with data related to that region.</a:t>
            </a:r>
            <a:endParaRPr/>
          </a:p>
          <a:p>
            <a:pPr indent="0" lvl="0" marL="0" rtl="0">
              <a:spcBef>
                <a:spcPts val="1600"/>
              </a:spcBef>
              <a:spcAft>
                <a:spcPts val="1600"/>
              </a:spcAft>
              <a:buNone/>
            </a:pPr>
            <a:r>
              <a:rPr lang="en"/>
              <a:t>Available on ALL facebase dataset pages</a:t>
            </a:r>
            <a:endParaRPr/>
          </a:p>
        </p:txBody>
      </p:sp>
      <p:pic>
        <p:nvPicPr>
          <p:cNvPr id="172" name="Shape 172"/>
          <p:cNvPicPr preferRelativeResize="0"/>
          <p:nvPr/>
        </p:nvPicPr>
        <p:blipFill>
          <a:blip r:embed="rId3">
            <a:alphaModFix/>
          </a:blip>
          <a:stretch>
            <a:fillRect/>
          </a:stretch>
        </p:blipFill>
        <p:spPr>
          <a:xfrm>
            <a:off x="311700" y="1272675"/>
            <a:ext cx="5837476" cy="35530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JBrowse dynamic plugin for FaceBase</a:t>
            </a:r>
            <a:endParaRPr/>
          </a:p>
        </p:txBody>
      </p:sp>
      <p:sp>
        <p:nvSpPr>
          <p:cNvPr id="178" name="Shape 17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179" name="Shape 179"/>
          <p:cNvSpPr txBox="1"/>
          <p:nvPr>
            <p:ph idx="2" type="body"/>
          </p:nvPr>
        </p:nvSpPr>
        <p:spPr>
          <a:xfrm>
            <a:off x="5541600" y="1152475"/>
            <a:ext cx="32907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FaceBase integrated Genome Browser is now available for all relevant datasets and is updated dynamically</a:t>
            </a:r>
            <a:endParaRPr/>
          </a:p>
          <a:p>
            <a:pPr indent="0" lvl="0" marL="0">
              <a:spcBef>
                <a:spcPts val="1600"/>
              </a:spcBef>
              <a:spcAft>
                <a:spcPts val="0"/>
              </a:spcAft>
              <a:buNone/>
            </a:pPr>
            <a:r>
              <a:rPr lang="en"/>
              <a:t>Updates to the data are immediately displayed.</a:t>
            </a:r>
            <a:endParaRPr/>
          </a:p>
          <a:p>
            <a:pPr indent="0" lvl="0" marL="0">
              <a:spcBef>
                <a:spcPts val="1600"/>
              </a:spcBef>
              <a:spcAft>
                <a:spcPts val="1600"/>
              </a:spcAft>
              <a:buNone/>
            </a:pPr>
            <a:r>
              <a:rPr lang="en"/>
              <a:t>Year 5: integrating even further with the database to create customized comparison views across datasets.</a:t>
            </a:r>
            <a:endParaRPr/>
          </a:p>
        </p:txBody>
      </p:sp>
      <p:pic>
        <p:nvPicPr>
          <p:cNvPr id="180" name="Shape 180"/>
          <p:cNvPicPr preferRelativeResize="0"/>
          <p:nvPr/>
        </p:nvPicPr>
        <p:blipFill>
          <a:blip r:embed="rId3">
            <a:alphaModFix/>
          </a:blip>
          <a:stretch>
            <a:fillRect/>
          </a:stretch>
        </p:blipFill>
        <p:spPr>
          <a:xfrm>
            <a:off x="311697" y="1114575"/>
            <a:ext cx="5169300" cy="3584599"/>
          </a:xfrm>
          <a:prstGeom prst="rect">
            <a:avLst/>
          </a:prstGeom>
          <a:noFill/>
          <a:ln cap="flat" cmpd="sng" w="9525">
            <a:solidFill>
              <a:srgbClr val="B7B7B7"/>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Data </a:t>
            </a:r>
            <a:r>
              <a:rPr lang="en"/>
              <a:t>Submission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Overview of the past year</a:t>
            </a:r>
            <a:endParaRPr/>
          </a:p>
        </p:txBody>
      </p:sp>
      <p:sp>
        <p:nvSpPr>
          <p:cNvPr id="61" name="Shape 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nSpc>
                <a:spcPct val="100000"/>
              </a:lnSpc>
              <a:spcBef>
                <a:spcPts val="0"/>
              </a:spcBef>
              <a:spcAft>
                <a:spcPts val="0"/>
              </a:spcAft>
              <a:buClr>
                <a:srgbClr val="000000"/>
              </a:buClr>
              <a:buSzPts val="1600"/>
              <a:buChar char="●"/>
            </a:pPr>
            <a:r>
              <a:rPr lang="en" sz="1600">
                <a:solidFill>
                  <a:srgbClr val="000000"/>
                </a:solidFill>
              </a:rPr>
              <a:t>Growth in data collections and usage statistics</a:t>
            </a:r>
            <a:endParaRPr sz="1600">
              <a:solidFill>
                <a:srgbClr val="000000"/>
              </a:solidFill>
            </a:endParaRPr>
          </a:p>
          <a:p>
            <a:pPr indent="-330200" lvl="0" marL="457200" rtl="0">
              <a:lnSpc>
                <a:spcPct val="100000"/>
              </a:lnSpc>
              <a:spcBef>
                <a:spcPts val="1000"/>
              </a:spcBef>
              <a:spcAft>
                <a:spcPts val="0"/>
              </a:spcAft>
              <a:buClr>
                <a:srgbClr val="000000"/>
              </a:buClr>
              <a:buSzPts val="1600"/>
              <a:buChar char="●"/>
            </a:pPr>
            <a:r>
              <a:rPr lang="en" sz="1600">
                <a:solidFill>
                  <a:srgbClr val="000000"/>
                </a:solidFill>
              </a:rPr>
              <a:t>Major enhancements of the FaceBase database and service</a:t>
            </a:r>
            <a:endParaRPr sz="1600">
              <a:solidFill>
                <a:srgbClr val="000000"/>
              </a:solidFill>
            </a:endParaRPr>
          </a:p>
          <a:p>
            <a:pPr indent="-330200" lvl="0" marL="457200" rtl="0">
              <a:lnSpc>
                <a:spcPct val="100000"/>
              </a:lnSpc>
              <a:spcBef>
                <a:spcPts val="1000"/>
              </a:spcBef>
              <a:spcAft>
                <a:spcPts val="0"/>
              </a:spcAft>
              <a:buClr>
                <a:schemeClr val="dk1"/>
              </a:buClr>
              <a:buSzPts val="1600"/>
              <a:buChar char="●"/>
            </a:pPr>
            <a:r>
              <a:rPr lang="en" sz="1600">
                <a:solidFill>
                  <a:schemeClr val="dk1"/>
                </a:solidFill>
              </a:rPr>
              <a:t>Self-serve data curation tools released, conducted tutorials w/ spoke projects</a:t>
            </a:r>
            <a:endParaRPr sz="1600">
              <a:solidFill>
                <a:schemeClr val="dk1"/>
              </a:solidFill>
            </a:endParaRPr>
          </a:p>
          <a:p>
            <a:pPr indent="-330200" lvl="0" marL="457200" rtl="0">
              <a:lnSpc>
                <a:spcPct val="100000"/>
              </a:lnSpc>
              <a:spcBef>
                <a:spcPts val="1000"/>
              </a:spcBef>
              <a:spcAft>
                <a:spcPts val="0"/>
              </a:spcAft>
              <a:buClr>
                <a:srgbClr val="000000"/>
              </a:buClr>
              <a:buSzPts val="1600"/>
              <a:buChar char="●"/>
            </a:pPr>
            <a:r>
              <a:rPr lang="en" sz="1600">
                <a:solidFill>
                  <a:srgbClr val="000000"/>
                </a:solidFill>
              </a:rPr>
              <a:t>Established common Bioinformatics Pipeline</a:t>
            </a:r>
            <a:endParaRPr sz="1600">
              <a:solidFill>
                <a:srgbClr val="000000"/>
              </a:solidFill>
            </a:endParaRPr>
          </a:p>
          <a:p>
            <a:pPr indent="-330200" lvl="0" marL="457200" rtl="0">
              <a:lnSpc>
                <a:spcPct val="100000"/>
              </a:lnSpc>
              <a:spcBef>
                <a:spcPts val="1000"/>
              </a:spcBef>
              <a:spcAft>
                <a:spcPts val="0"/>
              </a:spcAft>
              <a:buClr>
                <a:srgbClr val="000000"/>
              </a:buClr>
              <a:buSzPts val="1600"/>
              <a:buChar char="●"/>
            </a:pPr>
            <a:r>
              <a:rPr lang="en" sz="1600">
                <a:solidFill>
                  <a:srgbClr val="000000"/>
                </a:solidFill>
              </a:rPr>
              <a:t>Released Data Browser enhancements - including a new filtering interface</a:t>
            </a:r>
            <a:endParaRPr sz="1600">
              <a:solidFill>
                <a:srgbClr val="000000"/>
              </a:solidFill>
            </a:endParaRPr>
          </a:p>
          <a:p>
            <a:pPr indent="-330200" lvl="0" marL="457200" rtl="0">
              <a:lnSpc>
                <a:spcPct val="100000"/>
              </a:lnSpc>
              <a:spcBef>
                <a:spcPts val="1000"/>
              </a:spcBef>
              <a:spcAft>
                <a:spcPts val="0"/>
              </a:spcAft>
              <a:buClr>
                <a:srgbClr val="000000"/>
              </a:buClr>
              <a:buSzPts val="1600"/>
              <a:buChar char="●"/>
            </a:pPr>
            <a:r>
              <a:rPr lang="en" sz="1600">
                <a:solidFill>
                  <a:srgbClr val="000000"/>
                </a:solidFill>
              </a:rPr>
              <a:t>Updated TrackHub and introduced JBrowse - new plugin to access FB datasets directly</a:t>
            </a:r>
            <a:endParaRPr sz="1600">
              <a:solidFill>
                <a:srgbClr val="000000"/>
              </a:solidFill>
            </a:endParaRPr>
          </a:p>
          <a:p>
            <a:pPr indent="-330200" lvl="0" marL="457200" rtl="0">
              <a:lnSpc>
                <a:spcPct val="100000"/>
              </a:lnSpc>
              <a:spcBef>
                <a:spcPts val="1000"/>
              </a:spcBef>
              <a:spcAft>
                <a:spcPts val="1000"/>
              </a:spcAft>
              <a:buClr>
                <a:srgbClr val="000000"/>
              </a:buClr>
              <a:buSzPts val="1600"/>
              <a:buChar char="●"/>
            </a:pPr>
            <a:r>
              <a:rPr lang="en" sz="1600">
                <a:solidFill>
                  <a:srgbClr val="000000"/>
                </a:solidFill>
              </a:rPr>
              <a:t>Conducted a usability survey of the FaceBase site and Data Browser</a:t>
            </a:r>
            <a:endParaRPr sz="16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Self-serve Data Curation Tools</a:t>
            </a:r>
            <a:endParaRPr/>
          </a:p>
        </p:txBody>
      </p:sp>
      <p:sp>
        <p:nvSpPr>
          <p:cNvPr id="191" name="Shape 19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00"/>
              </a:buClr>
              <a:buSzPts val="1800"/>
              <a:buChar char="●"/>
            </a:pPr>
            <a:r>
              <a:rPr lang="en">
                <a:solidFill>
                  <a:srgbClr val="000000"/>
                </a:solidFill>
              </a:rPr>
              <a:t>Rolled out over last summer</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Added “constraints” to ensure data integrity; automatic accession numbering of datasets</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Online data entry forms and file upload fields</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Improved filtering of related data to streamline data entry</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Desktop tools to upload bulk data files from Windows and Mac</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Automatically link data files into dataset details; auto-linking of thumbnails, meshes, etc.</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Command line client for remote servers</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User training</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Individual tutorials with spokes</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Curation wiki: </a:t>
            </a:r>
            <a:r>
              <a:rPr lang="en" u="sng">
                <a:solidFill>
                  <a:schemeClr val="hlink"/>
                </a:solidFill>
                <a:hlinkClick r:id="rId3"/>
              </a:rPr>
              <a:t>https://github.com/informatics-isi-edu/facebase-curation/wiki</a:t>
            </a:r>
            <a:r>
              <a:rPr lang="en">
                <a:solidFill>
                  <a:srgbClr val="000000"/>
                </a:solidFill>
              </a:rPr>
              <a:t> </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Self-curated datasets are rolling out: 66 datasets to date</a:t>
            </a:r>
            <a:endParaRPr>
              <a:solidFill>
                <a:srgbClr val="000000"/>
              </a:solidFill>
            </a:endParaRPr>
          </a:p>
        </p:txBody>
      </p:sp>
      <p:sp>
        <p:nvSpPr>
          <p:cNvPr id="192" name="Shape 192"/>
          <p:cNvSpPr txBox="1"/>
          <p:nvPr/>
        </p:nvSpPr>
        <p:spPr>
          <a:xfrm>
            <a:off x="0" y="4592325"/>
            <a:ext cx="9144000" cy="4053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i="1" lang="en" sz="1600"/>
              <a:t>Self-serve curation is key to scaling FaceBase to support new data submitters</a:t>
            </a:r>
            <a:endParaRPr i="1"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Online Data Curation Forms &amp; File Upload</a:t>
            </a:r>
            <a:endParaRPr/>
          </a:p>
        </p:txBody>
      </p:sp>
      <p:sp>
        <p:nvSpPr>
          <p:cNvPr id="198" name="Shape 19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Online Metadata Entry Forms</a:t>
            </a:r>
            <a:endParaRPr b="1"/>
          </a:p>
          <a:p>
            <a:pPr indent="0" lvl="0" marL="0">
              <a:spcBef>
                <a:spcPts val="1600"/>
              </a:spcBef>
              <a:spcAft>
                <a:spcPts val="1600"/>
              </a:spcAft>
              <a:buNone/>
            </a:pPr>
            <a:r>
              <a:rPr i="1" lang="en"/>
              <a:t>Add</a:t>
            </a:r>
            <a:r>
              <a:rPr lang="en"/>
              <a:t>, </a:t>
            </a:r>
            <a:r>
              <a:rPr i="1" lang="en"/>
              <a:t>edit</a:t>
            </a:r>
            <a:r>
              <a:rPr lang="en"/>
              <a:t> and </a:t>
            </a:r>
            <a:r>
              <a:rPr i="1" lang="en"/>
              <a:t>delete</a:t>
            </a:r>
            <a:r>
              <a:rPr lang="en"/>
              <a:t> any metadata entries at any time yourself: datasets, experiments, biosamples, replicates, etc.</a:t>
            </a:r>
            <a:endParaRPr/>
          </a:p>
        </p:txBody>
      </p:sp>
      <p:sp>
        <p:nvSpPr>
          <p:cNvPr id="199" name="Shape 19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Online File Upload Forms</a:t>
            </a:r>
            <a:endParaRPr b="1"/>
          </a:p>
          <a:p>
            <a:pPr indent="-317500" lvl="0" marL="457200" rtl="0">
              <a:spcBef>
                <a:spcPts val="1600"/>
              </a:spcBef>
              <a:spcAft>
                <a:spcPts val="0"/>
              </a:spcAft>
              <a:buSzPts val="1400"/>
              <a:buChar char="●"/>
            </a:pPr>
            <a:r>
              <a:rPr lang="en"/>
              <a:t>All (approved) data types supported</a:t>
            </a:r>
            <a:endParaRPr/>
          </a:p>
          <a:p>
            <a:pPr indent="-317500" lvl="0" marL="457200" rtl="0">
              <a:spcBef>
                <a:spcPts val="0"/>
              </a:spcBef>
              <a:spcAft>
                <a:spcPts val="0"/>
              </a:spcAft>
              <a:buSzPts val="1400"/>
              <a:buChar char="●"/>
            </a:pPr>
            <a:r>
              <a:rPr lang="en"/>
              <a:t>3D models w/ config. (color, opacity, etc.)</a:t>
            </a:r>
            <a:endParaRPr/>
          </a:p>
          <a:p>
            <a:pPr indent="-317500" lvl="0" marL="457200">
              <a:spcBef>
                <a:spcPts val="0"/>
              </a:spcBef>
              <a:spcAft>
                <a:spcPts val="0"/>
              </a:spcAft>
              <a:buSzPts val="1400"/>
              <a:buChar char="●"/>
            </a:pPr>
            <a:r>
              <a:rPr lang="en"/>
              <a:t>Tracks (instantly available in browser)</a:t>
            </a:r>
            <a:endParaRPr/>
          </a:p>
          <a:p>
            <a:pPr indent="-317500" lvl="0" marL="457200" rtl="0">
              <a:spcBef>
                <a:spcPts val="0"/>
              </a:spcBef>
              <a:spcAft>
                <a:spcPts val="0"/>
              </a:spcAft>
              <a:buSzPts val="1400"/>
              <a:buChar char="●"/>
            </a:pPr>
            <a:r>
              <a:rPr lang="en"/>
              <a:t>Processed data, Raw seq files, etc.</a:t>
            </a:r>
            <a:endParaRPr/>
          </a:p>
          <a:p>
            <a:pPr indent="0" lvl="0" marL="0">
              <a:spcBef>
                <a:spcPts val="1600"/>
              </a:spcBef>
              <a:spcAft>
                <a:spcPts val="1600"/>
              </a:spcAft>
              <a:buNone/>
            </a:pPr>
            <a:r>
              <a:t/>
            </a:r>
            <a:endParaRPr/>
          </a:p>
        </p:txBody>
      </p:sp>
      <p:pic>
        <p:nvPicPr>
          <p:cNvPr id="200" name="Shape 200"/>
          <p:cNvPicPr preferRelativeResize="0"/>
          <p:nvPr/>
        </p:nvPicPr>
        <p:blipFill>
          <a:blip r:embed="rId3">
            <a:alphaModFix/>
          </a:blip>
          <a:stretch>
            <a:fillRect/>
          </a:stretch>
        </p:blipFill>
        <p:spPr>
          <a:xfrm>
            <a:off x="4832400" y="2958750"/>
            <a:ext cx="3999903" cy="1885593"/>
          </a:xfrm>
          <a:prstGeom prst="rect">
            <a:avLst/>
          </a:prstGeom>
          <a:noFill/>
          <a:ln>
            <a:noFill/>
          </a:ln>
        </p:spPr>
      </p:pic>
      <p:pic>
        <p:nvPicPr>
          <p:cNvPr id="201" name="Shape 201"/>
          <p:cNvPicPr preferRelativeResize="0"/>
          <p:nvPr/>
        </p:nvPicPr>
        <p:blipFill>
          <a:blip r:embed="rId4">
            <a:alphaModFix/>
          </a:blip>
          <a:stretch>
            <a:fillRect/>
          </a:stretch>
        </p:blipFill>
        <p:spPr>
          <a:xfrm>
            <a:off x="311700" y="2501550"/>
            <a:ext cx="4202349" cy="24895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Desktop &amp; Command-Line Data Upload Tools</a:t>
            </a:r>
            <a:endParaRPr/>
          </a:p>
        </p:txBody>
      </p:sp>
      <p:sp>
        <p:nvSpPr>
          <p:cNvPr id="207" name="Shape 20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Desktop Client</a:t>
            </a:r>
            <a:endParaRPr b="1"/>
          </a:p>
          <a:p>
            <a:pPr indent="0" lvl="0" marL="0" rtl="0">
              <a:spcBef>
                <a:spcPts val="1600"/>
              </a:spcBef>
              <a:spcAft>
                <a:spcPts val="1600"/>
              </a:spcAft>
              <a:buNone/>
            </a:pPr>
            <a:r>
              <a:rPr lang="en"/>
              <a:t>Graphical client for Windows &amp; Mac users</a:t>
            </a:r>
            <a:endParaRPr/>
          </a:p>
        </p:txBody>
      </p:sp>
      <p:sp>
        <p:nvSpPr>
          <p:cNvPr id="208" name="Shape 20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Command-line Client</a:t>
            </a:r>
            <a:endParaRPr b="1"/>
          </a:p>
          <a:p>
            <a:pPr indent="0" lvl="0" marL="0" rtl="0">
              <a:spcBef>
                <a:spcPts val="1600"/>
              </a:spcBef>
              <a:spcAft>
                <a:spcPts val="1600"/>
              </a:spcAft>
              <a:buNone/>
            </a:pPr>
            <a:r>
              <a:rPr lang="en"/>
              <a:t>CLI for uploading directly from a computer cluster or other remote server</a:t>
            </a:r>
            <a:endParaRPr/>
          </a:p>
        </p:txBody>
      </p:sp>
      <p:pic>
        <p:nvPicPr>
          <p:cNvPr id="209" name="Shape 209"/>
          <p:cNvPicPr preferRelativeResize="0"/>
          <p:nvPr/>
        </p:nvPicPr>
        <p:blipFill>
          <a:blip r:embed="rId3">
            <a:alphaModFix/>
          </a:blip>
          <a:stretch>
            <a:fillRect/>
          </a:stretch>
        </p:blipFill>
        <p:spPr>
          <a:xfrm>
            <a:off x="424973" y="2012826"/>
            <a:ext cx="3845449" cy="2721126"/>
          </a:xfrm>
          <a:prstGeom prst="rect">
            <a:avLst/>
          </a:prstGeom>
          <a:noFill/>
          <a:ln>
            <a:noFill/>
          </a:ln>
        </p:spPr>
      </p:pic>
      <p:pic>
        <p:nvPicPr>
          <p:cNvPr id="210" name="Shape 210"/>
          <p:cNvPicPr preferRelativeResize="0"/>
          <p:nvPr/>
        </p:nvPicPr>
        <p:blipFill>
          <a:blip r:embed="rId4">
            <a:alphaModFix/>
          </a:blip>
          <a:stretch>
            <a:fillRect/>
          </a:stretch>
        </p:blipFill>
        <p:spPr>
          <a:xfrm>
            <a:off x="3172000" y="3263125"/>
            <a:ext cx="2937949" cy="1699425"/>
          </a:xfrm>
          <a:prstGeom prst="rect">
            <a:avLst/>
          </a:prstGeom>
          <a:noFill/>
          <a:ln>
            <a:noFill/>
          </a:ln>
        </p:spPr>
      </p:pic>
      <p:pic>
        <p:nvPicPr>
          <p:cNvPr id="211" name="Shape 211"/>
          <p:cNvPicPr preferRelativeResize="0"/>
          <p:nvPr/>
        </p:nvPicPr>
        <p:blipFill>
          <a:blip r:embed="rId5">
            <a:alphaModFix/>
          </a:blip>
          <a:stretch>
            <a:fillRect/>
          </a:stretch>
        </p:blipFill>
        <p:spPr>
          <a:xfrm>
            <a:off x="4487550" y="2241420"/>
            <a:ext cx="4563150" cy="1079800"/>
          </a:xfrm>
          <a:prstGeom prst="rect">
            <a:avLst/>
          </a:prstGeom>
          <a:noFill/>
          <a:ln>
            <a:noFill/>
          </a:ln>
        </p:spPr>
      </p:pic>
      <p:sp>
        <p:nvSpPr>
          <p:cNvPr id="212" name="Shape 212"/>
          <p:cNvSpPr/>
          <p:nvPr/>
        </p:nvSpPr>
        <p:spPr>
          <a:xfrm rot="-1527801">
            <a:off x="5784360" y="3244972"/>
            <a:ext cx="579159" cy="289444"/>
          </a:xfrm>
          <a:prstGeom prst="rightArrow">
            <a:avLst>
              <a:gd fmla="val 50000" name="adj1"/>
              <a:gd fmla="val 500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rot="-9226014">
            <a:off x="2794576" y="3815756"/>
            <a:ext cx="578928" cy="289396"/>
          </a:xfrm>
          <a:prstGeom prst="rightArrow">
            <a:avLst>
              <a:gd fmla="val 50000" name="adj1"/>
              <a:gd fmla="val 500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txBox="1"/>
          <p:nvPr/>
        </p:nvSpPr>
        <p:spPr>
          <a:xfrm>
            <a:off x="6079900" y="4166350"/>
            <a:ext cx="2617800" cy="79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Common data file layout supported by desktop and command-line tools</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Demo</a:t>
            </a:r>
            <a:r>
              <a:rPr lang="en"/>
              <a:t>nstration</a:t>
            </a:r>
            <a:endParaRPr/>
          </a:p>
          <a:p>
            <a:pPr indent="0" lvl="0" marL="0" rtl="0">
              <a:spcBef>
                <a:spcPts val="0"/>
              </a:spcBef>
              <a:spcAft>
                <a:spcPts val="0"/>
              </a:spcAft>
              <a:buNone/>
            </a:pPr>
            <a:r>
              <a:rPr lang="en" u="sng">
                <a:solidFill>
                  <a:schemeClr val="hlink"/>
                </a:solidFill>
                <a:hlinkClick r:id="rId3"/>
              </a:rPr>
              <a:t>www.facebase.org</a:t>
            </a:r>
            <a:r>
              <a:rPr lang="en"/>
              <a:t> </a:t>
            </a:r>
            <a:endParaRPr/>
          </a:p>
        </p:txBody>
      </p:sp>
      <p:sp>
        <p:nvSpPr>
          <p:cNvPr id="220" name="Shape 220"/>
          <p:cNvSpPr txBox="1"/>
          <p:nvPr/>
        </p:nvSpPr>
        <p:spPr>
          <a:xfrm>
            <a:off x="2184750" y="3211800"/>
            <a:ext cx="4854000" cy="7338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t/>
            </a:r>
            <a:endParaRPr>
              <a:solidFill>
                <a:srgbClr val="98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For Year 5...</a:t>
            </a:r>
            <a:endParaRPr/>
          </a:p>
        </p:txBody>
      </p:sp>
      <p:sp>
        <p:nvSpPr>
          <p:cNvPr id="226" name="Shape 2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chemeClr val="dk1"/>
              </a:buClr>
              <a:buSzPts val="1400"/>
              <a:buChar char="●"/>
            </a:pPr>
            <a:r>
              <a:rPr lang="en" sz="1400">
                <a:solidFill>
                  <a:schemeClr val="dk1"/>
                </a:solidFill>
              </a:rPr>
              <a:t>Bioinformatics Pipeline: coordinate curation of data and operation of pipeline, full automation.</a:t>
            </a:r>
            <a:endParaRPr sz="1400">
              <a:solidFill>
                <a:schemeClr val="dk1"/>
              </a:solidFill>
            </a:endParaRPr>
          </a:p>
          <a:p>
            <a:pPr indent="-317500" lvl="0" marL="457200" rtl="0">
              <a:spcBef>
                <a:spcPts val="1000"/>
              </a:spcBef>
              <a:spcAft>
                <a:spcPts val="0"/>
              </a:spcAft>
              <a:buClr>
                <a:schemeClr val="dk1"/>
              </a:buClr>
              <a:buSzPts val="1400"/>
              <a:buChar char="●"/>
            </a:pPr>
            <a:r>
              <a:rPr lang="en" sz="1400">
                <a:solidFill>
                  <a:schemeClr val="dk1"/>
                </a:solidFill>
              </a:rPr>
              <a:t>Vocabulary enhancements: integration with MONDO, other vocabs., improve semantic search</a:t>
            </a:r>
            <a:endParaRPr sz="1400">
              <a:solidFill>
                <a:schemeClr val="dk1"/>
              </a:solidFill>
            </a:endParaRPr>
          </a:p>
          <a:p>
            <a:pPr indent="-317500" lvl="0" marL="457200" rtl="0">
              <a:spcBef>
                <a:spcPts val="1000"/>
              </a:spcBef>
              <a:spcAft>
                <a:spcPts val="0"/>
              </a:spcAft>
              <a:buClr>
                <a:schemeClr val="dk1"/>
              </a:buClr>
              <a:buSzPts val="1400"/>
              <a:buChar char="●"/>
            </a:pPr>
            <a:r>
              <a:rPr lang="en" sz="1400">
                <a:solidFill>
                  <a:schemeClr val="dk1"/>
                </a:solidFill>
              </a:rPr>
              <a:t>Anatomical/visual search/navigation</a:t>
            </a:r>
            <a:endParaRPr sz="1400">
              <a:solidFill>
                <a:schemeClr val="dk1"/>
              </a:solidFill>
            </a:endParaRPr>
          </a:p>
          <a:p>
            <a:pPr indent="-317500" lvl="0" marL="457200" rtl="0">
              <a:spcBef>
                <a:spcPts val="1000"/>
              </a:spcBef>
              <a:spcAft>
                <a:spcPts val="0"/>
              </a:spcAft>
              <a:buClr>
                <a:schemeClr val="dk1"/>
              </a:buClr>
              <a:buSzPts val="1400"/>
              <a:buChar char="●"/>
            </a:pPr>
            <a:r>
              <a:rPr lang="en" sz="1400">
                <a:solidFill>
                  <a:schemeClr val="dk1"/>
                </a:solidFill>
              </a:rPr>
              <a:t>Image visualization and display: 3D mesh, imaging results across datasets, </a:t>
            </a:r>
            <a:r>
              <a:rPr lang="en" sz="1400">
                <a:solidFill>
                  <a:schemeClr val="dk1"/>
                </a:solidFill>
              </a:rPr>
              <a:t>control vs mutant</a:t>
            </a:r>
            <a:endParaRPr sz="1400">
              <a:solidFill>
                <a:schemeClr val="dk1"/>
              </a:solidFill>
            </a:endParaRPr>
          </a:p>
          <a:p>
            <a:pPr indent="-317500" lvl="0" marL="457200" rtl="0">
              <a:spcBef>
                <a:spcPts val="1000"/>
              </a:spcBef>
              <a:spcAft>
                <a:spcPts val="0"/>
              </a:spcAft>
              <a:buClr>
                <a:schemeClr val="dk1"/>
              </a:buClr>
              <a:buSzPts val="1400"/>
              <a:buChar char="●"/>
            </a:pPr>
            <a:r>
              <a:rPr lang="en" sz="1400">
                <a:solidFill>
                  <a:schemeClr val="dk1"/>
                </a:solidFill>
              </a:rPr>
              <a:t>Bulk download capability</a:t>
            </a:r>
            <a:endParaRPr sz="1400">
              <a:solidFill>
                <a:schemeClr val="dk1"/>
              </a:solidFill>
            </a:endParaRPr>
          </a:p>
          <a:p>
            <a:pPr indent="-317500" lvl="0" marL="457200" rtl="0">
              <a:spcBef>
                <a:spcPts val="1000"/>
              </a:spcBef>
              <a:spcAft>
                <a:spcPts val="0"/>
              </a:spcAft>
              <a:buClr>
                <a:schemeClr val="dk1"/>
              </a:buClr>
              <a:buSzPts val="1400"/>
              <a:buChar char="●"/>
            </a:pPr>
            <a:r>
              <a:rPr lang="en" sz="1400">
                <a:solidFill>
                  <a:schemeClr val="dk1"/>
                </a:solidFill>
              </a:rPr>
              <a:t>Dashboards, email notifications and quality control metrics</a:t>
            </a:r>
            <a:endParaRPr sz="1400">
              <a:solidFill>
                <a:schemeClr val="dk1"/>
              </a:solidFill>
            </a:endParaRPr>
          </a:p>
          <a:p>
            <a:pPr indent="-317500" lvl="0" marL="457200" rtl="0">
              <a:spcBef>
                <a:spcPts val="1000"/>
              </a:spcBef>
              <a:spcAft>
                <a:spcPts val="0"/>
              </a:spcAft>
              <a:buClr>
                <a:schemeClr val="dk1"/>
              </a:buClr>
              <a:buSzPts val="1400"/>
              <a:buChar char="●"/>
            </a:pPr>
            <a:r>
              <a:rPr lang="en" sz="1400">
                <a:solidFill>
                  <a:schemeClr val="dk1"/>
                </a:solidFill>
              </a:rPr>
              <a:t>JBrowse integration and enhancements: ie, cross-dataset browsing of genomic data</a:t>
            </a:r>
            <a:endParaRPr sz="1400">
              <a:solidFill>
                <a:schemeClr val="dk1"/>
              </a:solidFill>
            </a:endParaRPr>
          </a:p>
          <a:p>
            <a:pPr indent="-317500" lvl="0" marL="457200" rtl="0">
              <a:spcBef>
                <a:spcPts val="1000"/>
              </a:spcBef>
              <a:spcAft>
                <a:spcPts val="0"/>
              </a:spcAft>
              <a:buClr>
                <a:schemeClr val="dk1"/>
              </a:buClr>
              <a:buSzPts val="1400"/>
              <a:buChar char="●"/>
            </a:pPr>
            <a:r>
              <a:rPr lang="en" sz="1400">
                <a:solidFill>
                  <a:schemeClr val="dk1"/>
                </a:solidFill>
              </a:rPr>
              <a:t>FAIR Identifiers and Resolver</a:t>
            </a:r>
            <a:endParaRPr sz="1400">
              <a:solidFill>
                <a:schemeClr val="dk1"/>
              </a:solidFill>
            </a:endParaRPr>
          </a:p>
          <a:p>
            <a:pPr indent="-317500" lvl="0" marL="457200" rtl="0">
              <a:spcBef>
                <a:spcPts val="1000"/>
              </a:spcBef>
              <a:spcAft>
                <a:spcPts val="0"/>
              </a:spcAft>
              <a:buClr>
                <a:schemeClr val="dk1"/>
              </a:buClr>
              <a:buSzPts val="1400"/>
              <a:buChar char="●"/>
            </a:pPr>
            <a:r>
              <a:rPr lang="en" sz="1400">
                <a:solidFill>
                  <a:schemeClr val="dk1"/>
                </a:solidFill>
              </a:rPr>
              <a:t>Historical information tracking</a:t>
            </a:r>
            <a:endParaRPr sz="1400">
              <a:solidFill>
                <a:schemeClr val="dk1"/>
              </a:solidFill>
            </a:endParaRPr>
          </a:p>
          <a:p>
            <a:pPr indent="-317500" lvl="0" marL="457200" rtl="0">
              <a:spcBef>
                <a:spcPts val="1000"/>
              </a:spcBef>
              <a:spcAft>
                <a:spcPts val="1000"/>
              </a:spcAft>
              <a:buClr>
                <a:schemeClr val="dk1"/>
              </a:buClr>
              <a:buSzPts val="1400"/>
              <a:buChar char="●"/>
            </a:pPr>
            <a:r>
              <a:rPr lang="en" sz="1400">
                <a:solidFill>
                  <a:schemeClr val="dk1"/>
                </a:solidFill>
              </a:rPr>
              <a:t>Ongoing usability improvements (new in-depth external user interviews for usability)</a:t>
            </a:r>
            <a:endParaRPr sz="14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 &amp; A</a:t>
            </a:r>
            <a:endParaRPr/>
          </a:p>
        </p:txBody>
      </p:sp>
      <p:sp>
        <p:nvSpPr>
          <p:cNvPr id="232" name="Shape 2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lgn="ctr">
              <a:spcBef>
                <a:spcPts val="1600"/>
              </a:spcBef>
              <a:spcAft>
                <a:spcPts val="0"/>
              </a:spcAft>
              <a:buNone/>
            </a:pPr>
            <a:r>
              <a:rPr lang="en" sz="2400"/>
              <a:t>Let us know your questions, comments, feedback at:</a:t>
            </a:r>
            <a:endParaRPr sz="2400"/>
          </a:p>
          <a:p>
            <a:pPr indent="0" lvl="0" marL="0" algn="ctr">
              <a:spcBef>
                <a:spcPts val="1600"/>
              </a:spcBef>
              <a:spcAft>
                <a:spcPts val="1600"/>
              </a:spcAft>
              <a:buNone/>
            </a:pPr>
            <a:r>
              <a:rPr b="1" lang="en" sz="2400"/>
              <a:t>help@facebase.org</a:t>
            </a:r>
            <a:endParaRPr b="1"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Data &amp; Usage Statistics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Total</a:t>
            </a:r>
            <a:r>
              <a:rPr lang="en"/>
              <a:t> Datasets</a:t>
            </a:r>
            <a:endParaRPr/>
          </a:p>
        </p:txBody>
      </p:sp>
      <p:graphicFrame>
        <p:nvGraphicFramePr>
          <p:cNvPr id="72" name="Shape 72"/>
          <p:cNvGraphicFramePr/>
          <p:nvPr/>
        </p:nvGraphicFramePr>
        <p:xfrm>
          <a:off x="952500" y="1047750"/>
          <a:ext cx="3000000" cy="3000000"/>
        </p:xfrm>
        <a:graphic>
          <a:graphicData uri="http://schemas.openxmlformats.org/drawingml/2006/table">
            <a:tbl>
              <a:tblPr>
                <a:noFill/>
                <a:tableStyleId>{FC71D1D4-FE61-4C7F-BC2C-E0898535E469}</a:tableStyleId>
              </a:tblPr>
              <a:tblGrid>
                <a:gridCol w="2413000"/>
                <a:gridCol w="2413000"/>
                <a:gridCol w="2413000"/>
              </a:tblGrid>
              <a:tr h="381000">
                <a:tc>
                  <a:txBody>
                    <a:bodyPr>
                      <a:noAutofit/>
                    </a:bodyPr>
                    <a:lstStyle/>
                    <a:p>
                      <a:pPr indent="0" lvl="0" marL="0" rtl="0">
                        <a:spcBef>
                          <a:spcPts val="0"/>
                        </a:spcBef>
                        <a:spcAft>
                          <a:spcPts val="0"/>
                        </a:spcAft>
                        <a:buNone/>
                      </a:pPr>
                      <a:r>
                        <a:t/>
                      </a:r>
                      <a:endParaRPr sz="1800"/>
                    </a:p>
                  </a:txBody>
                  <a:tcPr marT="91425" marB="91425" marR="91425" marL="91425">
                    <a:solidFill>
                      <a:srgbClr val="EFEFEF"/>
                    </a:solidFill>
                  </a:tcPr>
                </a:tc>
                <a:tc>
                  <a:txBody>
                    <a:bodyPr>
                      <a:noAutofit/>
                    </a:bodyPr>
                    <a:lstStyle/>
                    <a:p>
                      <a:pPr indent="0" lvl="0" marL="0" rtl="0">
                        <a:spcBef>
                          <a:spcPts val="0"/>
                        </a:spcBef>
                        <a:spcAft>
                          <a:spcPts val="0"/>
                        </a:spcAft>
                        <a:buNone/>
                      </a:pPr>
                      <a:r>
                        <a:rPr b="1" lang="en" sz="1800"/>
                        <a:t>C</a:t>
                      </a:r>
                      <a:r>
                        <a:rPr b="1" lang="en" sz="1800"/>
                        <a:t>ategories</a:t>
                      </a:r>
                      <a:endParaRPr b="1" sz="1800"/>
                    </a:p>
                  </a:txBody>
                  <a:tcPr marT="91425" marB="91425" marR="91425" marL="91425">
                    <a:solidFill>
                      <a:srgbClr val="D9EAD3"/>
                    </a:solidFill>
                  </a:tcPr>
                </a:tc>
                <a:tc>
                  <a:txBody>
                    <a:bodyPr>
                      <a:noAutofit/>
                    </a:bodyPr>
                    <a:lstStyle/>
                    <a:p>
                      <a:pPr indent="0" lvl="0" marL="0" rtl="0">
                        <a:spcBef>
                          <a:spcPts val="0"/>
                        </a:spcBef>
                        <a:spcAft>
                          <a:spcPts val="0"/>
                        </a:spcAft>
                        <a:buNone/>
                      </a:pPr>
                      <a:r>
                        <a:rPr b="1" lang="en" sz="1800"/>
                        <a:t>E</a:t>
                      </a:r>
                      <a:r>
                        <a:rPr b="1" lang="en" sz="1800"/>
                        <a:t>ntries</a:t>
                      </a:r>
                      <a:endParaRPr b="1" sz="1800"/>
                    </a:p>
                  </a:txBody>
                  <a:tcPr marT="91425" marB="91425" marR="91425" marL="91425">
                    <a:solidFill>
                      <a:srgbClr val="D9EAD3"/>
                    </a:solidFill>
                  </a:tcPr>
                </a:tc>
              </a:tr>
              <a:tr h="381000">
                <a:tc>
                  <a:txBody>
                    <a:bodyPr>
                      <a:noAutofit/>
                    </a:bodyPr>
                    <a:lstStyle/>
                    <a:p>
                      <a:pPr indent="0" lvl="0" marL="0" rtl="0">
                        <a:spcBef>
                          <a:spcPts val="0"/>
                        </a:spcBef>
                        <a:spcAft>
                          <a:spcPts val="0"/>
                        </a:spcAft>
                        <a:buNone/>
                      </a:pPr>
                      <a:r>
                        <a:rPr b="1" lang="en" sz="1800"/>
                        <a:t>Datasets</a:t>
                      </a:r>
                      <a:endParaRPr b="1" sz="1800"/>
                    </a:p>
                  </a:txBody>
                  <a:tcPr marT="91425" marB="91425" marR="91425" marL="91425">
                    <a:solidFill>
                      <a:srgbClr val="CFE2F3"/>
                    </a:solidFill>
                  </a:tcPr>
                </a:tc>
                <a:tc>
                  <a:txBody>
                    <a:bodyPr>
                      <a:noAutofit/>
                    </a:bodyPr>
                    <a:lstStyle/>
                    <a:p>
                      <a:pPr indent="0" lvl="0" marL="0" rtl="0">
                        <a:spcBef>
                          <a:spcPts val="0"/>
                        </a:spcBef>
                        <a:spcAft>
                          <a:spcPts val="0"/>
                        </a:spcAft>
                        <a:buNone/>
                      </a:pPr>
                      <a:r>
                        <a:rPr lang="en" sz="1800"/>
                        <a:t>--</a:t>
                      </a:r>
                      <a:endParaRPr sz="1800"/>
                    </a:p>
                  </a:txBody>
                  <a:tcPr marT="91425" marB="91425" marR="91425" marL="91425"/>
                </a:tc>
                <a:tc>
                  <a:txBody>
                    <a:bodyPr>
                      <a:noAutofit/>
                    </a:bodyPr>
                    <a:lstStyle/>
                    <a:p>
                      <a:pPr indent="0" lvl="0" marL="0" rtl="0">
                        <a:spcBef>
                          <a:spcPts val="0"/>
                        </a:spcBef>
                        <a:spcAft>
                          <a:spcPts val="0"/>
                        </a:spcAft>
                        <a:buNone/>
                      </a:pPr>
                      <a:r>
                        <a:rPr lang="en" sz="1800"/>
                        <a:t>777</a:t>
                      </a:r>
                      <a:endParaRPr sz="1800"/>
                    </a:p>
                  </a:txBody>
                  <a:tcPr marT="91425" marB="91425" marR="91425" marL="91425"/>
                </a:tc>
              </a:tr>
              <a:tr h="381000">
                <a:tc>
                  <a:txBody>
                    <a:bodyPr>
                      <a:noAutofit/>
                    </a:bodyPr>
                    <a:lstStyle/>
                    <a:p>
                      <a:pPr indent="0" lvl="0" marL="0" rtl="0">
                        <a:spcBef>
                          <a:spcPts val="0"/>
                        </a:spcBef>
                        <a:spcAft>
                          <a:spcPts val="0"/>
                        </a:spcAft>
                        <a:buNone/>
                      </a:pPr>
                      <a:r>
                        <a:rPr b="1" lang="en" sz="1800"/>
                        <a:t>Experiments</a:t>
                      </a:r>
                      <a:endParaRPr b="1" sz="1800"/>
                    </a:p>
                  </a:txBody>
                  <a:tcPr marT="91425" marB="91425" marR="91425" marL="91425">
                    <a:solidFill>
                      <a:srgbClr val="CFE2F3"/>
                    </a:solidFill>
                  </a:tcPr>
                </a:tc>
                <a:tc>
                  <a:txBody>
                    <a:bodyPr>
                      <a:noAutofit/>
                    </a:bodyPr>
                    <a:lstStyle/>
                    <a:p>
                      <a:pPr indent="0" lvl="0" marL="0" rtl="0">
                        <a:spcBef>
                          <a:spcPts val="0"/>
                        </a:spcBef>
                        <a:spcAft>
                          <a:spcPts val="0"/>
                        </a:spcAft>
                        <a:buNone/>
                      </a:pPr>
                      <a:r>
                        <a:rPr lang="en" sz="1800"/>
                        <a:t>12 assay/exp. types</a:t>
                      </a:r>
                      <a:endParaRPr sz="1800"/>
                    </a:p>
                  </a:txBody>
                  <a:tcPr marT="91425" marB="91425" marR="91425" marL="91425"/>
                </a:tc>
                <a:tc>
                  <a:txBody>
                    <a:bodyPr>
                      <a:noAutofit/>
                    </a:bodyPr>
                    <a:lstStyle/>
                    <a:p>
                      <a:pPr indent="0" lvl="0" marL="0" rtl="0">
                        <a:spcBef>
                          <a:spcPts val="0"/>
                        </a:spcBef>
                        <a:spcAft>
                          <a:spcPts val="0"/>
                        </a:spcAft>
                        <a:buNone/>
                      </a:pPr>
                      <a:r>
                        <a:rPr lang="en" sz="1800"/>
                        <a:t>498</a:t>
                      </a:r>
                      <a:endParaRPr sz="1800"/>
                    </a:p>
                  </a:txBody>
                  <a:tcPr marT="91425" marB="91425" marR="91425" marL="91425"/>
                </a:tc>
              </a:tr>
              <a:tr h="381000">
                <a:tc>
                  <a:txBody>
                    <a:bodyPr>
                      <a:noAutofit/>
                    </a:bodyPr>
                    <a:lstStyle/>
                    <a:p>
                      <a:pPr indent="0" lvl="0" marL="0" rtl="0">
                        <a:spcBef>
                          <a:spcPts val="0"/>
                        </a:spcBef>
                        <a:spcAft>
                          <a:spcPts val="0"/>
                        </a:spcAft>
                        <a:buNone/>
                      </a:pPr>
                      <a:r>
                        <a:rPr b="1" lang="en" sz="1800"/>
                        <a:t>Biosamples info.</a:t>
                      </a:r>
                      <a:endParaRPr b="1" sz="1800"/>
                    </a:p>
                  </a:txBody>
                  <a:tcPr marT="91425" marB="91425" marR="91425" marL="91425">
                    <a:solidFill>
                      <a:srgbClr val="CFE2F3"/>
                    </a:solidFill>
                  </a:tcPr>
                </a:tc>
                <a:tc>
                  <a:txBody>
                    <a:bodyPr>
                      <a:noAutofit/>
                    </a:bodyPr>
                    <a:lstStyle/>
                    <a:p>
                      <a:pPr indent="0" lvl="0" marL="0" rtl="0">
                        <a:spcBef>
                          <a:spcPts val="0"/>
                        </a:spcBef>
                        <a:spcAft>
                          <a:spcPts val="0"/>
                        </a:spcAft>
                        <a:buNone/>
                      </a:pPr>
                      <a:r>
                        <a:rPr lang="en" sz="1800"/>
                        <a:t>4 species</a:t>
                      </a:r>
                      <a:endParaRPr sz="1800"/>
                    </a:p>
                  </a:txBody>
                  <a:tcPr marT="91425" marB="91425" marR="91425" marL="91425"/>
                </a:tc>
                <a:tc>
                  <a:txBody>
                    <a:bodyPr>
                      <a:noAutofit/>
                    </a:bodyPr>
                    <a:lstStyle/>
                    <a:p>
                      <a:pPr indent="0" lvl="0" marL="0" rtl="0">
                        <a:spcBef>
                          <a:spcPts val="0"/>
                        </a:spcBef>
                        <a:spcAft>
                          <a:spcPts val="0"/>
                        </a:spcAft>
                        <a:buNone/>
                      </a:pPr>
                      <a:r>
                        <a:rPr lang="en" sz="1800"/>
                        <a:t>1,508</a:t>
                      </a:r>
                      <a:endParaRPr sz="1800"/>
                    </a:p>
                  </a:txBody>
                  <a:tcPr marT="91425" marB="91425" marR="91425" marL="91425"/>
                </a:tc>
              </a:tr>
              <a:tr h="381000">
                <a:tc>
                  <a:txBody>
                    <a:bodyPr>
                      <a:noAutofit/>
                    </a:bodyPr>
                    <a:lstStyle/>
                    <a:p>
                      <a:pPr indent="0" lvl="0" marL="0" rtl="0">
                        <a:spcBef>
                          <a:spcPts val="0"/>
                        </a:spcBef>
                        <a:spcAft>
                          <a:spcPts val="0"/>
                        </a:spcAft>
                        <a:buNone/>
                      </a:pPr>
                      <a:r>
                        <a:rPr b="1" lang="en" sz="1800"/>
                        <a:t>Data Files</a:t>
                      </a:r>
                      <a:endParaRPr b="1" sz="1800"/>
                    </a:p>
                  </a:txBody>
                  <a:tcPr marT="91425" marB="91425" marR="91425" marL="91425">
                    <a:solidFill>
                      <a:srgbClr val="CFE2F3"/>
                    </a:solidFill>
                  </a:tcPr>
                </a:tc>
                <a:tc>
                  <a:txBody>
                    <a:bodyPr>
                      <a:noAutofit/>
                    </a:bodyPr>
                    <a:lstStyle/>
                    <a:p>
                      <a:pPr indent="0" lvl="0" marL="0" rtl="0">
                        <a:spcBef>
                          <a:spcPts val="0"/>
                        </a:spcBef>
                        <a:spcAft>
                          <a:spcPts val="0"/>
                        </a:spcAft>
                        <a:buNone/>
                      </a:pPr>
                      <a:r>
                        <a:rPr lang="en" sz="1800"/>
                        <a:t>7 data types</a:t>
                      </a:r>
                      <a:endParaRPr sz="1800"/>
                    </a:p>
                  </a:txBody>
                  <a:tcPr marT="91425" marB="91425" marR="91425" marL="91425"/>
                </a:tc>
                <a:tc>
                  <a:txBody>
                    <a:bodyPr>
                      <a:noAutofit/>
                    </a:bodyPr>
                    <a:lstStyle/>
                    <a:p>
                      <a:pPr indent="0" lvl="0" marL="0">
                        <a:spcBef>
                          <a:spcPts val="0"/>
                        </a:spcBef>
                        <a:spcAft>
                          <a:spcPts val="0"/>
                        </a:spcAft>
                        <a:buNone/>
                      </a:pPr>
                      <a:r>
                        <a:rPr lang="en" sz="1800">
                          <a:solidFill>
                            <a:schemeClr val="dk1"/>
                          </a:solidFill>
                        </a:rPr>
                        <a:t>4,300</a:t>
                      </a:r>
                      <a:endParaRPr sz="1800">
                        <a:solidFill>
                          <a:schemeClr val="dk1"/>
                        </a:solidFill>
                      </a:endParaRPr>
                    </a:p>
                    <a:p>
                      <a:pPr indent="0" lvl="0" marL="0">
                        <a:spcBef>
                          <a:spcPts val="0"/>
                        </a:spcBef>
                        <a:spcAft>
                          <a:spcPts val="0"/>
                        </a:spcAft>
                        <a:buNone/>
                      </a:pPr>
                      <a:r>
                        <a:rPr lang="en" sz="1800">
                          <a:solidFill>
                            <a:schemeClr val="dk1"/>
                          </a:solidFill>
                        </a:rPr>
                        <a:t>    - seq: 1,676</a:t>
                      </a:r>
                      <a:endParaRPr sz="1800">
                        <a:solidFill>
                          <a:schemeClr val="dk1"/>
                        </a:solidFill>
                      </a:endParaRPr>
                    </a:p>
                    <a:p>
                      <a:pPr indent="0" lvl="0" marL="0">
                        <a:spcBef>
                          <a:spcPts val="0"/>
                        </a:spcBef>
                        <a:spcAft>
                          <a:spcPts val="0"/>
                        </a:spcAft>
                        <a:buNone/>
                      </a:pPr>
                      <a:r>
                        <a:rPr lang="en" sz="1800">
                          <a:solidFill>
                            <a:schemeClr val="dk1"/>
                          </a:solidFill>
                        </a:rPr>
                        <a:t>    - imaging: 1,666</a:t>
                      </a:r>
                      <a:endParaRPr sz="1800">
                        <a:solidFill>
                          <a:schemeClr val="dk1"/>
                        </a:solidFill>
                      </a:endParaRPr>
                    </a:p>
                    <a:p>
                      <a:pPr indent="0" lvl="0" marL="0">
                        <a:spcBef>
                          <a:spcPts val="0"/>
                        </a:spcBef>
                        <a:spcAft>
                          <a:spcPts val="0"/>
                        </a:spcAft>
                        <a:buNone/>
                      </a:pPr>
                      <a:r>
                        <a:rPr lang="en" sz="1800">
                          <a:solidFill>
                            <a:schemeClr val="dk1"/>
                          </a:solidFill>
                        </a:rPr>
                        <a:t>    - other: 958</a:t>
                      </a:r>
                      <a:endParaRPr sz="1800">
                        <a:solidFill>
                          <a:schemeClr val="dk1"/>
                        </a:solidFill>
                      </a:endParaRPr>
                    </a:p>
                    <a:p>
                      <a:pPr indent="0" lvl="0" marL="0" rtl="0">
                        <a:spcBef>
                          <a:spcPts val="0"/>
                        </a:spcBef>
                        <a:spcAft>
                          <a:spcPts val="0"/>
                        </a:spcAft>
                        <a:buClr>
                          <a:schemeClr val="dk1"/>
                        </a:buClr>
                        <a:buSzPts val="1100"/>
                        <a:buFont typeface="Arial"/>
                        <a:buNone/>
                      </a:pPr>
                      <a:r>
                        <a:rPr lang="en" sz="1800">
                          <a:solidFill>
                            <a:schemeClr val="dk1"/>
                          </a:solidFill>
                        </a:rPr>
                        <a:t> = 6</a:t>
                      </a:r>
                      <a:r>
                        <a:rPr lang="en" sz="1800">
                          <a:solidFill>
                            <a:schemeClr val="dk1"/>
                          </a:solidFill>
                        </a:rPr>
                        <a:t> TBs</a:t>
                      </a:r>
                      <a:endParaRPr sz="1800">
                        <a:solidFill>
                          <a:schemeClr val="dk1"/>
                        </a:solidFill>
                      </a:endParaRPr>
                    </a:p>
                  </a:txBody>
                  <a:tcPr marT="91425" marB="91425" marR="91425" marL="91425"/>
                </a:tc>
              </a:tr>
            </a:tbl>
          </a:graphicData>
        </a:graphic>
      </p:graphicFrame>
      <p:sp>
        <p:nvSpPr>
          <p:cNvPr id="73" name="Shape 73"/>
          <p:cNvSpPr txBox="1"/>
          <p:nvPr/>
        </p:nvSpPr>
        <p:spPr>
          <a:xfrm>
            <a:off x="0" y="4458125"/>
            <a:ext cx="9144000" cy="467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800"/>
              <a:t>A</a:t>
            </a:r>
            <a:r>
              <a:rPr lang="en" sz="1800"/>
              <a:t> </a:t>
            </a:r>
            <a:r>
              <a:rPr i="1" lang="en" sz="1800"/>
              <a:t>very diverse and growing</a:t>
            </a:r>
            <a:r>
              <a:rPr lang="en" sz="1800"/>
              <a:t> collection of research data</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idx="1" type="body"/>
          </p:nvPr>
        </p:nvSpPr>
        <p:spPr>
          <a:xfrm>
            <a:off x="311700" y="1041550"/>
            <a:ext cx="8520600" cy="3809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br>
              <a:rPr lang="en"/>
            </a:br>
            <a:r>
              <a:rPr lang="en"/>
              <a:t>	      FB2 datasets submitted: </a:t>
            </a:r>
            <a:r>
              <a:rPr b="1" lang="en"/>
              <a:t>142 (73 in Year 4)</a:t>
            </a:r>
            <a:endParaRPr b="1"/>
          </a:p>
          <a:p>
            <a:pPr indent="0" lvl="0" marL="0">
              <a:spcBef>
                <a:spcPts val="1600"/>
              </a:spcBef>
              <a:spcAft>
                <a:spcPts val="0"/>
              </a:spcAft>
              <a:buNone/>
            </a:pPr>
            <a:r>
              <a:rPr b="1" lang="en"/>
              <a:t>             </a:t>
            </a:r>
            <a:r>
              <a:rPr lang="en"/>
              <a:t>D</a:t>
            </a:r>
            <a:r>
              <a:rPr lang="en"/>
              <a:t>atasets submitted with self-curation tools in Yr 4:  </a:t>
            </a:r>
            <a:r>
              <a:rPr b="1" lang="en"/>
              <a:t>66</a:t>
            </a:r>
            <a:endParaRPr b="1"/>
          </a:p>
          <a:p>
            <a:pPr indent="0" lvl="0" marL="0">
              <a:spcBef>
                <a:spcPts val="1600"/>
              </a:spcBef>
              <a:spcAft>
                <a:spcPts val="1600"/>
              </a:spcAft>
              <a:buNone/>
            </a:pPr>
            <a:r>
              <a:t/>
            </a:r>
            <a:endParaRPr b="1"/>
          </a:p>
        </p:txBody>
      </p:sp>
      <p:sp>
        <p:nvSpPr>
          <p:cNvPr id="79" name="Shape 79"/>
          <p:cNvSpPr txBox="1"/>
          <p:nvPr>
            <p:ph type="title"/>
          </p:nvPr>
        </p:nvSpPr>
        <p:spPr>
          <a:xfrm>
            <a:off x="311700" y="2993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Dataset Curation Status</a:t>
            </a:r>
            <a:endParaRPr/>
          </a:p>
        </p:txBody>
      </p:sp>
      <p:graphicFrame>
        <p:nvGraphicFramePr>
          <p:cNvPr id="80" name="Shape 80"/>
          <p:cNvGraphicFramePr/>
          <p:nvPr/>
        </p:nvGraphicFramePr>
        <p:xfrm>
          <a:off x="952500" y="1346800"/>
          <a:ext cx="3000000" cy="3000000"/>
        </p:xfrm>
        <a:graphic>
          <a:graphicData uri="http://schemas.openxmlformats.org/drawingml/2006/table">
            <a:tbl>
              <a:tblPr>
                <a:noFill/>
                <a:tableStyleId>{FC71D1D4-FE61-4C7F-BC2C-E0898535E469}</a:tableStyleId>
              </a:tblPr>
              <a:tblGrid>
                <a:gridCol w="1809750"/>
                <a:gridCol w="1809750"/>
                <a:gridCol w="1809750"/>
                <a:gridCol w="1809750"/>
              </a:tblGrid>
              <a:tr h="381000">
                <a:tc>
                  <a:txBody>
                    <a:bodyPr>
                      <a:noAutofit/>
                    </a:bodyPr>
                    <a:lstStyle/>
                    <a:p>
                      <a:pPr indent="0" lvl="0" marL="0" rtl="0" algn="ctr">
                        <a:spcBef>
                          <a:spcPts val="0"/>
                        </a:spcBef>
                        <a:spcAft>
                          <a:spcPts val="0"/>
                        </a:spcAft>
                        <a:buNone/>
                      </a:pPr>
                      <a:r>
                        <a:rPr b="1" lang="en" sz="1800"/>
                        <a:t>Species</a:t>
                      </a:r>
                      <a:endParaRPr b="1" sz="18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800"/>
                        <a:t>Curated</a:t>
                      </a:r>
                      <a:endParaRPr b="1" sz="18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800"/>
                        <a:t>Released</a:t>
                      </a:r>
                      <a:endParaRPr b="1" sz="1800"/>
                    </a:p>
                  </a:txBody>
                  <a:tcPr marT="91425" marB="91425" marR="91425" marL="91425">
                    <a:solidFill>
                      <a:srgbClr val="CFE2F3"/>
                    </a:solidFill>
                  </a:tcPr>
                </a:tc>
                <a:tc>
                  <a:txBody>
                    <a:bodyPr>
                      <a:noAutofit/>
                    </a:bodyPr>
                    <a:lstStyle/>
                    <a:p>
                      <a:pPr indent="0" lvl="0" marL="0" rtl="0" algn="ctr">
                        <a:spcBef>
                          <a:spcPts val="0"/>
                        </a:spcBef>
                        <a:spcAft>
                          <a:spcPts val="0"/>
                        </a:spcAft>
                        <a:buNone/>
                      </a:pPr>
                      <a:r>
                        <a:rPr b="1" lang="en" sz="1800"/>
                        <a:t>Pending</a:t>
                      </a:r>
                      <a:endParaRPr b="1" sz="1800"/>
                    </a:p>
                  </a:txBody>
                  <a:tcPr marT="91425" marB="91425" marR="91425" marL="91425">
                    <a:solidFill>
                      <a:srgbClr val="CFE2F3"/>
                    </a:solidFill>
                  </a:tcPr>
                </a:tc>
              </a:tr>
              <a:tr h="381000">
                <a:tc>
                  <a:txBody>
                    <a:bodyPr>
                      <a:noAutofit/>
                    </a:bodyPr>
                    <a:lstStyle/>
                    <a:p>
                      <a:pPr indent="0" lvl="0" marL="0" rtl="0">
                        <a:spcBef>
                          <a:spcPts val="0"/>
                        </a:spcBef>
                        <a:spcAft>
                          <a:spcPts val="0"/>
                        </a:spcAft>
                        <a:buNone/>
                      </a:pPr>
                      <a:r>
                        <a:rPr lang="en" sz="1800"/>
                        <a:t>Mouse</a:t>
                      </a:r>
                      <a:endParaRPr sz="1800"/>
                    </a:p>
                  </a:txBody>
                  <a:tcPr marT="91425" marB="91425" marR="91425" marL="91425"/>
                </a:tc>
                <a:tc>
                  <a:txBody>
                    <a:bodyPr>
                      <a:noAutofit/>
                    </a:bodyPr>
                    <a:lstStyle/>
                    <a:p>
                      <a:pPr indent="0" lvl="0" marL="0" rtl="0" algn="ctr">
                        <a:spcBef>
                          <a:spcPts val="0"/>
                        </a:spcBef>
                        <a:spcAft>
                          <a:spcPts val="0"/>
                        </a:spcAft>
                        <a:buNone/>
                      </a:pPr>
                      <a:r>
                        <a:rPr lang="en" sz="1800"/>
                        <a:t>61</a:t>
                      </a:r>
                      <a:endParaRPr sz="1800"/>
                    </a:p>
                  </a:txBody>
                  <a:tcPr marT="91425" marB="91425" marR="91425" marL="91425"/>
                </a:tc>
                <a:tc>
                  <a:txBody>
                    <a:bodyPr>
                      <a:noAutofit/>
                    </a:bodyPr>
                    <a:lstStyle/>
                    <a:p>
                      <a:pPr indent="0" lvl="0" marL="0" rtl="0" algn="ctr">
                        <a:spcBef>
                          <a:spcPts val="0"/>
                        </a:spcBef>
                        <a:spcAft>
                          <a:spcPts val="0"/>
                        </a:spcAft>
                        <a:buNone/>
                      </a:pPr>
                      <a:r>
                        <a:rPr lang="en" sz="1800"/>
                        <a:t>15</a:t>
                      </a:r>
                      <a:endParaRPr sz="1800"/>
                    </a:p>
                  </a:txBody>
                  <a:tcPr marT="91425" marB="91425" marR="91425" marL="91425"/>
                </a:tc>
                <a:tc>
                  <a:txBody>
                    <a:bodyPr>
                      <a:noAutofit/>
                    </a:bodyPr>
                    <a:lstStyle/>
                    <a:p>
                      <a:pPr indent="0" lvl="0" marL="0" rtl="0" algn="ctr">
                        <a:spcBef>
                          <a:spcPts val="0"/>
                        </a:spcBef>
                        <a:spcAft>
                          <a:spcPts val="0"/>
                        </a:spcAft>
                        <a:buNone/>
                      </a:pPr>
                      <a:r>
                        <a:rPr lang="en" sz="1800"/>
                        <a:t>0</a:t>
                      </a:r>
                      <a:endParaRPr sz="1800"/>
                    </a:p>
                  </a:txBody>
                  <a:tcPr marT="91425" marB="91425" marR="91425" marL="91425"/>
                </a:tc>
              </a:tr>
              <a:tr h="381000">
                <a:tc>
                  <a:txBody>
                    <a:bodyPr>
                      <a:noAutofit/>
                    </a:bodyPr>
                    <a:lstStyle/>
                    <a:p>
                      <a:pPr indent="0" lvl="0" marL="0" rtl="0">
                        <a:spcBef>
                          <a:spcPts val="0"/>
                        </a:spcBef>
                        <a:spcAft>
                          <a:spcPts val="0"/>
                        </a:spcAft>
                        <a:buNone/>
                      </a:pPr>
                      <a:r>
                        <a:rPr lang="en" sz="1800"/>
                        <a:t>Human</a:t>
                      </a:r>
                      <a:endParaRPr sz="1800"/>
                    </a:p>
                  </a:txBody>
                  <a:tcPr marT="91425" marB="91425" marR="91425" marL="91425"/>
                </a:tc>
                <a:tc>
                  <a:txBody>
                    <a:bodyPr>
                      <a:noAutofit/>
                    </a:bodyPr>
                    <a:lstStyle/>
                    <a:p>
                      <a:pPr indent="0" lvl="0" marL="0" rtl="0" algn="ctr">
                        <a:spcBef>
                          <a:spcPts val="0"/>
                        </a:spcBef>
                        <a:spcAft>
                          <a:spcPts val="0"/>
                        </a:spcAft>
                        <a:buNone/>
                      </a:pPr>
                      <a:r>
                        <a:rPr lang="en" sz="1800"/>
                        <a:t>8</a:t>
                      </a:r>
                      <a:endParaRPr sz="1800"/>
                    </a:p>
                  </a:txBody>
                  <a:tcPr marT="91425" marB="91425" marR="91425" marL="91425"/>
                </a:tc>
                <a:tc>
                  <a:txBody>
                    <a:bodyPr>
                      <a:noAutofit/>
                    </a:bodyPr>
                    <a:lstStyle/>
                    <a:p>
                      <a:pPr indent="0" lvl="0" marL="0" rtl="0" algn="ctr">
                        <a:spcBef>
                          <a:spcPts val="0"/>
                        </a:spcBef>
                        <a:spcAft>
                          <a:spcPts val="0"/>
                        </a:spcAft>
                        <a:buNone/>
                      </a:pPr>
                      <a:r>
                        <a:rPr lang="en" sz="1800"/>
                        <a:t>22</a:t>
                      </a:r>
                      <a:endParaRPr sz="1800"/>
                    </a:p>
                  </a:txBody>
                  <a:tcPr marT="91425" marB="91425" marR="91425" marL="91425"/>
                </a:tc>
                <a:tc>
                  <a:txBody>
                    <a:bodyPr>
                      <a:noAutofit/>
                    </a:bodyPr>
                    <a:lstStyle/>
                    <a:p>
                      <a:pPr indent="0" lvl="0" marL="0" rtl="0" algn="ctr">
                        <a:spcBef>
                          <a:spcPts val="0"/>
                        </a:spcBef>
                        <a:spcAft>
                          <a:spcPts val="0"/>
                        </a:spcAft>
                        <a:buNone/>
                      </a:pPr>
                      <a:r>
                        <a:rPr lang="en" sz="1800"/>
                        <a:t>1</a:t>
                      </a:r>
                      <a:endParaRPr sz="1800"/>
                    </a:p>
                  </a:txBody>
                  <a:tcPr marT="91425" marB="91425" marR="91425" marL="91425"/>
                </a:tc>
              </a:tr>
              <a:tr h="381000">
                <a:tc>
                  <a:txBody>
                    <a:bodyPr>
                      <a:noAutofit/>
                    </a:bodyPr>
                    <a:lstStyle/>
                    <a:p>
                      <a:pPr indent="0" lvl="0" marL="0" rtl="0">
                        <a:spcBef>
                          <a:spcPts val="0"/>
                        </a:spcBef>
                        <a:spcAft>
                          <a:spcPts val="0"/>
                        </a:spcAft>
                        <a:buNone/>
                      </a:pPr>
                      <a:r>
                        <a:rPr lang="en" sz="1800"/>
                        <a:t>Zebrafish</a:t>
                      </a:r>
                      <a:endParaRPr sz="1800"/>
                    </a:p>
                  </a:txBody>
                  <a:tcPr marT="91425" marB="91425" marR="91425" marL="91425"/>
                </a:tc>
                <a:tc>
                  <a:txBody>
                    <a:bodyPr>
                      <a:noAutofit/>
                    </a:bodyPr>
                    <a:lstStyle/>
                    <a:p>
                      <a:pPr indent="0" lvl="0" marL="0" rtl="0" algn="ctr">
                        <a:spcBef>
                          <a:spcPts val="0"/>
                        </a:spcBef>
                        <a:spcAft>
                          <a:spcPts val="0"/>
                        </a:spcAft>
                        <a:buNone/>
                      </a:pPr>
                      <a:r>
                        <a:rPr lang="en" sz="1800"/>
                        <a:t>35</a:t>
                      </a:r>
                      <a:endParaRPr sz="1800"/>
                    </a:p>
                  </a:txBody>
                  <a:tcPr marT="91425" marB="91425" marR="91425" marL="91425"/>
                </a:tc>
                <a:tc>
                  <a:txBody>
                    <a:bodyPr>
                      <a:noAutofit/>
                    </a:bodyPr>
                    <a:lstStyle/>
                    <a:p>
                      <a:pPr indent="0" lvl="0" marL="0" rtl="0" algn="ctr">
                        <a:spcBef>
                          <a:spcPts val="0"/>
                        </a:spcBef>
                        <a:spcAft>
                          <a:spcPts val="0"/>
                        </a:spcAft>
                        <a:buNone/>
                      </a:pPr>
                      <a:r>
                        <a:rPr lang="en" sz="1800"/>
                        <a:t>0</a:t>
                      </a:r>
                      <a:endParaRPr sz="1800"/>
                    </a:p>
                  </a:txBody>
                  <a:tcPr marT="91425" marB="91425" marR="91425" marL="91425"/>
                </a:tc>
                <a:tc>
                  <a:txBody>
                    <a:bodyPr>
                      <a:noAutofit/>
                    </a:bodyPr>
                    <a:lstStyle/>
                    <a:p>
                      <a:pPr indent="0" lvl="0" marL="0" rtl="0" algn="ctr">
                        <a:spcBef>
                          <a:spcPts val="0"/>
                        </a:spcBef>
                        <a:spcAft>
                          <a:spcPts val="0"/>
                        </a:spcAft>
                        <a:buNone/>
                      </a:pPr>
                      <a:r>
                        <a:rPr lang="en" sz="1800"/>
                        <a:t>0</a:t>
                      </a:r>
                      <a:endParaRPr sz="1800"/>
                    </a:p>
                  </a:txBody>
                  <a:tcPr marT="91425" marB="91425" marR="91425" marL="91425"/>
                </a:tc>
              </a:tr>
              <a:tr h="381000">
                <a:tc>
                  <a:txBody>
                    <a:bodyPr>
                      <a:noAutofit/>
                    </a:bodyPr>
                    <a:lstStyle/>
                    <a:p>
                      <a:pPr indent="0" lvl="0" marL="0" rtl="0">
                        <a:spcBef>
                          <a:spcPts val="0"/>
                        </a:spcBef>
                        <a:spcAft>
                          <a:spcPts val="0"/>
                        </a:spcAft>
                        <a:buNone/>
                      </a:pPr>
                      <a:r>
                        <a:rPr b="1" lang="en" sz="1800"/>
                        <a:t>Total:</a:t>
                      </a:r>
                      <a:endParaRPr b="1" sz="1800"/>
                    </a:p>
                  </a:txBody>
                  <a:tcPr marT="91425" marB="91425" marR="91425" marL="91425"/>
                </a:tc>
                <a:tc>
                  <a:txBody>
                    <a:bodyPr>
                      <a:noAutofit/>
                    </a:bodyPr>
                    <a:lstStyle/>
                    <a:p>
                      <a:pPr indent="0" lvl="0" marL="0" rtl="0" algn="ctr">
                        <a:spcBef>
                          <a:spcPts val="0"/>
                        </a:spcBef>
                        <a:spcAft>
                          <a:spcPts val="0"/>
                        </a:spcAft>
                        <a:buNone/>
                      </a:pPr>
                      <a:r>
                        <a:rPr b="1" lang="en" sz="1800"/>
                        <a:t>102</a:t>
                      </a:r>
                      <a:endParaRPr b="1" sz="1800"/>
                    </a:p>
                  </a:txBody>
                  <a:tcPr marT="91425" marB="91425" marR="91425" marL="91425"/>
                </a:tc>
                <a:tc>
                  <a:txBody>
                    <a:bodyPr>
                      <a:noAutofit/>
                    </a:bodyPr>
                    <a:lstStyle/>
                    <a:p>
                      <a:pPr indent="0" lvl="0" marL="0" rtl="0" algn="ctr">
                        <a:spcBef>
                          <a:spcPts val="0"/>
                        </a:spcBef>
                        <a:spcAft>
                          <a:spcPts val="0"/>
                        </a:spcAft>
                        <a:buNone/>
                      </a:pPr>
                      <a:r>
                        <a:rPr b="1" lang="en" sz="1800"/>
                        <a:t>37</a:t>
                      </a:r>
                      <a:endParaRPr b="1" sz="1800"/>
                    </a:p>
                  </a:txBody>
                  <a:tcPr marT="91425" marB="91425" marR="91425" marL="91425"/>
                </a:tc>
                <a:tc>
                  <a:txBody>
                    <a:bodyPr>
                      <a:noAutofit/>
                    </a:bodyPr>
                    <a:lstStyle/>
                    <a:p>
                      <a:pPr indent="0" lvl="0" marL="0" rtl="0" algn="ctr">
                        <a:spcBef>
                          <a:spcPts val="0"/>
                        </a:spcBef>
                        <a:spcAft>
                          <a:spcPts val="0"/>
                        </a:spcAft>
                        <a:buNone/>
                      </a:pPr>
                      <a:r>
                        <a:rPr b="1" lang="en" sz="1800"/>
                        <a:t>8</a:t>
                      </a:r>
                      <a:endParaRPr b="1" sz="1800"/>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Data Download Statistics</a:t>
            </a:r>
            <a:endParaRPr/>
          </a:p>
        </p:txBody>
      </p:sp>
      <p:sp>
        <p:nvSpPr>
          <p:cNvPr id="86" name="Shape 86"/>
          <p:cNvSpPr txBox="1"/>
          <p:nvPr>
            <p:ph idx="1" type="body"/>
          </p:nvPr>
        </p:nvSpPr>
        <p:spPr>
          <a:xfrm>
            <a:off x="311700" y="1152475"/>
            <a:ext cx="8520600" cy="3740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User activity within the Data Browser for the past year:</a:t>
            </a:r>
            <a:endParaRPr/>
          </a:p>
          <a:p>
            <a:pPr indent="-342900" lvl="0" marL="457200">
              <a:spcBef>
                <a:spcPts val="1600"/>
              </a:spcBef>
              <a:spcAft>
                <a:spcPts val="0"/>
              </a:spcAft>
              <a:buClr>
                <a:srgbClr val="000000"/>
              </a:buClr>
              <a:buSzPts val="1800"/>
              <a:buChar char="●"/>
            </a:pPr>
            <a:r>
              <a:rPr b="1" lang="en">
                <a:solidFill>
                  <a:srgbClr val="000000"/>
                </a:solidFill>
              </a:rPr>
              <a:t>1,053</a:t>
            </a:r>
            <a:r>
              <a:rPr lang="en">
                <a:solidFill>
                  <a:srgbClr val="000000"/>
                </a:solidFill>
              </a:rPr>
              <a:t> data file </a:t>
            </a:r>
            <a:r>
              <a:rPr lang="en">
                <a:solidFill>
                  <a:srgbClr val="000000"/>
                </a:solidFill>
              </a:rPr>
              <a:t>downloads</a:t>
            </a:r>
            <a:r>
              <a:rPr lang="en">
                <a:solidFill>
                  <a:srgbClr val="000000"/>
                </a:solidFill>
              </a:rPr>
              <a:t> </a:t>
            </a:r>
            <a:endParaRPr>
              <a:solidFill>
                <a:srgbClr val="000000"/>
              </a:solidFill>
            </a:endParaRPr>
          </a:p>
          <a:p>
            <a:pPr indent="-342900" lvl="0" marL="457200" rtl="0">
              <a:spcBef>
                <a:spcPts val="0"/>
              </a:spcBef>
              <a:spcAft>
                <a:spcPts val="0"/>
              </a:spcAft>
              <a:buClr>
                <a:srgbClr val="000000"/>
              </a:buClr>
              <a:buSzPts val="1800"/>
              <a:buChar char="●"/>
            </a:pPr>
            <a:r>
              <a:rPr b="1" lang="en">
                <a:solidFill>
                  <a:srgbClr val="000000"/>
                </a:solidFill>
              </a:rPr>
              <a:t>21,992</a:t>
            </a:r>
            <a:r>
              <a:rPr lang="en">
                <a:solidFill>
                  <a:srgbClr val="000000"/>
                </a:solidFill>
              </a:rPr>
              <a:t> thumbnails*</a:t>
            </a:r>
            <a:endParaRPr>
              <a:solidFill>
                <a:srgbClr val="980000"/>
              </a:solidFill>
            </a:endParaRPr>
          </a:p>
          <a:p>
            <a:pPr indent="0" lvl="0" marL="0">
              <a:spcBef>
                <a:spcPts val="1600"/>
              </a:spcBef>
              <a:spcAft>
                <a:spcPts val="0"/>
              </a:spcAft>
              <a:buNone/>
            </a:pPr>
            <a:r>
              <a:rPr lang="en"/>
              <a:t>Usage of our Track Hub for the UCSC Genome Browser:</a:t>
            </a:r>
            <a:endParaRPr/>
          </a:p>
          <a:p>
            <a:pPr indent="-342900" lvl="0" marL="457200" rtl="0">
              <a:spcBef>
                <a:spcPts val="1600"/>
              </a:spcBef>
              <a:spcAft>
                <a:spcPts val="0"/>
              </a:spcAft>
              <a:buClr>
                <a:srgbClr val="000000"/>
              </a:buClr>
              <a:buSzPts val="1800"/>
              <a:buChar char="●"/>
            </a:pPr>
            <a:r>
              <a:rPr b="1" lang="en">
                <a:solidFill>
                  <a:srgbClr val="000000"/>
                </a:solidFill>
              </a:rPr>
              <a:t>186,819</a:t>
            </a:r>
            <a:r>
              <a:rPr lang="en">
                <a:solidFill>
                  <a:srgbClr val="000000"/>
                </a:solidFill>
              </a:rPr>
              <a:t> track downloads**</a:t>
            </a:r>
            <a:endParaRPr>
              <a:solidFill>
                <a:srgbClr val="000000"/>
              </a:solidFill>
            </a:endParaRPr>
          </a:p>
          <a:p>
            <a:pPr indent="0" lvl="0" marL="0" rtl="0">
              <a:spcBef>
                <a:spcPts val="1600"/>
              </a:spcBef>
              <a:spcAft>
                <a:spcPts val="1600"/>
              </a:spcAft>
              <a:buNone/>
            </a:pPr>
            <a:r>
              <a:rPr lang="en" sz="1400"/>
              <a:t>* Filtering out for generic placeholder thumbnails</a:t>
            </a:r>
            <a:br>
              <a:rPr lang="en" sz="1400"/>
            </a:br>
            <a:r>
              <a:rPr lang="en" sz="1400"/>
              <a:t>** The Genome Browser reads byte ranges of the part of the file the user is actually looking at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Web traffic statistics for www.facebase.org</a:t>
            </a:r>
            <a:endParaRPr/>
          </a:p>
        </p:txBody>
      </p:sp>
      <p:graphicFrame>
        <p:nvGraphicFramePr>
          <p:cNvPr id="92" name="Shape 92"/>
          <p:cNvGraphicFramePr/>
          <p:nvPr/>
        </p:nvGraphicFramePr>
        <p:xfrm>
          <a:off x="975138" y="1246475"/>
          <a:ext cx="3000000" cy="3000000"/>
        </p:xfrm>
        <a:graphic>
          <a:graphicData uri="http://schemas.openxmlformats.org/drawingml/2006/table">
            <a:tbl>
              <a:tblPr>
                <a:noFill/>
                <a:tableStyleId>{FC71D1D4-FE61-4C7F-BC2C-E0898535E469}</a:tableStyleId>
              </a:tblPr>
              <a:tblGrid>
                <a:gridCol w="2496075"/>
                <a:gridCol w="2343025"/>
                <a:gridCol w="2354625"/>
              </a:tblGrid>
              <a:tr h="734825">
                <a:tc>
                  <a:txBody>
                    <a:bodyPr>
                      <a:noAutofit/>
                    </a:bodyPr>
                    <a:lstStyle/>
                    <a:p>
                      <a:pPr indent="0" lvl="0" marL="0">
                        <a:spcBef>
                          <a:spcPts val="0"/>
                        </a:spcBef>
                        <a:spcAft>
                          <a:spcPts val="0"/>
                        </a:spcAft>
                        <a:buNone/>
                      </a:pPr>
                      <a:r>
                        <a:rPr b="1" lang="en" sz="1800"/>
                        <a:t>Analytics</a:t>
                      </a:r>
                      <a:endParaRPr b="1" sz="1800"/>
                    </a:p>
                  </a:txBody>
                  <a:tcPr marT="91425" marB="91425" marR="91425" marL="91425">
                    <a:solidFill>
                      <a:srgbClr val="CFE2F3"/>
                    </a:solidFill>
                  </a:tcPr>
                </a:tc>
                <a:tc>
                  <a:txBody>
                    <a:bodyPr>
                      <a:noAutofit/>
                    </a:bodyPr>
                    <a:lstStyle/>
                    <a:p>
                      <a:pPr indent="0" lvl="0" marL="0">
                        <a:spcBef>
                          <a:spcPts val="0"/>
                        </a:spcBef>
                        <a:spcAft>
                          <a:spcPts val="0"/>
                        </a:spcAft>
                        <a:buNone/>
                      </a:pPr>
                      <a:r>
                        <a:rPr b="1" lang="en" sz="1800"/>
                        <a:t>5/1/2016 - 4/26/2017</a:t>
                      </a:r>
                      <a:endParaRPr b="1" sz="1800"/>
                    </a:p>
                  </a:txBody>
                  <a:tcPr marT="91425" marB="91425" marR="91425" marL="91425">
                    <a:solidFill>
                      <a:srgbClr val="CFE2F3"/>
                    </a:solidFill>
                  </a:tcPr>
                </a:tc>
                <a:tc>
                  <a:txBody>
                    <a:bodyPr>
                      <a:noAutofit/>
                    </a:bodyPr>
                    <a:lstStyle/>
                    <a:p>
                      <a:pPr indent="0" lvl="0" marL="0" rtl="0">
                        <a:spcBef>
                          <a:spcPts val="0"/>
                        </a:spcBef>
                        <a:spcAft>
                          <a:spcPts val="0"/>
                        </a:spcAft>
                        <a:buNone/>
                      </a:pPr>
                      <a:r>
                        <a:rPr b="1" lang="en" sz="1800"/>
                        <a:t>5/3/2017 - 5/3/2018</a:t>
                      </a:r>
                      <a:endParaRPr b="1" sz="1800"/>
                    </a:p>
                  </a:txBody>
                  <a:tcPr marT="91425" marB="91425" marR="91425" marL="91425">
                    <a:solidFill>
                      <a:srgbClr val="CFE2F3"/>
                    </a:solidFill>
                  </a:tcPr>
                </a:tc>
              </a:tr>
              <a:tr h="465100">
                <a:tc>
                  <a:txBody>
                    <a:bodyPr>
                      <a:noAutofit/>
                    </a:bodyPr>
                    <a:lstStyle/>
                    <a:p>
                      <a:pPr indent="0" lvl="0" marL="0">
                        <a:spcBef>
                          <a:spcPts val="0"/>
                        </a:spcBef>
                        <a:spcAft>
                          <a:spcPts val="0"/>
                        </a:spcAft>
                        <a:buNone/>
                      </a:pPr>
                      <a:r>
                        <a:rPr lang="en" sz="1800"/>
                        <a:t>Pageviews</a:t>
                      </a:r>
                      <a:endParaRPr sz="1800"/>
                    </a:p>
                  </a:txBody>
                  <a:tcPr marT="91425" marB="91425" marR="91425" marL="91425"/>
                </a:tc>
                <a:tc>
                  <a:txBody>
                    <a:bodyPr>
                      <a:noAutofit/>
                    </a:bodyPr>
                    <a:lstStyle/>
                    <a:p>
                      <a:pPr indent="0" lvl="0" marL="0" rtl="0">
                        <a:spcBef>
                          <a:spcPts val="0"/>
                        </a:spcBef>
                        <a:spcAft>
                          <a:spcPts val="0"/>
                        </a:spcAft>
                        <a:buNone/>
                      </a:pPr>
                      <a:r>
                        <a:rPr lang="en" sz="1800"/>
                        <a:t>42,373</a:t>
                      </a:r>
                      <a:endParaRPr sz="1800"/>
                    </a:p>
                  </a:txBody>
                  <a:tcPr marT="91425" marB="91425" marR="91425" marL="91425"/>
                </a:tc>
                <a:tc>
                  <a:txBody>
                    <a:bodyPr>
                      <a:noAutofit/>
                    </a:bodyPr>
                    <a:lstStyle/>
                    <a:p>
                      <a:pPr indent="0" lvl="0" marL="0" rtl="0">
                        <a:spcBef>
                          <a:spcPts val="0"/>
                        </a:spcBef>
                        <a:spcAft>
                          <a:spcPts val="0"/>
                        </a:spcAft>
                        <a:buNone/>
                      </a:pPr>
                      <a:r>
                        <a:rPr lang="en" sz="1800"/>
                        <a:t>61,179</a:t>
                      </a:r>
                      <a:endParaRPr sz="1600"/>
                    </a:p>
                  </a:txBody>
                  <a:tcPr marT="91425" marB="91425" marR="91425" marL="91425"/>
                </a:tc>
              </a:tr>
              <a:tr h="465100">
                <a:tc>
                  <a:txBody>
                    <a:bodyPr>
                      <a:noAutofit/>
                    </a:bodyPr>
                    <a:lstStyle/>
                    <a:p>
                      <a:pPr indent="0" lvl="0" marL="0">
                        <a:spcBef>
                          <a:spcPts val="0"/>
                        </a:spcBef>
                        <a:spcAft>
                          <a:spcPts val="0"/>
                        </a:spcAft>
                        <a:buNone/>
                      </a:pPr>
                      <a:r>
                        <a:rPr lang="en" sz="1800"/>
                        <a:t>Avg Session Duration</a:t>
                      </a:r>
                      <a:endParaRPr sz="1800"/>
                    </a:p>
                  </a:txBody>
                  <a:tcPr marT="91425" marB="91425" marR="91425" marL="91425"/>
                </a:tc>
                <a:tc>
                  <a:txBody>
                    <a:bodyPr>
                      <a:noAutofit/>
                    </a:bodyPr>
                    <a:lstStyle/>
                    <a:p>
                      <a:pPr indent="0" lvl="0" marL="0" rtl="0">
                        <a:spcBef>
                          <a:spcPts val="0"/>
                        </a:spcBef>
                        <a:spcAft>
                          <a:spcPts val="0"/>
                        </a:spcAft>
                        <a:buNone/>
                      </a:pPr>
                      <a:r>
                        <a:rPr lang="en" sz="1800"/>
                        <a:t>6:07</a:t>
                      </a:r>
                      <a:endParaRPr sz="1800"/>
                    </a:p>
                  </a:txBody>
                  <a:tcPr marT="91425" marB="91425" marR="91425" marL="91425"/>
                </a:tc>
                <a:tc>
                  <a:txBody>
                    <a:bodyPr>
                      <a:noAutofit/>
                    </a:bodyPr>
                    <a:lstStyle/>
                    <a:p>
                      <a:pPr indent="0" lvl="0" marL="0" rtl="0">
                        <a:spcBef>
                          <a:spcPts val="0"/>
                        </a:spcBef>
                        <a:spcAft>
                          <a:spcPts val="0"/>
                        </a:spcAft>
                        <a:buNone/>
                      </a:pPr>
                      <a:r>
                        <a:rPr lang="en" sz="1800"/>
                        <a:t>3:39</a:t>
                      </a:r>
                      <a:endParaRPr sz="1800"/>
                    </a:p>
                  </a:txBody>
                  <a:tcPr marT="91425" marB="91425" marR="91425" marL="91425"/>
                </a:tc>
              </a:tr>
              <a:tr h="465100">
                <a:tc>
                  <a:txBody>
                    <a:bodyPr>
                      <a:noAutofit/>
                    </a:bodyPr>
                    <a:lstStyle/>
                    <a:p>
                      <a:pPr indent="0" lvl="0" marL="0">
                        <a:spcBef>
                          <a:spcPts val="0"/>
                        </a:spcBef>
                        <a:spcAft>
                          <a:spcPts val="0"/>
                        </a:spcAft>
                        <a:buNone/>
                      </a:pPr>
                      <a:r>
                        <a:rPr lang="en" sz="1800"/>
                        <a:t>“</a:t>
                      </a:r>
                      <a:r>
                        <a:rPr lang="en" sz="1800"/>
                        <a:t>Users</a:t>
                      </a:r>
                      <a:r>
                        <a:rPr lang="en" sz="1800"/>
                        <a:t>”</a:t>
                      </a:r>
                      <a:endParaRPr sz="1800"/>
                    </a:p>
                  </a:txBody>
                  <a:tcPr marT="91425" marB="91425" marR="91425" marL="91425"/>
                </a:tc>
                <a:tc>
                  <a:txBody>
                    <a:bodyPr>
                      <a:noAutofit/>
                    </a:bodyPr>
                    <a:lstStyle/>
                    <a:p>
                      <a:pPr indent="0" lvl="0" marL="0" rtl="0">
                        <a:spcBef>
                          <a:spcPts val="0"/>
                        </a:spcBef>
                        <a:spcAft>
                          <a:spcPts val="0"/>
                        </a:spcAft>
                        <a:buNone/>
                      </a:pPr>
                      <a:r>
                        <a:rPr lang="en" sz="1800"/>
                        <a:t>7,905</a:t>
                      </a:r>
                      <a:endParaRPr sz="1800"/>
                    </a:p>
                  </a:txBody>
                  <a:tcPr marT="91425" marB="91425" marR="91425" marL="91425"/>
                </a:tc>
                <a:tc>
                  <a:txBody>
                    <a:bodyPr>
                      <a:noAutofit/>
                    </a:bodyPr>
                    <a:lstStyle/>
                    <a:p>
                      <a:pPr indent="0" lvl="0" marL="0" rtl="0">
                        <a:spcBef>
                          <a:spcPts val="0"/>
                        </a:spcBef>
                        <a:spcAft>
                          <a:spcPts val="0"/>
                        </a:spcAft>
                        <a:buNone/>
                      </a:pPr>
                      <a:r>
                        <a:rPr lang="en" sz="1800"/>
                        <a:t>14</a:t>
                      </a:r>
                      <a:r>
                        <a:rPr lang="en" sz="1800"/>
                        <a:t>,764</a:t>
                      </a:r>
                      <a:endParaRPr sz="1800"/>
                    </a:p>
                  </a:txBody>
                  <a:tcPr marT="91425" marB="91425" marR="91425" marL="91425"/>
                </a:tc>
              </a:tr>
              <a:tr h="465100">
                <a:tc>
                  <a:txBody>
                    <a:bodyPr>
                      <a:noAutofit/>
                    </a:bodyPr>
                    <a:lstStyle/>
                    <a:p>
                      <a:pPr indent="0" lvl="0" marL="0">
                        <a:spcBef>
                          <a:spcPts val="0"/>
                        </a:spcBef>
                        <a:spcAft>
                          <a:spcPts val="0"/>
                        </a:spcAft>
                        <a:buNone/>
                      </a:pPr>
                      <a:r>
                        <a:rPr lang="en" sz="1800"/>
                        <a:t>Sessions</a:t>
                      </a:r>
                      <a:endParaRPr sz="1800"/>
                    </a:p>
                  </a:txBody>
                  <a:tcPr marT="91425" marB="91425" marR="91425" marL="91425"/>
                </a:tc>
                <a:tc>
                  <a:txBody>
                    <a:bodyPr>
                      <a:noAutofit/>
                    </a:bodyPr>
                    <a:lstStyle/>
                    <a:p>
                      <a:pPr indent="0" lvl="0" marL="0" rtl="0">
                        <a:spcBef>
                          <a:spcPts val="0"/>
                        </a:spcBef>
                        <a:spcAft>
                          <a:spcPts val="0"/>
                        </a:spcAft>
                        <a:buNone/>
                      </a:pPr>
                      <a:r>
                        <a:rPr lang="en" sz="1800"/>
                        <a:t>12,227</a:t>
                      </a:r>
                      <a:endParaRPr sz="1800"/>
                    </a:p>
                  </a:txBody>
                  <a:tcPr marT="91425" marB="91425" marR="91425" marL="91425"/>
                </a:tc>
                <a:tc>
                  <a:txBody>
                    <a:bodyPr>
                      <a:noAutofit/>
                    </a:bodyPr>
                    <a:lstStyle/>
                    <a:p>
                      <a:pPr indent="0" lvl="0" marL="0" rtl="0">
                        <a:spcBef>
                          <a:spcPts val="0"/>
                        </a:spcBef>
                        <a:spcAft>
                          <a:spcPts val="0"/>
                        </a:spcAft>
                        <a:buNone/>
                      </a:pPr>
                      <a:r>
                        <a:rPr lang="en" sz="1800"/>
                        <a:t>21,810</a:t>
                      </a:r>
                      <a:endParaRPr sz="1800"/>
                    </a:p>
                  </a:txBody>
                  <a:tcPr marT="91425" marB="91425" marR="91425" marL="91425"/>
                </a:tc>
              </a:tr>
              <a:tr h="465100">
                <a:tc>
                  <a:txBody>
                    <a:bodyPr>
                      <a:noAutofit/>
                    </a:bodyPr>
                    <a:lstStyle/>
                    <a:p>
                      <a:pPr indent="0" lvl="0" marL="0" rtl="0">
                        <a:spcBef>
                          <a:spcPts val="0"/>
                        </a:spcBef>
                        <a:spcAft>
                          <a:spcPts val="0"/>
                        </a:spcAft>
                        <a:buNone/>
                      </a:pPr>
                      <a:r>
                        <a:rPr lang="en" sz="1800"/>
                        <a:t>Returning visitors</a:t>
                      </a:r>
                      <a:endParaRPr sz="1800"/>
                    </a:p>
                  </a:txBody>
                  <a:tcPr marT="91425" marB="91425" marR="91425" marL="91425"/>
                </a:tc>
                <a:tc>
                  <a:txBody>
                    <a:bodyPr>
                      <a:noAutofit/>
                    </a:bodyPr>
                    <a:lstStyle/>
                    <a:p>
                      <a:pPr indent="0" lvl="0" marL="0" rtl="0">
                        <a:spcBef>
                          <a:spcPts val="0"/>
                        </a:spcBef>
                        <a:spcAft>
                          <a:spcPts val="0"/>
                        </a:spcAft>
                        <a:buNone/>
                      </a:pPr>
                      <a:r>
                        <a:rPr lang="en" sz="1800"/>
                        <a:t>60.53%</a:t>
                      </a:r>
                      <a:endParaRPr sz="1800"/>
                    </a:p>
                  </a:txBody>
                  <a:tcPr marT="91425" marB="91425" marR="91425" marL="91425"/>
                </a:tc>
                <a:tc>
                  <a:txBody>
                    <a:bodyPr>
                      <a:noAutofit/>
                    </a:bodyPr>
                    <a:lstStyle/>
                    <a:p>
                      <a:pPr indent="0" lvl="0" marL="0" rtl="0">
                        <a:spcBef>
                          <a:spcPts val="0"/>
                        </a:spcBef>
                        <a:spcAft>
                          <a:spcPts val="0"/>
                        </a:spcAft>
                        <a:buNone/>
                      </a:pPr>
                      <a:r>
                        <a:rPr lang="en" sz="1800"/>
                        <a:t>14.8%</a:t>
                      </a:r>
                      <a:endParaRPr sz="1800"/>
                    </a:p>
                  </a:txBody>
                  <a:tcPr marT="91425" marB="91425" marR="91425" marL="91425"/>
                </a:tc>
              </a:tr>
            </a:tbl>
          </a:graphicData>
        </a:graphic>
      </p:graphicFrame>
      <p:sp>
        <p:nvSpPr>
          <p:cNvPr id="93" name="Shape 93"/>
          <p:cNvSpPr txBox="1"/>
          <p:nvPr/>
        </p:nvSpPr>
        <p:spPr>
          <a:xfrm>
            <a:off x="0" y="4534325"/>
            <a:ext cx="9144000" cy="46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Evidence of continued growth in use year over year</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Data Service Enhancements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Challenges of representing diverse research data</a:t>
            </a:r>
            <a:endParaRPr/>
          </a:p>
        </p:txBody>
      </p:sp>
      <p:sp>
        <p:nvSpPr>
          <p:cNvPr id="104" name="Shape 10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u="sng"/>
              <a:t>Experiment types</a:t>
            </a:r>
            <a:r>
              <a:rPr lang="en" sz="1600"/>
              <a:t> (partial listing!)</a:t>
            </a:r>
            <a:endParaRPr sz="1600"/>
          </a:p>
          <a:p>
            <a:pPr indent="-330200" lvl="0" marL="457200" rtl="0">
              <a:spcBef>
                <a:spcPts val="1600"/>
              </a:spcBef>
              <a:spcAft>
                <a:spcPts val="0"/>
              </a:spcAft>
              <a:buSzPts val="1600"/>
              <a:buChar char="●"/>
            </a:pPr>
            <a:r>
              <a:rPr b="1" lang="en" sz="1600"/>
              <a:t>Genomics</a:t>
            </a:r>
            <a:r>
              <a:rPr lang="en" sz="1600"/>
              <a:t>: microarray, RNA-seq, ChIP-seq, scRNA-seq, enhancer, whole exome sequencing</a:t>
            </a:r>
            <a:endParaRPr sz="1600"/>
          </a:p>
          <a:p>
            <a:pPr indent="-330200" lvl="0" marL="457200" rtl="0">
              <a:spcBef>
                <a:spcPts val="0"/>
              </a:spcBef>
              <a:spcAft>
                <a:spcPts val="0"/>
              </a:spcAft>
              <a:buSzPts val="1600"/>
              <a:buChar char="●"/>
            </a:pPr>
            <a:r>
              <a:rPr b="1" lang="en" sz="1600"/>
              <a:t>Imaging</a:t>
            </a:r>
            <a:r>
              <a:rPr lang="en" sz="1600"/>
              <a:t>: microCT, microMR, optical projection tomography, laser capture microdissection, confocal fluorescent microscopy</a:t>
            </a:r>
            <a:endParaRPr sz="1600"/>
          </a:p>
          <a:p>
            <a:pPr indent="-330200" lvl="0" marL="457200">
              <a:spcBef>
                <a:spcPts val="0"/>
              </a:spcBef>
              <a:spcAft>
                <a:spcPts val="0"/>
              </a:spcAft>
              <a:buSzPts val="1600"/>
              <a:buChar char="●"/>
            </a:pPr>
            <a:r>
              <a:rPr b="1" lang="en" sz="1600"/>
              <a:t>Morphology and other</a:t>
            </a:r>
            <a:r>
              <a:rPr lang="en" sz="1600"/>
              <a:t>: morphometric analysis, facial norms, clinical measures/syndromes</a:t>
            </a:r>
            <a:endParaRPr sz="1600"/>
          </a:p>
        </p:txBody>
      </p:sp>
      <p:sp>
        <p:nvSpPr>
          <p:cNvPr id="105" name="Shape 10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u="sng"/>
              <a:t>Organisms</a:t>
            </a:r>
            <a:endParaRPr sz="1600" u="sng"/>
          </a:p>
          <a:p>
            <a:pPr indent="-330200" lvl="0" marL="457200" rtl="0">
              <a:spcBef>
                <a:spcPts val="1600"/>
              </a:spcBef>
              <a:spcAft>
                <a:spcPts val="0"/>
              </a:spcAft>
              <a:buSzPts val="1600"/>
              <a:buChar char="●"/>
            </a:pPr>
            <a:r>
              <a:rPr b="1" lang="en" sz="1600"/>
              <a:t>Cross-species</a:t>
            </a:r>
            <a:r>
              <a:rPr lang="en" sz="1600"/>
              <a:t>: </a:t>
            </a:r>
            <a:r>
              <a:rPr lang="en" sz="1600"/>
              <a:t>Homo sapiens</a:t>
            </a:r>
            <a:r>
              <a:rPr lang="en" sz="1600"/>
              <a:t>, Danio rerio</a:t>
            </a:r>
            <a:r>
              <a:rPr lang="en" sz="1600"/>
              <a:t>, Mus musculus, Pan trog.</a:t>
            </a:r>
            <a:endParaRPr sz="1600"/>
          </a:p>
          <a:p>
            <a:pPr indent="0" lvl="0" marL="0" rtl="0">
              <a:spcBef>
                <a:spcPts val="1600"/>
              </a:spcBef>
              <a:spcAft>
                <a:spcPts val="0"/>
              </a:spcAft>
              <a:buNone/>
            </a:pPr>
            <a:r>
              <a:rPr lang="en" sz="1600" u="sng"/>
              <a:t>Data types</a:t>
            </a:r>
            <a:r>
              <a:rPr lang="en" sz="1600"/>
              <a:t> (partial listing!)</a:t>
            </a:r>
            <a:endParaRPr sz="1600"/>
          </a:p>
          <a:p>
            <a:pPr indent="-330200" lvl="0" marL="457200" rtl="0">
              <a:spcBef>
                <a:spcPts val="1600"/>
              </a:spcBef>
              <a:spcAft>
                <a:spcPts val="0"/>
              </a:spcAft>
              <a:buSzPts val="1600"/>
              <a:buChar char="●"/>
            </a:pPr>
            <a:r>
              <a:rPr b="1" lang="en" sz="1600"/>
              <a:t>Raw data</a:t>
            </a:r>
            <a:r>
              <a:rPr lang="en" sz="1600"/>
              <a:t>: stranded, paired, single-ended reads; array (cel)</a:t>
            </a:r>
            <a:endParaRPr sz="1600"/>
          </a:p>
          <a:p>
            <a:pPr indent="-330200" lvl="0" marL="457200" rtl="0">
              <a:spcBef>
                <a:spcPts val="0"/>
              </a:spcBef>
              <a:spcAft>
                <a:spcPts val="0"/>
              </a:spcAft>
              <a:buSzPts val="1600"/>
              <a:buChar char="●"/>
            </a:pPr>
            <a:r>
              <a:rPr b="1" lang="en" sz="1600"/>
              <a:t>Processed data</a:t>
            </a:r>
            <a:r>
              <a:rPr lang="en" sz="1600"/>
              <a:t>: aligned reads, quantification data</a:t>
            </a:r>
            <a:endParaRPr sz="1600"/>
          </a:p>
          <a:p>
            <a:pPr indent="-330200" lvl="0" marL="457200">
              <a:spcBef>
                <a:spcPts val="0"/>
              </a:spcBef>
              <a:spcAft>
                <a:spcPts val="0"/>
              </a:spcAft>
              <a:buSzPts val="1600"/>
              <a:buChar char="●"/>
            </a:pPr>
            <a:r>
              <a:rPr b="1" lang="en" sz="1600"/>
              <a:t>Images</a:t>
            </a:r>
            <a:r>
              <a:rPr lang="en" sz="1600"/>
              <a:t>: 3D volumes, 2D thumbnails, Surface mesh/models</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