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tif" ContentType="image/tif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83" r:id="rId3"/>
    <p:sldId id="258" r:id="rId4"/>
    <p:sldId id="328" r:id="rId5"/>
    <p:sldId id="300" r:id="rId6"/>
    <p:sldId id="317" r:id="rId7"/>
    <p:sldId id="262" r:id="rId8"/>
    <p:sldId id="320" r:id="rId9"/>
    <p:sldId id="326" r:id="rId10"/>
    <p:sldId id="301" r:id="rId11"/>
    <p:sldId id="330" r:id="rId12"/>
    <p:sldId id="344" r:id="rId13"/>
    <p:sldId id="342" r:id="rId14"/>
    <p:sldId id="303" r:id="rId15"/>
    <p:sldId id="304" r:id="rId16"/>
    <p:sldId id="336" r:id="rId17"/>
    <p:sldId id="310" r:id="rId18"/>
    <p:sldId id="337" r:id="rId19"/>
    <p:sldId id="313" r:id="rId20"/>
    <p:sldId id="338" r:id="rId21"/>
    <p:sldId id="339" r:id="rId22"/>
    <p:sldId id="312" r:id="rId23"/>
    <p:sldId id="331" r:id="rId24"/>
    <p:sldId id="341" r:id="rId25"/>
    <p:sldId id="316" r:id="rId26"/>
    <p:sldId id="321" r:id="rId27"/>
    <p:sldId id="333" r:id="rId28"/>
    <p:sldId id="34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0080"/>
    <a:srgbClr val="CC66FF"/>
    <a:srgbClr val="6652FF"/>
    <a:srgbClr val="586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86" autoAdjust="0"/>
  </p:normalViewPr>
  <p:slideViewPr>
    <p:cSldViewPr snapToGrid="0" snapToObjects="1">
      <p:cViewPr>
        <p:scale>
          <a:sx n="85" d="100"/>
          <a:sy n="85" d="100"/>
        </p:scale>
        <p:origin x="-936" y="-80"/>
      </p:cViewPr>
      <p:guideLst>
        <p:guide orient="horz" pos="2160"/>
        <p:guide pos="2880"/>
      </p:guideLst>
    </p:cSldViewPr>
  </p:slideViewPr>
  <p:notesTextViewPr>
    <p:cViewPr>
      <p:scale>
        <a:sx n="100" d="100"/>
        <a:sy n="100" d="100"/>
      </p:scale>
      <p:origin x="0" y="0"/>
    </p:cViewPr>
  </p:notesTextViewPr>
  <p:sorterViewPr>
    <p:cViewPr>
      <p:scale>
        <a:sx n="72" d="100"/>
        <a:sy n="72" d="100"/>
      </p:scale>
      <p:origin x="0" y="104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WorkFiles:Projects:Facebase2%20R01:isoforms:StringTie:novelgeneTypes4pie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613104572722973"/>
          <c:y val="0.0683657921392969"/>
          <c:w val="0.658238751804234"/>
          <c:h val="0.823254221270824"/>
        </c:manualLayout>
      </c:layout>
      <c:pieChart>
        <c:varyColors val="1"/>
        <c:ser>
          <c:idx val="0"/>
          <c:order val="0"/>
          <c:dLbls>
            <c:dLbl>
              <c:idx val="0"/>
              <c:layout>
                <c:manualLayout>
                  <c:x val="-0.142798416926732"/>
                  <c:y val="0.170299694250359"/>
                </c:manualLayout>
              </c:layout>
              <c:tx>
                <c:rich>
                  <a:bodyPr/>
                  <a:lstStyle/>
                  <a:p>
                    <a:r>
                      <a:rPr lang="en-US"/>
                      <a:t>part unique (1203)</a:t>
                    </a:r>
                  </a:p>
                </c:rich>
              </c:tx>
              <c:showLegendKey val="0"/>
              <c:showVal val="0"/>
              <c:showCatName val="1"/>
              <c:showSerName val="0"/>
              <c:showPercent val="0"/>
              <c:showBubbleSize val="0"/>
              <c:extLst>
                <c:ext xmlns:c15="http://schemas.microsoft.com/office/drawing/2012/chart" uri="{CE6537A1-D6FC-4f65-9D91-7224C49458BB}">
                  <c15:layout/>
                </c:ext>
              </c:extLst>
            </c:dLbl>
            <c:dLbl>
              <c:idx val="1"/>
              <c:layout>
                <c:manualLayout>
                  <c:x val="-0.0177463777183524"/>
                  <c:y val="-0.00796782162039347"/>
                </c:manualLayout>
              </c:layout>
              <c:tx>
                <c:rich>
                  <a:bodyPr/>
                  <a:lstStyle/>
                  <a:p>
                    <a:r>
                      <a:rPr lang="en-US" dirty="0" err="1" smtClean="0"/>
                      <a:t>ps</a:t>
                    </a:r>
                    <a:r>
                      <a:rPr lang="en-US" dirty="0" smtClean="0"/>
                      <a:t>-gene</a:t>
                    </a:r>
                  </a:p>
                  <a:p>
                    <a:r>
                      <a:rPr lang="en-US" dirty="0" smtClean="0"/>
                      <a:t> </a:t>
                    </a:r>
                    <a:r>
                      <a:rPr lang="en-US" dirty="0"/>
                      <a:t>(315)</a:t>
                    </a:r>
                  </a:p>
                </c:rich>
              </c:tx>
              <c:showLegendKey val="0"/>
              <c:showVal val="0"/>
              <c:showCatName val="1"/>
              <c:showSerName val="0"/>
              <c:showPercent val="0"/>
              <c:showBubbleSize val="0"/>
              <c:extLst>
                <c:ext xmlns:c15="http://schemas.microsoft.com/office/drawing/2012/chart" uri="{CE6537A1-D6FC-4f65-9D91-7224C49458BB}">
                  <c15:layout/>
                </c:ext>
              </c:extLst>
            </c:dLbl>
            <c:dLbl>
              <c:idx val="3"/>
              <c:layout>
                <c:manualLayout>
                  <c:x val="0.136113019573867"/>
                  <c:y val="-0.139213974666695"/>
                </c:manualLayout>
              </c:layout>
              <c:tx>
                <c:rich>
                  <a:bodyPr/>
                  <a:lstStyle/>
                  <a:p>
                    <a:r>
                      <a:rPr lang="en-US" dirty="0" smtClean="0"/>
                      <a:t>EST</a:t>
                    </a:r>
                  </a:p>
                  <a:p>
                    <a:r>
                      <a:rPr lang="en-US" dirty="0" smtClean="0"/>
                      <a:t>cluster </a:t>
                    </a:r>
                    <a:r>
                      <a:rPr lang="en-US" dirty="0"/>
                      <a:t>(854)</a:t>
                    </a:r>
                  </a:p>
                </c:rich>
              </c:tx>
              <c:showLegendKey val="0"/>
              <c:showVal val="0"/>
              <c:showCatName val="1"/>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15:layout/>
              </c:ext>
            </c:extLst>
          </c:dLbls>
          <c:cat>
            <c:strRef>
              <c:f>novelgeneTypes4piechart.txt!$A$4:$A$8</c:f>
              <c:strCache>
                <c:ptCount val="5"/>
                <c:pt idx="0">
                  <c:v>partial repeat (1203)</c:v>
                </c:pt>
                <c:pt idx="1">
                  <c:v>pseudogene (315)</c:v>
                </c:pt>
                <c:pt idx="2">
                  <c:v>repeat (915)</c:v>
                </c:pt>
                <c:pt idx="3">
                  <c:v>EST cluster (854)</c:v>
                </c:pt>
                <c:pt idx="4">
                  <c:v>unique (1676)</c:v>
                </c:pt>
              </c:strCache>
            </c:strRef>
          </c:cat>
          <c:val>
            <c:numRef>
              <c:f>novelgeneTypes4piechart.txt!$B$4:$B$8</c:f>
              <c:numCache>
                <c:formatCode>General</c:formatCode>
                <c:ptCount val="5"/>
                <c:pt idx="0">
                  <c:v>1203.0</c:v>
                </c:pt>
                <c:pt idx="1">
                  <c:v>315.0</c:v>
                </c:pt>
                <c:pt idx="2">
                  <c:v>906.0</c:v>
                </c:pt>
                <c:pt idx="3">
                  <c:v>854.0</c:v>
                </c:pt>
                <c:pt idx="4">
                  <c:v>1676.0</c:v>
                </c:pt>
              </c:numCache>
            </c:numRef>
          </c:val>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4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BF507B-DDBC-064F-8946-090904E8FFEF}" type="datetimeFigureOut">
              <a:rPr lang="en-US" smtClean="0"/>
              <a:t>5/15/18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1C3EFD-D5D9-B34D-A53E-3BEF4772BA8C}" type="slidenum">
              <a:rPr lang="en-US" smtClean="0"/>
              <a:t>‹#›</a:t>
            </a:fld>
            <a:endParaRPr lang="en-US"/>
          </a:p>
        </p:txBody>
      </p:sp>
    </p:spTree>
    <p:extLst>
      <p:ext uri="{BB962C8B-B14F-4D97-AF65-F5344CB8AC3E}">
        <p14:creationId xmlns:p14="http://schemas.microsoft.com/office/powerpoint/2010/main" val="8086723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Our project addresses </a:t>
            </a:r>
            <a:r>
              <a:rPr lang="en-US" dirty="0" smtClean="0"/>
              <a:t>the </a:t>
            </a:r>
            <a:r>
              <a:rPr lang="en-US" dirty="0" smtClean="0"/>
              <a:t>developmental</a:t>
            </a:r>
            <a:r>
              <a:rPr lang="en-US" baseline="0" dirty="0" smtClean="0"/>
              <a:t> programs that build the face in the mouse.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are the </a:t>
            </a:r>
            <a:r>
              <a:rPr lang="en-US" dirty="0" smtClean="0"/>
              <a:t>genes </a:t>
            </a:r>
            <a:r>
              <a:rPr lang="en-US" dirty="0" smtClean="0"/>
              <a:t>and gene regulatory networks that </a:t>
            </a:r>
            <a:r>
              <a:rPr lang="en-US" dirty="0" smtClean="0"/>
              <a:t>shape the </a:t>
            </a:r>
            <a:r>
              <a:rPr lang="en-US" dirty="0" err="1" smtClean="0"/>
              <a:t>faical</a:t>
            </a:r>
            <a:r>
              <a:rPr lang="en-US" dirty="0" smtClean="0"/>
              <a:t> prominences and enable </a:t>
            </a:r>
            <a:r>
              <a:rPr lang="en-US" dirty="0" smtClean="0"/>
              <a:t>the various </a:t>
            </a:r>
            <a:r>
              <a:rPr lang="en-US" dirty="0" smtClean="0"/>
              <a:t>tissues </a:t>
            </a:r>
            <a:r>
              <a:rPr lang="en-US" dirty="0" smtClean="0"/>
              <a:t>to give rise to different </a:t>
            </a:r>
            <a:r>
              <a:rPr lang="en-US" dirty="0" smtClean="0"/>
              <a:t>derivatives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isoform features distinguish the various tissues and prominences over time?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How might they </a:t>
            </a:r>
            <a:r>
              <a:rPr lang="en-US" dirty="0" smtClean="0"/>
              <a:t>affect </a:t>
            </a:r>
            <a:r>
              <a:rPr lang="en-US" dirty="0" smtClean="0"/>
              <a:t>mRNA localization, translation dynamics, encoded proteins, </a:t>
            </a:r>
            <a:r>
              <a:rPr lang="en-US" dirty="0" err="1" smtClean="0"/>
              <a:t>etc</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does translation </a:t>
            </a:r>
            <a:r>
              <a:rPr lang="en-US" dirty="0" smtClean="0"/>
              <a:t>dynamics decode the latent </a:t>
            </a:r>
            <a:r>
              <a:rPr lang="en-US" dirty="0" err="1" smtClean="0"/>
              <a:t>infromation</a:t>
            </a:r>
            <a:r>
              <a:rPr lang="en-US" baseline="0" dirty="0" smtClean="0"/>
              <a:t> </a:t>
            </a:r>
            <a:r>
              <a:rPr lang="en-US" baseline="0" dirty="0" smtClean="0"/>
              <a:t>in the </a:t>
            </a:r>
            <a:r>
              <a:rPr lang="en-US" baseline="0" dirty="0" err="1" smtClean="0"/>
              <a:t>transcriptome</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Many of the small RNAs in Aim 1 (including RNA BPs, small RNAs, as well as ribosomal diversity, </a:t>
            </a:r>
            <a:r>
              <a:rPr lang="en-US" baseline="0" dirty="0" err="1" smtClean="0"/>
              <a:t>tRNAs</a:t>
            </a:r>
            <a:r>
              <a:rPr lang="en-US" baseline="0" dirty="0" smtClean="0"/>
              <a:t>, RNA modifications) integrate with the isoform features in aim2 to affect protein abundance.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outcome- facial development- clearly integrates all these features and our project is to </a:t>
            </a:r>
            <a:r>
              <a:rPr lang="en-US" baseline="0" dirty="0" err="1" smtClean="0"/>
              <a:t>delinieate</a:t>
            </a:r>
            <a:r>
              <a:rPr lang="en-US" baseline="0" dirty="0" smtClean="0"/>
              <a:t> their respective contributions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last year, we have also added a higher resolution  </a:t>
            </a:r>
            <a:r>
              <a:rPr lang="en-US" baseline="0" dirty="0" err="1" smtClean="0"/>
              <a:t>transcriptome</a:t>
            </a:r>
            <a:r>
              <a:rPr lang="en-US" baseline="0" dirty="0" smtClean="0"/>
              <a:t> study of the fusing upper lip/primary palate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02BE640-B3B7-8B4F-A034-4A85E4FBD90D}" type="slidenum">
              <a:rPr lang="en-US" smtClean="0"/>
              <a:t>2</a:t>
            </a:fld>
            <a:endParaRPr lang="en-US"/>
          </a:p>
        </p:txBody>
      </p:sp>
    </p:spTree>
    <p:extLst>
      <p:ext uri="{BB962C8B-B14F-4D97-AF65-F5344CB8AC3E}">
        <p14:creationId xmlns:p14="http://schemas.microsoft.com/office/powerpoint/2010/main" val="3651139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major</a:t>
            </a:r>
            <a:r>
              <a:rPr lang="en-US" baseline="0" dirty="0" smtClean="0"/>
              <a:t> motivator for Aim 1 was to have gene expression info to build </a:t>
            </a:r>
            <a:r>
              <a:rPr lang="en-US" baseline="0" dirty="0" err="1" smtClean="0"/>
              <a:t>transription</a:t>
            </a:r>
            <a:r>
              <a:rPr lang="en-US" baseline="0" dirty="0" smtClean="0"/>
              <a:t> regulatory networks.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that also requires info about </a:t>
            </a:r>
            <a:r>
              <a:rPr lang="en-US" baseline="0" dirty="0" err="1" smtClean="0"/>
              <a:t>promotor</a:t>
            </a:r>
            <a:r>
              <a:rPr lang="en-US" baseline="0" dirty="0" smtClean="0"/>
              <a:t> usage (TSS usage)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major motivator for the small RNA profiling was to have </a:t>
            </a:r>
            <a:r>
              <a:rPr lang="en-US" baseline="0" dirty="0" err="1" smtClean="0"/>
              <a:t>miRNA</a:t>
            </a:r>
            <a:r>
              <a:rPr lang="en-US" baseline="0" dirty="0" smtClean="0"/>
              <a:t>/mRNA regulatory networks- which requires info about 3’ UTR usage.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big a deal is this? Ballpark ~half of mammalian genes have annotated alternative promoters. Ballpark ~ half of alternative transcription starts are </a:t>
            </a:r>
            <a:r>
              <a:rPr lang="en-US" baseline="0" dirty="0" err="1" smtClean="0"/>
              <a:t>unannotated</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Ballpark- similar diversity and lack of annotation at 3’ ends.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also matters because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less than half of protein abundance is predicted by abundance of its encoding mRNA, and most of that disconnect is due to </a:t>
            </a:r>
            <a:r>
              <a:rPr lang="en-US" baseline="0" dirty="0" err="1" smtClean="0"/>
              <a:t>differneces</a:t>
            </a:r>
            <a:r>
              <a:rPr lang="en-US" baseline="0" dirty="0" smtClean="0"/>
              <a:t> in translation rates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UTRs have HUGE impact on </a:t>
            </a:r>
            <a:r>
              <a:rPr lang="en-US" baseline="0" dirty="0" err="1" smtClean="0"/>
              <a:t>miRNA</a:t>
            </a:r>
            <a:r>
              <a:rPr lang="en-US" baseline="0" dirty="0" smtClean="0"/>
              <a:t> regulatory </a:t>
            </a:r>
            <a:r>
              <a:rPr lang="en-US" baseline="0" dirty="0" err="1" smtClean="0"/>
              <a:t>repretoirs</a:t>
            </a:r>
            <a:r>
              <a:rPr lang="en-US" baseline="0" dirty="0" smtClean="0"/>
              <a:t>, translation rates, etc.</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is definitely potential for predicting </a:t>
            </a:r>
            <a:r>
              <a:rPr lang="en-US" baseline="0" dirty="0" err="1" smtClean="0"/>
              <a:t>protien</a:t>
            </a:r>
            <a:r>
              <a:rPr lang="en-US" baseline="0" dirty="0" smtClean="0"/>
              <a:t> abundances based on the LEVEL of the </a:t>
            </a:r>
            <a:r>
              <a:rPr lang="en-US" baseline="0" dirty="0" err="1" smtClean="0"/>
              <a:t>transript</a:t>
            </a:r>
            <a:r>
              <a:rPr lang="en-US" baseline="0" dirty="0" smtClean="0"/>
              <a:t> AND the flavor of its UTRs.</a:t>
            </a:r>
            <a:endParaRPr lang="en-US" dirty="0"/>
          </a:p>
        </p:txBody>
      </p:sp>
      <p:sp>
        <p:nvSpPr>
          <p:cNvPr id="4" name="Slide Number Placeholder 3"/>
          <p:cNvSpPr>
            <a:spLocks noGrp="1"/>
          </p:cNvSpPr>
          <p:nvPr>
            <p:ph type="sldNum" sz="quarter" idx="10"/>
          </p:nvPr>
        </p:nvSpPr>
        <p:spPr/>
        <p:txBody>
          <a:bodyPr/>
          <a:lstStyle/>
          <a:p>
            <a:fld id="{B02BE640-B3B7-8B4F-A034-4A85E4FBD90D}" type="slidenum">
              <a:rPr lang="en-US" smtClean="0"/>
              <a:t>12</a:t>
            </a:fld>
            <a:endParaRPr lang="en-US"/>
          </a:p>
        </p:txBody>
      </p:sp>
    </p:spTree>
    <p:extLst>
      <p:ext uri="{BB962C8B-B14F-4D97-AF65-F5344CB8AC3E}">
        <p14:creationId xmlns:p14="http://schemas.microsoft.com/office/powerpoint/2010/main" val="3651139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LIP fusion </a:t>
            </a:r>
            <a:r>
              <a:rPr lang="en-US" dirty="0" err="1" smtClean="0"/>
              <a:t>requirestwo</a:t>
            </a:r>
            <a:r>
              <a:rPr lang="en-US" dirty="0" smtClean="0"/>
              <a:t> things- </a:t>
            </a:r>
          </a:p>
          <a:p>
            <a:r>
              <a:rPr lang="en-US" dirty="0" smtClean="0"/>
              <a:t>appropriate</a:t>
            </a:r>
            <a:r>
              <a:rPr lang="en-US" baseline="0" dirty="0" smtClean="0"/>
              <a:t> growth and morphogenesis that brings the facial processes in to apposition, THEN</a:t>
            </a:r>
          </a:p>
          <a:p>
            <a:r>
              <a:rPr lang="en-US" baseline="0" dirty="0" smtClean="0"/>
              <a:t>epithelial interactions that merge apposing epithelia and then clear them from the fusion zone</a:t>
            </a:r>
            <a:endParaRPr lang="en-US" dirty="0"/>
          </a:p>
        </p:txBody>
      </p:sp>
      <p:sp>
        <p:nvSpPr>
          <p:cNvPr id="4" name="Slide Number Placeholder 3"/>
          <p:cNvSpPr>
            <a:spLocks noGrp="1"/>
          </p:cNvSpPr>
          <p:nvPr>
            <p:ph type="sldNum" sz="quarter" idx="10"/>
          </p:nvPr>
        </p:nvSpPr>
        <p:spPr/>
        <p:txBody>
          <a:bodyPr/>
          <a:lstStyle/>
          <a:p>
            <a:fld id="{41FB8192-43EC-3942-9702-E6AFF9F79143}" type="slidenum">
              <a:rPr lang="en-US" smtClean="0"/>
              <a:t>13</a:t>
            </a:fld>
            <a:endParaRPr lang="en-US"/>
          </a:p>
        </p:txBody>
      </p:sp>
    </p:spTree>
    <p:extLst>
      <p:ext uri="{BB962C8B-B14F-4D97-AF65-F5344CB8AC3E}">
        <p14:creationId xmlns:p14="http://schemas.microsoft.com/office/powerpoint/2010/main" val="1035281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9F4CD-56AC-4599-B0BB-472027220413}" type="slidenum">
              <a:rPr lang="en-US" smtClean="0"/>
              <a:t>14</a:t>
            </a:fld>
            <a:endParaRPr lang="en-US"/>
          </a:p>
        </p:txBody>
      </p:sp>
    </p:spTree>
    <p:extLst>
      <p:ext uri="{BB962C8B-B14F-4D97-AF65-F5344CB8AC3E}">
        <p14:creationId xmlns:p14="http://schemas.microsoft.com/office/powerpoint/2010/main" val="2638777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9F4CD-56AC-4599-B0BB-472027220413}" type="slidenum">
              <a:rPr lang="en-US" smtClean="0"/>
              <a:t>15</a:t>
            </a:fld>
            <a:endParaRPr lang="en-US"/>
          </a:p>
        </p:txBody>
      </p:sp>
    </p:spTree>
    <p:extLst>
      <p:ext uri="{BB962C8B-B14F-4D97-AF65-F5344CB8AC3E}">
        <p14:creationId xmlns:p14="http://schemas.microsoft.com/office/powerpoint/2010/main" val="3920192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9F4CD-56AC-4599-B0BB-472027220413}" type="slidenum">
              <a:rPr lang="en-US" smtClean="0"/>
              <a:t>16</a:t>
            </a:fld>
            <a:endParaRPr lang="en-US"/>
          </a:p>
        </p:txBody>
      </p:sp>
    </p:spTree>
    <p:extLst>
      <p:ext uri="{BB962C8B-B14F-4D97-AF65-F5344CB8AC3E}">
        <p14:creationId xmlns:p14="http://schemas.microsoft.com/office/powerpoint/2010/main" val="93833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FA386-D38D-B544-BD25-45D1E5DAA596}" type="slidenum">
              <a:rPr lang="en-US" smtClean="0"/>
              <a:t>17</a:t>
            </a:fld>
            <a:endParaRPr lang="en-US"/>
          </a:p>
        </p:txBody>
      </p:sp>
    </p:spTree>
    <p:extLst>
      <p:ext uri="{BB962C8B-B14F-4D97-AF65-F5344CB8AC3E}">
        <p14:creationId xmlns:p14="http://schemas.microsoft.com/office/powerpoint/2010/main" val="1180936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a:defRPr/>
            </a:pPr>
            <a:r>
              <a:rPr lang="en-US" dirty="0">
                <a:solidFill>
                  <a:srgbClr val="000000"/>
                </a:solidFill>
              </a:rPr>
              <a:t>Polarized</a:t>
            </a:r>
          </a:p>
          <a:p>
            <a:pPr defTabSz="457175">
              <a:defRPr/>
            </a:pPr>
            <a:r>
              <a:rPr lang="en-US" dirty="0">
                <a:solidFill>
                  <a:srgbClr val="000000"/>
                </a:solidFill>
              </a:rPr>
              <a:t>To non-polarized</a:t>
            </a:r>
          </a:p>
          <a:p>
            <a:pPr defTabSz="457175">
              <a:defRPr/>
            </a:pPr>
            <a:r>
              <a:rPr lang="en-US" dirty="0" err="1">
                <a:solidFill>
                  <a:srgbClr val="000000"/>
                </a:solidFill>
              </a:rPr>
              <a:t>Filopodia</a:t>
            </a:r>
            <a:endParaRPr lang="en-US" dirty="0">
              <a:solidFill>
                <a:srgbClr val="000000"/>
              </a:solidFill>
            </a:endParaRPr>
          </a:p>
          <a:p>
            <a:pPr defTabSz="457175">
              <a:defRPr/>
            </a:pPr>
            <a:r>
              <a:rPr lang="en-US">
                <a:solidFill>
                  <a:srgbClr val="000000"/>
                </a:solidFill>
              </a:rPr>
              <a:t>Cellular Lamellar Extensions</a:t>
            </a:r>
            <a:endParaRPr lang="en-US" dirty="0">
              <a:solidFill>
                <a:srgbClr val="000000"/>
              </a:solidFill>
            </a:endParaRPr>
          </a:p>
          <a:p>
            <a:pPr defTabSz="457175">
              <a:defRPr/>
            </a:pPr>
            <a:r>
              <a:rPr lang="en-US" dirty="0">
                <a:solidFill>
                  <a:srgbClr val="000000"/>
                </a:solidFill>
              </a:rPr>
              <a:t>Extrusions</a:t>
            </a:r>
          </a:p>
          <a:p>
            <a:pPr defTabSz="457175">
              <a:defRPr/>
            </a:pPr>
            <a:endParaRPr lang="en-US" dirty="0">
              <a:solidFill>
                <a:srgbClr val="000000"/>
              </a:solidFill>
            </a:endParaRPr>
          </a:p>
          <a:p>
            <a:pPr defTabSz="457175">
              <a:defRPr/>
            </a:pPr>
            <a:endParaRPr lang="en-US" dirty="0">
              <a:solidFill>
                <a:srgbClr val="000000"/>
              </a:solidFill>
            </a:endParaRPr>
          </a:p>
          <a:p>
            <a:pPr defTabSz="457175">
              <a:defRPr/>
            </a:pPr>
            <a:r>
              <a:rPr lang="en-US" dirty="0">
                <a:solidFill>
                  <a:srgbClr val="000000"/>
                </a:solidFill>
              </a:rPr>
              <a:t>Fusion begins around E10.5 (~6 tail </a:t>
            </a:r>
            <a:r>
              <a:rPr lang="en-US" dirty="0" err="1">
                <a:solidFill>
                  <a:srgbClr val="000000"/>
                </a:solidFill>
              </a:rPr>
              <a:t>somites</a:t>
            </a:r>
            <a:r>
              <a:rPr lang="en-US" dirty="0">
                <a:solidFill>
                  <a:srgbClr val="000000"/>
                </a:solidFill>
              </a:rPr>
              <a:t>) in a triangle at the bottom of the deep narrow groove between MNP and LNP. ~20 epithelial cells (periderm) retract microvilli and extend </a:t>
            </a:r>
            <a:r>
              <a:rPr lang="en-US" dirty="0" err="1">
                <a:solidFill>
                  <a:srgbClr val="000000"/>
                </a:solidFill>
              </a:rPr>
              <a:t>filopodia</a:t>
            </a:r>
            <a:r>
              <a:rPr lang="en-US" dirty="0">
                <a:solidFill>
                  <a:srgbClr val="000000"/>
                </a:solidFill>
              </a:rPr>
              <a:t>, which meet across the gap and bring together the apposing epithelia. This propagates out from the center of the </a:t>
            </a:r>
            <a:r>
              <a:rPr lang="en-US" dirty="0">
                <a:solidFill>
                  <a:srgbClr val="000000"/>
                </a:solidFill>
                <a:latin typeface="Symbol" charset="2"/>
                <a:cs typeface="Symbol" charset="2"/>
              </a:rPr>
              <a:t>l,</a:t>
            </a:r>
            <a:r>
              <a:rPr lang="en-US" dirty="0">
                <a:solidFill>
                  <a:srgbClr val="000000"/>
                </a:solidFill>
              </a:rPr>
              <a:t> ‘zipping up’ the merging epithelia (</a:t>
            </a:r>
            <a:r>
              <a:rPr lang="en-US" dirty="0" err="1">
                <a:solidFill>
                  <a:srgbClr val="000000"/>
                </a:solidFill>
              </a:rPr>
              <a:t>Millicovsky</a:t>
            </a:r>
            <a:r>
              <a:rPr lang="en-US" dirty="0">
                <a:solidFill>
                  <a:srgbClr val="000000"/>
                </a:solidFill>
              </a:rPr>
              <a:t> &amp; Johnston, 1981; </a:t>
            </a:r>
            <a:r>
              <a:rPr lang="en-US" dirty="0" err="1">
                <a:solidFill>
                  <a:srgbClr val="000000"/>
                </a:solidFill>
              </a:rPr>
              <a:t>Gaare</a:t>
            </a:r>
            <a:r>
              <a:rPr lang="en-US" dirty="0">
                <a:solidFill>
                  <a:srgbClr val="000000"/>
                </a:solidFill>
              </a:rPr>
              <a:t> &amp; </a:t>
            </a:r>
            <a:r>
              <a:rPr lang="en-US" dirty="0" err="1">
                <a:solidFill>
                  <a:srgbClr val="000000"/>
                </a:solidFill>
              </a:rPr>
              <a:t>langman</a:t>
            </a:r>
            <a:r>
              <a:rPr lang="en-US" dirty="0">
                <a:solidFill>
                  <a:srgbClr val="000000"/>
                </a:solidFill>
              </a:rPr>
              <a:t> 1977).  </a:t>
            </a:r>
            <a:endParaRPr lang="en-US" dirty="0"/>
          </a:p>
          <a:p>
            <a:endParaRPr lang="en-US" dirty="0"/>
          </a:p>
        </p:txBody>
      </p:sp>
      <p:sp>
        <p:nvSpPr>
          <p:cNvPr id="4" name="Slide Number Placeholder 3"/>
          <p:cNvSpPr>
            <a:spLocks noGrp="1"/>
          </p:cNvSpPr>
          <p:nvPr>
            <p:ph type="sldNum" sz="quarter" idx="10"/>
          </p:nvPr>
        </p:nvSpPr>
        <p:spPr/>
        <p:txBody>
          <a:bodyPr/>
          <a:lstStyle/>
          <a:p>
            <a:fld id="{8AEFA386-D38D-B544-BD25-45D1E5DAA596}" type="slidenum">
              <a:rPr lang="en-US" smtClean="0"/>
              <a:t>19</a:t>
            </a:fld>
            <a:endParaRPr lang="en-US"/>
          </a:p>
        </p:txBody>
      </p:sp>
    </p:spTree>
    <p:extLst>
      <p:ext uri="{BB962C8B-B14F-4D97-AF65-F5344CB8AC3E}">
        <p14:creationId xmlns:p14="http://schemas.microsoft.com/office/powerpoint/2010/main" val="1844766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have shown the Wnt </a:t>
            </a:r>
            <a:r>
              <a:rPr lang="en-US" baseline="0" dirty="0" err="1" smtClean="0"/>
              <a:t>signlangin</a:t>
            </a:r>
            <a:r>
              <a:rPr lang="en-US" baseline="0" dirty="0" smtClean="0"/>
              <a:t> g </a:t>
            </a:r>
            <a:r>
              <a:rPr lang="en-US" baseline="0" dirty="0" err="1" smtClean="0"/>
              <a:t>actiatino</a:t>
            </a:r>
            <a:r>
              <a:rPr lang="en-US" baseline="0" dirty="0" smtClean="0"/>
              <a:t> b catenin in the basal cells is </a:t>
            </a:r>
            <a:r>
              <a:rPr lang="en-US" baseline="0" dirty="0" err="1" smtClean="0"/>
              <a:t>essentail</a:t>
            </a:r>
            <a:r>
              <a:rPr lang="en-US" baseline="0" dirty="0" smtClean="0"/>
              <a:t> </a:t>
            </a:r>
            <a:r>
              <a:rPr lang="en-US" baseline="0" dirty="0" err="1" smtClean="0"/>
              <a:t>prereuisite</a:t>
            </a:r>
            <a:r>
              <a:rPr lang="en-US" baseline="0" dirty="0" smtClean="0"/>
              <a:t> for fusion.</a:t>
            </a:r>
          </a:p>
          <a:p>
            <a:r>
              <a:rPr lang="en-US" baseline="0" dirty="0" smtClean="0"/>
              <a:t>We have two populations </a:t>
            </a:r>
            <a:r>
              <a:rPr lang="en-US" baseline="0" dirty="0" err="1" smtClean="0"/>
              <a:t>fo</a:t>
            </a:r>
            <a:r>
              <a:rPr lang="en-US" baseline="0" dirty="0" smtClean="0"/>
              <a:t> basal cell </a:t>
            </a:r>
          </a:p>
          <a:p>
            <a:r>
              <a:rPr lang="en-US" baseline="0" dirty="0" smtClean="0"/>
              <a:t>Wnt </a:t>
            </a:r>
            <a:r>
              <a:rPr lang="en-US" baseline="0" dirty="0" err="1" smtClean="0"/>
              <a:t>signalng</a:t>
            </a:r>
            <a:r>
              <a:rPr lang="en-US" baseline="0" dirty="0" smtClean="0"/>
              <a:t> is </a:t>
            </a:r>
            <a:r>
              <a:rPr lang="en-US" baseline="0" dirty="0" err="1" smtClean="0"/>
              <a:t>improtatn</a:t>
            </a:r>
            <a:r>
              <a:rPr lang="en-US" baseline="0" dirty="0" smtClean="0"/>
              <a:t> from </a:t>
            </a:r>
            <a:r>
              <a:rPr lang="en-US" baseline="0" dirty="0" err="1" smtClean="0"/>
              <a:t>transion</a:t>
            </a:r>
            <a:r>
              <a:rPr lang="en-US" baseline="0" dirty="0" smtClean="0"/>
              <a:t> form </a:t>
            </a:r>
            <a:r>
              <a:rPr lang="en-US" baseline="0" dirty="0" err="1" smtClean="0"/>
              <a:t>inacctive</a:t>
            </a:r>
            <a:r>
              <a:rPr lang="en-US" baseline="0" dirty="0" smtClean="0"/>
              <a:t> basal cells to the fusion –</a:t>
            </a:r>
            <a:r>
              <a:rPr lang="en-US" baseline="0" dirty="0" err="1" smtClean="0"/>
              <a:t>permissibe</a:t>
            </a:r>
            <a:r>
              <a:rPr lang="en-US" baseline="0" dirty="0" smtClean="0"/>
              <a:t> basal </a:t>
            </a:r>
            <a:r>
              <a:rPr lang="en-US" baseline="0" dirty="0" err="1" smtClean="0"/>
              <a:t>cels</a:t>
            </a:r>
            <a:endParaRPr lang="en-US" baseline="0" dirty="0" smtClean="0"/>
          </a:p>
          <a:p>
            <a:r>
              <a:rPr lang="en-US" baseline="0" dirty="0" smtClean="0"/>
              <a:t>Periderm is identical cells that get flipped  - junctions go, </a:t>
            </a:r>
            <a:r>
              <a:rPr lang="en-US" baseline="0" dirty="0" err="1" smtClean="0"/>
              <a:t>filopodia</a:t>
            </a:r>
            <a:r>
              <a:rPr lang="en-US" baseline="0" dirty="0" smtClean="0"/>
              <a:t> appear.</a:t>
            </a:r>
          </a:p>
          <a:p>
            <a:endParaRPr lang="en-US" baseline="0" dirty="0" smtClean="0"/>
          </a:p>
          <a:p>
            <a:r>
              <a:rPr lang="en-US" baseline="0" dirty="0" smtClean="0"/>
              <a:t>Notch </a:t>
            </a:r>
            <a:r>
              <a:rPr lang="en-US" baseline="0" dirty="0" err="1" smtClean="0"/>
              <a:t>signalin</a:t>
            </a:r>
            <a:r>
              <a:rPr lang="en-US" baseline="0" dirty="0" smtClean="0"/>
              <a:t> from inactive basal cells keeps </a:t>
            </a:r>
            <a:r>
              <a:rPr lang="en-US" baseline="0" dirty="0" err="1" smtClean="0"/>
              <a:t>associatd</a:t>
            </a:r>
            <a:r>
              <a:rPr lang="en-US" baseline="0" dirty="0" smtClean="0"/>
              <a:t> </a:t>
            </a:r>
            <a:r>
              <a:rPr lang="en-US" baseline="0" dirty="0" err="1" smtClean="0"/>
              <a:t>perider</a:t>
            </a:r>
            <a:r>
              <a:rPr lang="en-US" baseline="0" dirty="0" smtClean="0"/>
              <a:t> inactive</a:t>
            </a:r>
          </a:p>
          <a:p>
            <a:r>
              <a:rPr lang="en-US" baseline="0" dirty="0" smtClean="0"/>
              <a:t>Active cells lack all those inactive fusion-refractory signals so that their associated periderm switches to the fusion competence</a:t>
            </a:r>
          </a:p>
          <a:p>
            <a:endParaRPr lang="en-US" baseline="0" dirty="0" smtClean="0"/>
          </a:p>
          <a:p>
            <a:r>
              <a:rPr lang="en-US" baseline="0" dirty="0" smtClean="0"/>
              <a:t>Periderm stable highly polarized  to Wound healing motile</a:t>
            </a:r>
          </a:p>
          <a:p>
            <a:endParaRPr lang="en-US" baseline="0" dirty="0" smtClean="0"/>
          </a:p>
          <a:p>
            <a:r>
              <a:rPr lang="en-US" baseline="0" dirty="0" smtClean="0"/>
              <a:t>Retraction collective migration</a:t>
            </a:r>
          </a:p>
          <a:p>
            <a:endParaRPr lang="en-US" dirty="0"/>
          </a:p>
        </p:txBody>
      </p:sp>
      <p:sp>
        <p:nvSpPr>
          <p:cNvPr id="4" name="Slide Number Placeholder 3"/>
          <p:cNvSpPr>
            <a:spLocks noGrp="1"/>
          </p:cNvSpPr>
          <p:nvPr>
            <p:ph type="sldNum" sz="quarter" idx="10"/>
          </p:nvPr>
        </p:nvSpPr>
        <p:spPr/>
        <p:txBody>
          <a:bodyPr/>
          <a:lstStyle/>
          <a:p>
            <a:fld id="{5F49F4CD-56AC-4599-B0BB-472027220413}" type="slidenum">
              <a:rPr lang="en-US" smtClean="0"/>
              <a:t>22</a:t>
            </a:fld>
            <a:endParaRPr lang="en-US"/>
          </a:p>
        </p:txBody>
      </p:sp>
    </p:spTree>
    <p:extLst>
      <p:ext uri="{BB962C8B-B14F-4D97-AF65-F5344CB8AC3E}">
        <p14:creationId xmlns:p14="http://schemas.microsoft.com/office/powerpoint/2010/main" val="3982366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major</a:t>
            </a:r>
            <a:r>
              <a:rPr lang="en-US" baseline="0" dirty="0" smtClean="0"/>
              <a:t> motivator for Aim 1 was to have gene expression info to build </a:t>
            </a:r>
            <a:r>
              <a:rPr lang="en-US" baseline="0" dirty="0" err="1" smtClean="0"/>
              <a:t>transription</a:t>
            </a:r>
            <a:r>
              <a:rPr lang="en-US" baseline="0" dirty="0" smtClean="0"/>
              <a:t> regulatory networks.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that also requires info about </a:t>
            </a:r>
            <a:r>
              <a:rPr lang="en-US" baseline="0" dirty="0" err="1" smtClean="0"/>
              <a:t>promotor</a:t>
            </a:r>
            <a:r>
              <a:rPr lang="en-US" baseline="0" dirty="0" smtClean="0"/>
              <a:t> usage (TSS usage)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major motivator for the small RNA profiling was to have </a:t>
            </a:r>
            <a:r>
              <a:rPr lang="en-US" baseline="0" dirty="0" err="1" smtClean="0"/>
              <a:t>miRNA</a:t>
            </a:r>
            <a:r>
              <a:rPr lang="en-US" baseline="0" dirty="0" smtClean="0"/>
              <a:t>/mRNA regulatory networks- which requires info about 3’ UTR usage.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big a deal is this? Ballpark ~half of mammalian genes have annotated alternative promoters. Ballpark ~ half of alternative transcription starts are </a:t>
            </a:r>
            <a:r>
              <a:rPr lang="en-US" baseline="0" dirty="0" err="1" smtClean="0"/>
              <a:t>unannotated</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Ballpark- similar diversity and lack of annotation at 3’ ends.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also matters because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less than half of protein abundance is predicted by abundance of its encoding mRNA, and most of that disconnect is due to </a:t>
            </a:r>
            <a:r>
              <a:rPr lang="en-US" baseline="0" dirty="0" err="1" smtClean="0"/>
              <a:t>differneces</a:t>
            </a:r>
            <a:r>
              <a:rPr lang="en-US" baseline="0" dirty="0" smtClean="0"/>
              <a:t> in translation rates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UTRs have HUGE impact on </a:t>
            </a:r>
            <a:r>
              <a:rPr lang="en-US" baseline="0" dirty="0" err="1" smtClean="0"/>
              <a:t>miRNA</a:t>
            </a:r>
            <a:r>
              <a:rPr lang="en-US" baseline="0" dirty="0" smtClean="0"/>
              <a:t> regulatory </a:t>
            </a:r>
            <a:r>
              <a:rPr lang="en-US" baseline="0" dirty="0" err="1" smtClean="0"/>
              <a:t>repretoirs</a:t>
            </a:r>
            <a:r>
              <a:rPr lang="en-US" baseline="0" dirty="0" smtClean="0"/>
              <a:t>, translation rates, etc.</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is definitely potential for predicting </a:t>
            </a:r>
            <a:r>
              <a:rPr lang="en-US" baseline="0" dirty="0" err="1" smtClean="0"/>
              <a:t>protien</a:t>
            </a:r>
            <a:r>
              <a:rPr lang="en-US" baseline="0" dirty="0" smtClean="0"/>
              <a:t> abundances based on the LEVEL of the </a:t>
            </a:r>
            <a:r>
              <a:rPr lang="en-US" baseline="0" dirty="0" err="1" smtClean="0"/>
              <a:t>transript</a:t>
            </a:r>
            <a:r>
              <a:rPr lang="en-US" baseline="0" dirty="0" smtClean="0"/>
              <a:t> AND the flavor of its UTRs.</a:t>
            </a:r>
            <a:endParaRPr lang="en-US" dirty="0"/>
          </a:p>
        </p:txBody>
      </p:sp>
      <p:sp>
        <p:nvSpPr>
          <p:cNvPr id="4" name="Slide Number Placeholder 3"/>
          <p:cNvSpPr>
            <a:spLocks noGrp="1"/>
          </p:cNvSpPr>
          <p:nvPr>
            <p:ph type="sldNum" sz="quarter" idx="10"/>
          </p:nvPr>
        </p:nvSpPr>
        <p:spPr/>
        <p:txBody>
          <a:bodyPr/>
          <a:lstStyle/>
          <a:p>
            <a:fld id="{B02BE640-B3B7-8B4F-A034-4A85E4FBD90D}" type="slidenum">
              <a:rPr lang="en-US" smtClean="0"/>
              <a:t>23</a:t>
            </a:fld>
            <a:endParaRPr lang="en-US"/>
          </a:p>
        </p:txBody>
      </p:sp>
    </p:spTree>
    <p:extLst>
      <p:ext uri="{BB962C8B-B14F-4D97-AF65-F5344CB8AC3E}">
        <p14:creationId xmlns:p14="http://schemas.microsoft.com/office/powerpoint/2010/main" val="365113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Helen!!!</a:t>
            </a:r>
          </a:p>
          <a:p>
            <a:r>
              <a:rPr lang="en-US" sz="1200" kern="1200" dirty="0" err="1" smtClean="0">
                <a:solidFill>
                  <a:schemeClr val="tx1"/>
                </a:solidFill>
                <a:latin typeface="+mn-lt"/>
                <a:ea typeface="+mn-ea"/>
                <a:cs typeface="+mn-cs"/>
              </a:rPr>
              <a:t>everythng</a:t>
            </a:r>
            <a:r>
              <a:rPr lang="en-US" sz="1200" kern="1200" baseline="0" dirty="0" smtClean="0">
                <a:solidFill>
                  <a:schemeClr val="tx1"/>
                </a:solidFill>
                <a:latin typeface="+mn-lt"/>
                <a:ea typeface="+mn-ea"/>
                <a:cs typeface="+mn-cs"/>
              </a:rPr>
              <a:t> in triplicates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755C74-653D-8D4D-AF7E-41D59ACB2299}" type="slidenum">
              <a:rPr lang="en-US" smtClean="0"/>
              <a:t>3</a:t>
            </a:fld>
            <a:endParaRPr lang="en-US"/>
          </a:p>
        </p:txBody>
      </p:sp>
    </p:spTree>
    <p:extLst>
      <p:ext uri="{BB962C8B-B14F-4D97-AF65-F5344CB8AC3E}">
        <p14:creationId xmlns:p14="http://schemas.microsoft.com/office/powerpoint/2010/main" val="3674518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Transcriptome</a:t>
            </a:r>
            <a:r>
              <a:rPr lang="en-US" dirty="0" smtClean="0"/>
              <a:t> data from </a:t>
            </a:r>
            <a:r>
              <a:rPr lang="en-US" dirty="0" err="1" smtClean="0"/>
              <a:t>pA</a:t>
            </a:r>
            <a:r>
              <a:rPr lang="en-US" dirty="0" smtClean="0"/>
              <a:t> primed RNAs for 20 conditions-</a:t>
            </a:r>
            <a:r>
              <a:rPr lang="en-US" baseline="0" dirty="0" smtClean="0"/>
              <a:t> in triplicate-  </a:t>
            </a:r>
            <a:r>
              <a:rPr lang="en-US" baseline="0" dirty="0" err="1" smtClean="0"/>
              <a:t>weve</a:t>
            </a:r>
            <a:r>
              <a:rPr lang="en-US" baseline="0" dirty="0" smtClean="0"/>
              <a:t> talked about this before in detail- is now available at the Hub</a:t>
            </a:r>
            <a:endParaRPr lang="en-US" dirty="0"/>
          </a:p>
        </p:txBody>
      </p:sp>
      <p:sp>
        <p:nvSpPr>
          <p:cNvPr id="4" name="Slide Number Placeholder 3"/>
          <p:cNvSpPr>
            <a:spLocks noGrp="1"/>
          </p:cNvSpPr>
          <p:nvPr>
            <p:ph type="sldNum" sz="quarter" idx="10"/>
          </p:nvPr>
        </p:nvSpPr>
        <p:spPr/>
        <p:txBody>
          <a:bodyPr/>
          <a:lstStyle/>
          <a:p>
            <a:fld id="{311C3EFD-D5D9-B34D-A53E-3BEF4772BA8C}" type="slidenum">
              <a:rPr lang="en-US" smtClean="0"/>
              <a:t>4</a:t>
            </a:fld>
            <a:endParaRPr lang="en-US"/>
          </a:p>
        </p:txBody>
      </p:sp>
    </p:spTree>
    <p:extLst>
      <p:ext uri="{BB962C8B-B14F-4D97-AF65-F5344CB8AC3E}">
        <p14:creationId xmlns:p14="http://schemas.microsoft.com/office/powerpoint/2010/main" val="807565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dirty="0" smtClean="0">
                <a:solidFill>
                  <a:schemeClr val="tx1"/>
                </a:solidFill>
                <a:effectLst/>
                <a:latin typeface="+mn-lt"/>
                <a:ea typeface="+mn-ea"/>
                <a:cs typeface="+mn-cs"/>
              </a:rPr>
              <a:t>The small RNAs</a:t>
            </a:r>
            <a:r>
              <a:rPr lang="en-US" sz="1200" b="0" i="0" u="none" strike="noStrike" kern="1200" baseline="0" dirty="0" smtClean="0">
                <a:solidFill>
                  <a:schemeClr val="tx1"/>
                </a:solidFill>
                <a:effectLst/>
                <a:latin typeface="+mn-lt"/>
                <a:ea typeface="+mn-ea"/>
                <a:cs typeface="+mn-cs"/>
              </a:rPr>
              <a:t> profiling, including </a:t>
            </a:r>
            <a:r>
              <a:rPr lang="en-US" sz="1200" b="0" i="0" u="none" strike="noStrike" kern="1200" baseline="0" dirty="0" err="1" smtClean="0">
                <a:solidFill>
                  <a:schemeClr val="tx1"/>
                </a:solidFill>
                <a:effectLst/>
                <a:latin typeface="+mn-lt"/>
                <a:ea typeface="+mn-ea"/>
                <a:cs typeface="+mn-cs"/>
              </a:rPr>
              <a:t>miRNAs</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sno</a:t>
            </a:r>
            <a:r>
              <a:rPr lang="en-US" sz="1200" b="0" i="0" u="none" strike="noStrike" kern="1200" baseline="0" dirty="0" smtClean="0">
                <a:solidFill>
                  <a:schemeClr val="tx1"/>
                </a:solidFill>
                <a:effectLst/>
                <a:latin typeface="+mn-lt"/>
                <a:ea typeface="+mn-ea"/>
                <a:cs typeface="+mn-cs"/>
              </a:rPr>
              <a:t> and </a:t>
            </a:r>
            <a:r>
              <a:rPr lang="en-US" sz="1200" b="0" i="0" u="none" strike="noStrike" kern="1200" baseline="0" dirty="0" err="1" smtClean="0">
                <a:solidFill>
                  <a:schemeClr val="tx1"/>
                </a:solidFill>
                <a:effectLst/>
                <a:latin typeface="+mn-lt"/>
                <a:ea typeface="+mn-ea"/>
                <a:cs typeface="+mn-cs"/>
              </a:rPr>
              <a:t>sca</a:t>
            </a:r>
            <a:r>
              <a:rPr lang="en-US" sz="1200" b="0" i="0" u="none" strike="noStrike" kern="1200" baseline="0" dirty="0" smtClean="0">
                <a:solidFill>
                  <a:schemeClr val="tx1"/>
                </a:solidFill>
                <a:effectLst/>
                <a:latin typeface="+mn-lt"/>
                <a:ea typeface="+mn-ea"/>
                <a:cs typeface="+mn-cs"/>
              </a:rPr>
              <a:t> RNAs, and various other RNAs associated with translation </a:t>
            </a:r>
            <a:r>
              <a:rPr lang="en-US" sz="1200" b="0" i="0" u="none" strike="noStrike" kern="1200" baseline="0" dirty="0" err="1" smtClean="0">
                <a:solidFill>
                  <a:schemeClr val="tx1"/>
                </a:solidFill>
                <a:effectLst/>
                <a:latin typeface="+mn-lt"/>
                <a:ea typeface="+mn-ea"/>
                <a:cs typeface="+mn-cs"/>
              </a:rPr>
              <a:t>wh</a:t>
            </a:r>
            <a:r>
              <a:rPr lang="en-US" sz="1200" b="0" i="0" u="none" strike="noStrike" kern="1200" baseline="0" dirty="0" smtClean="0">
                <a:solidFill>
                  <a:schemeClr val="tx1"/>
                </a:solidFill>
                <a:effectLst/>
                <a:latin typeface="+mn-lt"/>
                <a:ea typeface="+mn-ea"/>
                <a:cs typeface="+mn-cs"/>
              </a:rPr>
              <a:t> have also talked about in previous years- is also complete</a:t>
            </a:r>
          </a:p>
          <a:p>
            <a:pPr marL="171450" indent="-171450">
              <a:buFontTx/>
              <a:buChar char="•"/>
            </a:pPr>
            <a:endParaRPr lang="en-US" sz="1200" b="0" i="0" u="none" strike="noStrike" kern="1200" baseline="0" dirty="0" smtClean="0">
              <a:solidFill>
                <a:schemeClr val="tx1"/>
              </a:solidFill>
              <a:effectLst/>
              <a:latin typeface="+mn-lt"/>
              <a:ea typeface="+mn-ea"/>
              <a:cs typeface="+mn-cs"/>
            </a:endParaRPr>
          </a:p>
          <a:p>
            <a:pPr marL="171450" indent="-171450">
              <a:buFontTx/>
              <a:buChar char="•"/>
            </a:pPr>
            <a:r>
              <a:rPr lang="en-US" sz="1200" b="0" i="0" u="none" strike="noStrike" kern="1200" baseline="0" dirty="0" smtClean="0">
                <a:solidFill>
                  <a:schemeClr val="tx1"/>
                </a:solidFill>
                <a:effectLst/>
                <a:latin typeface="+mn-lt"/>
                <a:ea typeface="+mn-ea"/>
                <a:cs typeface="+mn-cs"/>
              </a:rPr>
              <a:t>Its </a:t>
            </a:r>
            <a:r>
              <a:rPr lang="en-US" sz="1200" b="0" i="0" u="none" strike="noStrike" kern="1200" baseline="0" dirty="0" err="1" smtClean="0">
                <a:solidFill>
                  <a:schemeClr val="tx1"/>
                </a:solidFill>
                <a:effectLst/>
                <a:latin typeface="+mn-lt"/>
                <a:ea typeface="+mn-ea"/>
                <a:cs typeface="+mn-cs"/>
              </a:rPr>
              <a:t>valadition</a:t>
            </a:r>
            <a:r>
              <a:rPr lang="en-US" sz="1200" b="0" i="0" u="none" strike="noStrike" kern="1200" baseline="0" dirty="0" smtClean="0">
                <a:solidFill>
                  <a:schemeClr val="tx1"/>
                </a:solidFill>
                <a:effectLst/>
                <a:latin typeface="+mn-lt"/>
                <a:ea typeface="+mn-ea"/>
                <a:cs typeface="+mn-cs"/>
              </a:rPr>
              <a:t> is nearing completion and the final data will soon be available at the hub.</a:t>
            </a:r>
            <a:endParaRPr lang="en-US" sz="1200" b="0" i="0" u="none" strike="noStrike" kern="1200" dirty="0" smtClean="0">
              <a:solidFill>
                <a:schemeClr val="tx1"/>
              </a:solidFill>
              <a:effectLst/>
              <a:latin typeface="+mn-lt"/>
              <a:ea typeface="+mn-ea"/>
              <a:cs typeface="+mn-cs"/>
            </a:endParaRPr>
          </a:p>
          <a:p>
            <a:pPr marL="171450" indent="-171450">
              <a:buFontTx/>
              <a:buChar char="•"/>
            </a:pPr>
            <a:endParaRPr lang="en-US" sz="1200" b="0" i="0" u="none" strike="noStrike" kern="1200" dirty="0" smtClean="0">
              <a:solidFill>
                <a:schemeClr val="tx1"/>
              </a:solidFill>
              <a:effectLst/>
              <a:latin typeface="+mn-lt"/>
              <a:ea typeface="+mn-ea"/>
              <a:cs typeface="+mn-cs"/>
            </a:endParaRPr>
          </a:p>
          <a:p>
            <a:pPr marL="171450" indent="-171450">
              <a:buFontTx/>
              <a:buChar char="•"/>
            </a:pPr>
            <a:r>
              <a:rPr lang="en-US" sz="1200" b="0" i="0" u="none" strike="noStrike" kern="1200" dirty="0" smtClean="0">
                <a:solidFill>
                  <a:schemeClr val="tx1"/>
                </a:solidFill>
                <a:effectLst/>
                <a:latin typeface="+mn-lt"/>
                <a:ea typeface="+mn-ea"/>
                <a:cs typeface="+mn-cs"/>
              </a:rPr>
              <a:t>p </a:t>
            </a:r>
            <a:r>
              <a:rPr lang="en-US" sz="1200" b="0" i="0" u="none" strike="noStrike" kern="1200" dirty="0" smtClean="0">
                <a:solidFill>
                  <a:schemeClr val="tx1"/>
                </a:solidFill>
                <a:effectLst/>
                <a:latin typeface="+mn-lt"/>
                <a:ea typeface="+mn-ea"/>
                <a:cs typeface="+mn-cs"/>
              </a:rPr>
              <a:t>&lt;= 0.05 for DABG in at least 3 samples</a:t>
            </a:r>
          </a:p>
          <a:p>
            <a:pPr marL="171450" indent="-171450">
              <a:buFontTx/>
              <a:buChar char="•"/>
            </a:pPr>
            <a:r>
              <a:rPr lang="en-US" dirty="0" smtClean="0"/>
              <a:t> </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fdr</a:t>
            </a:r>
            <a:r>
              <a:rPr lang="en-US" sz="1200" b="0" i="0" u="none" strike="noStrike" kern="1200" dirty="0" smtClean="0">
                <a:solidFill>
                  <a:schemeClr val="tx1"/>
                </a:solidFill>
                <a:effectLst/>
                <a:latin typeface="+mn-lt"/>
                <a:ea typeface="+mn-ea"/>
                <a:cs typeface="+mn-cs"/>
              </a:rPr>
              <a:t> &lt;= 0.05</a:t>
            </a:r>
            <a:r>
              <a:rPr lang="en-US" dirty="0" smtClean="0"/>
              <a:t> </a:t>
            </a:r>
            <a:endParaRPr lang="en-US" dirty="0"/>
          </a:p>
        </p:txBody>
      </p:sp>
      <p:sp>
        <p:nvSpPr>
          <p:cNvPr id="4" name="Slide Number Placeholder 3"/>
          <p:cNvSpPr>
            <a:spLocks noGrp="1"/>
          </p:cNvSpPr>
          <p:nvPr>
            <p:ph type="sldNum" sz="quarter" idx="10"/>
          </p:nvPr>
        </p:nvSpPr>
        <p:spPr/>
        <p:txBody>
          <a:bodyPr/>
          <a:lstStyle/>
          <a:p>
            <a:fld id="{311C3EFD-D5D9-B34D-A53E-3BEF4772BA8C}" type="slidenum">
              <a:rPr lang="en-US" smtClean="0"/>
              <a:t>5</a:t>
            </a:fld>
            <a:endParaRPr lang="en-US"/>
          </a:p>
        </p:txBody>
      </p:sp>
    </p:spTree>
    <p:extLst>
      <p:ext uri="{BB962C8B-B14F-4D97-AF65-F5344CB8AC3E}">
        <p14:creationId xmlns:p14="http://schemas.microsoft.com/office/powerpoint/2010/main" val="1016994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a:t>
            </a:r>
            <a:r>
              <a:rPr lang="en-US" dirty="0" smtClean="0"/>
              <a:t>2</a:t>
            </a:r>
            <a:r>
              <a:rPr lang="en-US" baseline="30000" dirty="0" smtClean="0"/>
              <a:t>nd</a:t>
            </a:r>
            <a:r>
              <a:rPr lang="en-US" dirty="0" smtClean="0"/>
              <a:t> aim is looking at the isoforms.</a:t>
            </a:r>
          </a:p>
          <a:p>
            <a:r>
              <a:rPr lang="en-US" baseline="0" dirty="0" smtClean="0"/>
              <a:t>This is a mode of regulation that acts in parallel with differential expression, o different sets of genes.</a:t>
            </a:r>
          </a:p>
          <a:p>
            <a:r>
              <a:rPr lang="en-US" baseline="0" dirty="0" smtClean="0"/>
              <a:t>Here is an example from E21.p Maxillary process, comparing </a:t>
            </a:r>
            <a:r>
              <a:rPr lang="en-US" baseline="0" dirty="0" err="1" smtClean="0"/>
              <a:t>Ect</a:t>
            </a:r>
            <a:r>
              <a:rPr lang="en-US" baseline="0" dirty="0" smtClean="0"/>
              <a:t> and </a:t>
            </a:r>
            <a:r>
              <a:rPr lang="en-US" baseline="0" dirty="0" err="1" smtClean="0"/>
              <a:t>Mes</a:t>
            </a:r>
            <a:r>
              <a:rPr lang="en-US" baseline="0" dirty="0" smtClean="0"/>
              <a:t>, where we find almost 2000 DE genes, almost 800 with isoform differences and little overlap between the two gene sets. </a:t>
            </a:r>
            <a:endParaRPr lang="en-US" baseline="0" dirty="0" smtClean="0"/>
          </a:p>
          <a:p>
            <a:endParaRPr lang="en-US" baseline="0" dirty="0" smtClean="0"/>
          </a:p>
          <a:p>
            <a:r>
              <a:rPr lang="en-US" baseline="0" dirty="0" smtClean="0"/>
              <a:t>PSI : percentage spliced in. </a:t>
            </a:r>
            <a:endParaRPr lang="en-US" dirty="0"/>
          </a:p>
        </p:txBody>
      </p:sp>
      <p:sp>
        <p:nvSpPr>
          <p:cNvPr id="4" name="Slide Number Placeholder 3"/>
          <p:cNvSpPr>
            <a:spLocks noGrp="1"/>
          </p:cNvSpPr>
          <p:nvPr>
            <p:ph type="sldNum" sz="quarter" idx="10"/>
          </p:nvPr>
        </p:nvSpPr>
        <p:spPr/>
        <p:txBody>
          <a:bodyPr/>
          <a:lstStyle/>
          <a:p>
            <a:fld id="{4B12C992-A01E-4FB9-B71B-2251E747F059}" type="slidenum">
              <a:rPr lang="en-US" smtClean="0"/>
              <a:t>6</a:t>
            </a:fld>
            <a:endParaRPr lang="en-US"/>
          </a:p>
        </p:txBody>
      </p:sp>
    </p:spTree>
    <p:extLst>
      <p:ext uri="{BB962C8B-B14F-4D97-AF65-F5344CB8AC3E}">
        <p14:creationId xmlns:p14="http://schemas.microsoft.com/office/powerpoint/2010/main" val="6958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Various flavors of isoform differences and what they</a:t>
            </a:r>
            <a:r>
              <a:rPr lang="en-US" baseline="0" dirty="0" smtClean="0"/>
              <a:t> actually look like in the data?</a:t>
            </a:r>
          </a:p>
          <a:p>
            <a:r>
              <a:rPr lang="en-US" baseline="0" dirty="0" smtClean="0"/>
              <a:t>We have differential promoter usage, different 3’ ends- both exons and </a:t>
            </a:r>
            <a:r>
              <a:rPr lang="en-US" baseline="0" dirty="0" err="1" smtClean="0"/>
              <a:t>polyadenylation</a:t>
            </a:r>
            <a:r>
              <a:rPr lang="en-US" baseline="0" dirty="0" smtClean="0"/>
              <a:t> sites within last exons, and alternative splicing within the genes that </a:t>
            </a:r>
            <a:r>
              <a:rPr lang="en-US" baseline="0" dirty="0" err="1" smtClean="0"/>
              <a:t>affet</a:t>
            </a:r>
            <a:r>
              <a:rPr lang="en-US" baseline="0" dirty="0" smtClean="0"/>
              <a:t> the encoded protein products.</a:t>
            </a:r>
            <a:endParaRPr lang="en-US" dirty="0"/>
          </a:p>
        </p:txBody>
      </p:sp>
      <p:sp>
        <p:nvSpPr>
          <p:cNvPr id="4" name="Slide Number Placeholder 3"/>
          <p:cNvSpPr>
            <a:spLocks noGrp="1"/>
          </p:cNvSpPr>
          <p:nvPr>
            <p:ph type="sldNum" sz="quarter" idx="10"/>
          </p:nvPr>
        </p:nvSpPr>
        <p:spPr/>
        <p:txBody>
          <a:bodyPr/>
          <a:lstStyle/>
          <a:p>
            <a:fld id="{311C3EFD-D5D9-B34D-A53E-3BEF4772BA8C}" type="slidenum">
              <a:rPr lang="en-US" smtClean="0"/>
              <a:t>7</a:t>
            </a:fld>
            <a:endParaRPr lang="en-US"/>
          </a:p>
        </p:txBody>
      </p:sp>
    </p:spTree>
    <p:extLst>
      <p:ext uri="{BB962C8B-B14F-4D97-AF65-F5344CB8AC3E}">
        <p14:creationId xmlns:p14="http://schemas.microsoft.com/office/powerpoint/2010/main" val="429226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Exon skipping is a major form of</a:t>
            </a:r>
            <a:r>
              <a:rPr lang="en-US" baseline="0" dirty="0" smtClean="0"/>
              <a:t> alternative splicing and here we have pulled together all the exon skipping events to show how skipping shows similar profiles to differential expression, with </a:t>
            </a:r>
            <a:r>
              <a:rPr lang="en-US" baseline="0" dirty="0" err="1" smtClean="0"/>
              <a:t>differencesa</a:t>
            </a:r>
            <a:r>
              <a:rPr lang="en-US" baseline="0" dirty="0" smtClean="0"/>
              <a:t> strong program of between tissues and also a strong program </a:t>
            </a:r>
            <a:r>
              <a:rPr lang="en-US" baseline="0" dirty="0" err="1" smtClean="0"/>
              <a:t>af</a:t>
            </a:r>
            <a:r>
              <a:rPr lang="en-US" baseline="0" dirty="0" smtClean="0"/>
              <a:t> changes with age.</a:t>
            </a:r>
          </a:p>
          <a:p>
            <a:endParaRPr lang="en-US" baseline="0" dirty="0" smtClean="0"/>
          </a:p>
          <a:p>
            <a:r>
              <a:rPr lang="en-US" baseline="0" dirty="0" smtClean="0"/>
              <a:t>I wanted to remind </a:t>
            </a:r>
            <a:r>
              <a:rPr lang="en-US" baseline="0" dirty="0" err="1" smtClean="0"/>
              <a:t>ou</a:t>
            </a:r>
            <a:r>
              <a:rPr lang="en-US" baseline="0" dirty="0" smtClean="0"/>
              <a:t> that this has important consequences as the </a:t>
            </a:r>
            <a:r>
              <a:rPr lang="en-US" baseline="0" dirty="0" err="1" smtClean="0"/>
              <a:t>Esrp</a:t>
            </a:r>
            <a:r>
              <a:rPr lang="en-US" baseline="0" dirty="0" smtClean="0"/>
              <a:t> splicing factors (skipped exons in ectoderm </a:t>
            </a:r>
            <a:r>
              <a:rPr lang="en-US" baseline="0" dirty="0" err="1" smtClean="0"/>
              <a:t>derivitives</a:t>
            </a:r>
            <a:r>
              <a:rPr lang="en-US" baseline="0" dirty="0" smtClean="0"/>
              <a:t>) are required for proper facial </a:t>
            </a:r>
            <a:r>
              <a:rPr lang="en-US" baseline="0" dirty="0" err="1" smtClean="0"/>
              <a:t>morphogenesia</a:t>
            </a:r>
            <a:r>
              <a:rPr lang="en-US" baseline="0" dirty="0" smtClean="0"/>
              <a:t> </a:t>
            </a:r>
            <a:r>
              <a:rPr lang="en-US" baseline="0" dirty="0" err="1" smtClean="0"/>
              <a:t>nd</a:t>
            </a:r>
            <a:r>
              <a:rPr lang="en-US" baseline="0" dirty="0" smtClean="0"/>
              <a:t> without them we see cleft lip.</a:t>
            </a:r>
            <a:endParaRPr lang="en-US" dirty="0"/>
          </a:p>
        </p:txBody>
      </p:sp>
      <p:sp>
        <p:nvSpPr>
          <p:cNvPr id="4" name="Slide Number Placeholder 3"/>
          <p:cNvSpPr>
            <a:spLocks noGrp="1"/>
          </p:cNvSpPr>
          <p:nvPr>
            <p:ph type="sldNum" sz="quarter" idx="10"/>
          </p:nvPr>
        </p:nvSpPr>
        <p:spPr/>
        <p:txBody>
          <a:bodyPr/>
          <a:lstStyle/>
          <a:p>
            <a:fld id="{262A571D-6C35-8842-A580-93E70D4D6D46}" type="slidenum">
              <a:rPr lang="en-US" smtClean="0"/>
              <a:t>8</a:t>
            </a:fld>
            <a:endParaRPr lang="en-US"/>
          </a:p>
        </p:txBody>
      </p:sp>
    </p:spTree>
    <p:extLst>
      <p:ext uri="{BB962C8B-B14F-4D97-AF65-F5344CB8AC3E}">
        <p14:creationId xmlns:p14="http://schemas.microsoft.com/office/powerpoint/2010/main" val="228004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isoform analysis is</a:t>
            </a:r>
            <a:r>
              <a:rPr lang="en-US" sz="1200" kern="1200" baseline="0" dirty="0" smtClean="0">
                <a:solidFill>
                  <a:schemeClr val="tx1"/>
                </a:solidFill>
                <a:effectLst/>
                <a:latin typeface="+mn-lt"/>
                <a:ea typeface="+mn-ea"/>
                <a:cs typeface="+mn-cs"/>
              </a:rPr>
              <a:t> finished and we are in the validation phase- here illustrated with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different </a:t>
            </a:r>
            <a:r>
              <a:rPr lang="en-US" sz="1200" kern="1200" dirty="0" smtClean="0">
                <a:solidFill>
                  <a:schemeClr val="tx1"/>
                </a:solidFill>
                <a:effectLst/>
                <a:latin typeface="+mn-lt"/>
                <a:ea typeface="+mn-ea"/>
                <a:cs typeface="+mn-cs"/>
              </a:rPr>
              <a:t>spliced isoforms of </a:t>
            </a:r>
            <a:r>
              <a:rPr lang="en-US" sz="1200" i="1" kern="1200" dirty="0" err="1" smtClean="0">
                <a:solidFill>
                  <a:schemeClr val="tx1"/>
                </a:solidFill>
                <a:effectLst/>
                <a:latin typeface="+mn-lt"/>
                <a:ea typeface="+mn-ea"/>
                <a:cs typeface="+mn-cs"/>
              </a:rPr>
              <a:t>Dst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Dystonin</a:t>
            </a:r>
            <a:r>
              <a:rPr lang="en-US" sz="1200" kern="1200" dirty="0" smtClean="0">
                <a:solidFill>
                  <a:schemeClr val="tx1"/>
                </a:solidFill>
                <a:effectLst/>
                <a:latin typeface="+mn-lt"/>
                <a:ea typeface="+mn-ea"/>
                <a:cs typeface="+mn-cs"/>
              </a:rPr>
              <a:t>. The “total probe” detects isoforms expressed in the ectoderm (including tooth buds), as well as the mesenchyme of the tongue and upper face. The ectodermal isoform probe again detects the ectoderm and its derivatives (including the nasal epithelia) in the upper face, but not for example the tongue mesenchyme. </a:t>
            </a:r>
            <a:endParaRPr lang="en-US" dirty="0" smtClean="0"/>
          </a:p>
          <a:p>
            <a:endParaRPr lang="en-US" dirty="0"/>
          </a:p>
        </p:txBody>
      </p:sp>
      <p:sp>
        <p:nvSpPr>
          <p:cNvPr id="4" name="Slide Number Placeholder 3"/>
          <p:cNvSpPr>
            <a:spLocks noGrp="1"/>
          </p:cNvSpPr>
          <p:nvPr>
            <p:ph type="sldNum" sz="quarter" idx="10"/>
          </p:nvPr>
        </p:nvSpPr>
        <p:spPr/>
        <p:txBody>
          <a:bodyPr/>
          <a:lstStyle/>
          <a:p>
            <a:fld id="{311C3EFD-D5D9-B34D-A53E-3BEF4772BA8C}" type="slidenum">
              <a:rPr lang="en-US" smtClean="0"/>
              <a:t>9</a:t>
            </a:fld>
            <a:endParaRPr lang="en-US"/>
          </a:p>
        </p:txBody>
      </p:sp>
    </p:spTree>
    <p:extLst>
      <p:ext uri="{BB962C8B-B14F-4D97-AF65-F5344CB8AC3E}">
        <p14:creationId xmlns:p14="http://schemas.microsoft.com/office/powerpoint/2010/main" val="4015799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bonus of this</a:t>
            </a:r>
            <a:r>
              <a:rPr lang="en-US" baseline="0" dirty="0" smtClean="0"/>
              <a:t> analysis has been improved gene models.</a:t>
            </a:r>
          </a:p>
          <a:p>
            <a:r>
              <a:rPr lang="en-US" baseline="0" dirty="0" smtClean="0"/>
              <a:t>We found many isoform </a:t>
            </a:r>
            <a:r>
              <a:rPr lang="en-US" baseline="0" dirty="0" err="1" smtClean="0"/>
              <a:t>differneces</a:t>
            </a:r>
            <a:r>
              <a:rPr lang="en-US" baseline="0" dirty="0" smtClean="0"/>
              <a:t> that </a:t>
            </a:r>
            <a:r>
              <a:rPr lang="en-US" baseline="0" dirty="0" err="1" smtClean="0"/>
              <a:t>wer</a:t>
            </a:r>
            <a:r>
              <a:rPr lang="en-US" baseline="0" dirty="0" smtClean="0"/>
              <a:t> not in the current </a:t>
            </a:r>
            <a:r>
              <a:rPr lang="en-US" baseline="0" dirty="0" err="1" smtClean="0"/>
              <a:t>Ensembl</a:t>
            </a:r>
            <a:r>
              <a:rPr lang="en-US" baseline="0" dirty="0" smtClean="0"/>
              <a:t> gene models but were supported by other </a:t>
            </a:r>
            <a:r>
              <a:rPr lang="en-US" baseline="0" dirty="0" err="1" smtClean="0"/>
              <a:t>datssets</a:t>
            </a:r>
            <a:r>
              <a:rPr lang="en-US" baseline="0" dirty="0" smtClean="0"/>
              <a:t>.</a:t>
            </a:r>
          </a:p>
          <a:p>
            <a:r>
              <a:rPr lang="en-US" baseline="0" dirty="0" smtClean="0"/>
              <a:t>We incorporated all of these into improved gene models for isoforms in the face. We’ll be working with the hub on how to best make these available.</a:t>
            </a:r>
            <a:endParaRPr lang="en-US" dirty="0"/>
          </a:p>
        </p:txBody>
      </p:sp>
      <p:sp>
        <p:nvSpPr>
          <p:cNvPr id="4" name="Slide Number Placeholder 3"/>
          <p:cNvSpPr>
            <a:spLocks noGrp="1"/>
          </p:cNvSpPr>
          <p:nvPr>
            <p:ph type="sldNum" sz="quarter" idx="10"/>
          </p:nvPr>
        </p:nvSpPr>
        <p:spPr/>
        <p:txBody>
          <a:bodyPr/>
          <a:lstStyle/>
          <a:p>
            <a:fld id="{311C3EFD-D5D9-B34D-A53E-3BEF4772BA8C}" type="slidenum">
              <a:rPr lang="en-US" smtClean="0"/>
              <a:t>10</a:t>
            </a:fld>
            <a:endParaRPr lang="en-US"/>
          </a:p>
        </p:txBody>
      </p:sp>
    </p:spTree>
    <p:extLst>
      <p:ext uri="{BB962C8B-B14F-4D97-AF65-F5344CB8AC3E}">
        <p14:creationId xmlns:p14="http://schemas.microsoft.com/office/powerpoint/2010/main" val="279321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E04B6-A540-7A44-93E8-86A66F7E7956}"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9FEEE-A394-084E-8496-550FB7383F62}" type="slidenum">
              <a:rPr lang="en-US" smtClean="0"/>
              <a:t>‹#›</a:t>
            </a:fld>
            <a:endParaRPr lang="en-US"/>
          </a:p>
        </p:txBody>
      </p:sp>
    </p:spTree>
    <p:extLst>
      <p:ext uri="{BB962C8B-B14F-4D97-AF65-F5344CB8AC3E}">
        <p14:creationId xmlns:p14="http://schemas.microsoft.com/office/powerpoint/2010/main" val="354740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E04B6-A540-7A44-93E8-86A66F7E7956}"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9FEEE-A394-084E-8496-550FB7383F62}" type="slidenum">
              <a:rPr lang="en-US" smtClean="0"/>
              <a:t>‹#›</a:t>
            </a:fld>
            <a:endParaRPr lang="en-US"/>
          </a:p>
        </p:txBody>
      </p:sp>
    </p:spTree>
    <p:extLst>
      <p:ext uri="{BB962C8B-B14F-4D97-AF65-F5344CB8AC3E}">
        <p14:creationId xmlns:p14="http://schemas.microsoft.com/office/powerpoint/2010/main" val="134911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E04B6-A540-7A44-93E8-86A66F7E7956}"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9FEEE-A394-084E-8496-550FB7383F62}" type="slidenum">
              <a:rPr lang="en-US" smtClean="0"/>
              <a:t>‹#›</a:t>
            </a:fld>
            <a:endParaRPr lang="en-US"/>
          </a:p>
        </p:txBody>
      </p:sp>
    </p:spTree>
    <p:extLst>
      <p:ext uri="{BB962C8B-B14F-4D97-AF65-F5344CB8AC3E}">
        <p14:creationId xmlns:p14="http://schemas.microsoft.com/office/powerpoint/2010/main" val="194537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E04B6-A540-7A44-93E8-86A66F7E7956}"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9FEEE-A394-084E-8496-550FB7383F62}" type="slidenum">
              <a:rPr lang="en-US" smtClean="0"/>
              <a:t>‹#›</a:t>
            </a:fld>
            <a:endParaRPr lang="en-US"/>
          </a:p>
        </p:txBody>
      </p:sp>
    </p:spTree>
    <p:extLst>
      <p:ext uri="{BB962C8B-B14F-4D97-AF65-F5344CB8AC3E}">
        <p14:creationId xmlns:p14="http://schemas.microsoft.com/office/powerpoint/2010/main" val="2304034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2E04B6-A540-7A44-93E8-86A66F7E7956}"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9FEEE-A394-084E-8496-550FB7383F62}" type="slidenum">
              <a:rPr lang="en-US" smtClean="0"/>
              <a:t>‹#›</a:t>
            </a:fld>
            <a:endParaRPr lang="en-US"/>
          </a:p>
        </p:txBody>
      </p:sp>
    </p:spTree>
    <p:extLst>
      <p:ext uri="{BB962C8B-B14F-4D97-AF65-F5344CB8AC3E}">
        <p14:creationId xmlns:p14="http://schemas.microsoft.com/office/powerpoint/2010/main" val="81812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E04B6-A540-7A44-93E8-86A66F7E7956}"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9FEEE-A394-084E-8496-550FB7383F62}" type="slidenum">
              <a:rPr lang="en-US" smtClean="0"/>
              <a:t>‹#›</a:t>
            </a:fld>
            <a:endParaRPr lang="en-US"/>
          </a:p>
        </p:txBody>
      </p:sp>
    </p:spTree>
    <p:extLst>
      <p:ext uri="{BB962C8B-B14F-4D97-AF65-F5344CB8AC3E}">
        <p14:creationId xmlns:p14="http://schemas.microsoft.com/office/powerpoint/2010/main" val="205630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E04B6-A540-7A44-93E8-86A66F7E7956}" type="datetimeFigureOut">
              <a:rPr lang="en-US" smtClean="0"/>
              <a:t>5/15/18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A9FEEE-A394-084E-8496-550FB7383F62}" type="slidenum">
              <a:rPr lang="en-US" smtClean="0"/>
              <a:t>‹#›</a:t>
            </a:fld>
            <a:endParaRPr lang="en-US"/>
          </a:p>
        </p:txBody>
      </p:sp>
    </p:spTree>
    <p:extLst>
      <p:ext uri="{BB962C8B-B14F-4D97-AF65-F5344CB8AC3E}">
        <p14:creationId xmlns:p14="http://schemas.microsoft.com/office/powerpoint/2010/main" val="4230432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E04B6-A540-7A44-93E8-86A66F7E7956}" type="datetimeFigureOut">
              <a:rPr lang="en-US" smtClean="0"/>
              <a:t>5/15/18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A9FEEE-A394-084E-8496-550FB7383F62}" type="slidenum">
              <a:rPr lang="en-US" smtClean="0"/>
              <a:t>‹#›</a:t>
            </a:fld>
            <a:endParaRPr lang="en-US"/>
          </a:p>
        </p:txBody>
      </p:sp>
    </p:spTree>
    <p:extLst>
      <p:ext uri="{BB962C8B-B14F-4D97-AF65-F5344CB8AC3E}">
        <p14:creationId xmlns:p14="http://schemas.microsoft.com/office/powerpoint/2010/main" val="2293830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E04B6-A540-7A44-93E8-86A66F7E7956}" type="datetimeFigureOut">
              <a:rPr lang="en-US" smtClean="0"/>
              <a:t>5/15/18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A9FEEE-A394-084E-8496-550FB7383F62}" type="slidenum">
              <a:rPr lang="en-US" smtClean="0"/>
              <a:t>‹#›</a:t>
            </a:fld>
            <a:endParaRPr lang="en-US"/>
          </a:p>
        </p:txBody>
      </p:sp>
    </p:spTree>
    <p:extLst>
      <p:ext uri="{BB962C8B-B14F-4D97-AF65-F5344CB8AC3E}">
        <p14:creationId xmlns:p14="http://schemas.microsoft.com/office/powerpoint/2010/main" val="998266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E04B6-A540-7A44-93E8-86A66F7E7956}"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9FEEE-A394-084E-8496-550FB7383F62}" type="slidenum">
              <a:rPr lang="en-US" smtClean="0"/>
              <a:t>‹#›</a:t>
            </a:fld>
            <a:endParaRPr lang="en-US"/>
          </a:p>
        </p:txBody>
      </p:sp>
    </p:spTree>
    <p:extLst>
      <p:ext uri="{BB962C8B-B14F-4D97-AF65-F5344CB8AC3E}">
        <p14:creationId xmlns:p14="http://schemas.microsoft.com/office/powerpoint/2010/main" val="3092954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E04B6-A540-7A44-93E8-86A66F7E7956}"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9FEEE-A394-084E-8496-550FB7383F62}" type="slidenum">
              <a:rPr lang="en-US" smtClean="0"/>
              <a:t>‹#›</a:t>
            </a:fld>
            <a:endParaRPr lang="en-US"/>
          </a:p>
        </p:txBody>
      </p:sp>
    </p:spTree>
    <p:extLst>
      <p:ext uri="{BB962C8B-B14F-4D97-AF65-F5344CB8AC3E}">
        <p14:creationId xmlns:p14="http://schemas.microsoft.com/office/powerpoint/2010/main" val="4004435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E04B6-A540-7A44-93E8-86A66F7E7956}" type="datetimeFigureOut">
              <a:rPr lang="en-US" smtClean="0"/>
              <a:t>5/15/18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9FEEE-A394-084E-8496-550FB7383F62}" type="slidenum">
              <a:rPr lang="en-US" smtClean="0"/>
              <a:t>‹#›</a:t>
            </a:fld>
            <a:endParaRPr lang="en-US"/>
          </a:p>
        </p:txBody>
      </p:sp>
    </p:spTree>
    <p:extLst>
      <p:ext uri="{BB962C8B-B14F-4D97-AF65-F5344CB8AC3E}">
        <p14:creationId xmlns:p14="http://schemas.microsoft.com/office/powerpoint/2010/main" val="2088761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tif"/><Relationship Id="rId5" Type="http://schemas.openxmlformats.org/officeDocument/2006/relationships/image" Target="../media/image25.emf"/><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jpeg"/><Relationship Id="rId8" Type="http://schemas.microsoft.com/office/2007/relationships/hdphoto" Target="../media/hdphoto1.wdp"/><Relationship Id="rId9" Type="http://schemas.openxmlformats.org/officeDocument/2006/relationships/image" Target="../media/image32.png"/><Relationship Id="rId10"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7" Type="http://schemas.openxmlformats.org/officeDocument/2006/relationships/image" Target="../media/image39.jpg"/><Relationship Id="rId8" Type="http://schemas.openxmlformats.org/officeDocument/2006/relationships/image" Target="../media/image40.jpg"/><Relationship Id="rId9" Type="http://schemas.openxmlformats.org/officeDocument/2006/relationships/image" Target="../media/image41.jpg"/><Relationship Id="rId10"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46.emf"/><Relationship Id="rId5"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1434"/>
            <a:ext cx="7772400" cy="1470025"/>
          </a:xfrm>
        </p:spPr>
        <p:txBody>
          <a:bodyPr/>
          <a:lstStyle/>
          <a:p>
            <a:r>
              <a:rPr lang="en-US" dirty="0" smtClean="0"/>
              <a:t>RNA dynamics in the developing mouse face</a:t>
            </a:r>
            <a:endParaRPr lang="en-US" dirty="0"/>
          </a:p>
        </p:txBody>
      </p:sp>
      <p:sp>
        <p:nvSpPr>
          <p:cNvPr id="3" name="Subtitle 2"/>
          <p:cNvSpPr>
            <a:spLocks noGrp="1"/>
          </p:cNvSpPr>
          <p:nvPr>
            <p:ph type="subTitle" idx="1"/>
          </p:nvPr>
        </p:nvSpPr>
        <p:spPr>
          <a:xfrm>
            <a:off x="900545" y="3307818"/>
            <a:ext cx="7557655" cy="3213100"/>
          </a:xfrm>
        </p:spPr>
        <p:txBody>
          <a:bodyPr>
            <a:normAutofit/>
          </a:bodyPr>
          <a:lstStyle/>
          <a:p>
            <a:r>
              <a:rPr lang="en-US" sz="2400" dirty="0" smtClean="0"/>
              <a:t>University of Colorado Anschutz Medical Campus</a:t>
            </a:r>
          </a:p>
          <a:p>
            <a:endParaRPr lang="en-US" sz="2400" dirty="0" smtClean="0"/>
          </a:p>
          <a:p>
            <a:r>
              <a:rPr lang="en-US" sz="2400" dirty="0" smtClean="0"/>
              <a:t>Joan Hooper, Kenneth Jones, Hong Li, Trevor Williams</a:t>
            </a:r>
          </a:p>
          <a:p>
            <a:endParaRPr lang="en-US" sz="2400" dirty="0"/>
          </a:p>
          <a:p>
            <a:r>
              <a:rPr lang="en-US" sz="2400" dirty="0" err="1" smtClean="0"/>
              <a:t>FaceBase</a:t>
            </a:r>
            <a:r>
              <a:rPr lang="en-US" sz="2400" dirty="0" smtClean="0"/>
              <a:t> Annual Meeting</a:t>
            </a:r>
          </a:p>
          <a:p>
            <a:r>
              <a:rPr lang="en-US" sz="2400" dirty="0" smtClean="0"/>
              <a:t>Los Angeles, CA</a:t>
            </a:r>
          </a:p>
          <a:p>
            <a:r>
              <a:rPr lang="en-US" sz="2400" dirty="0" smtClean="0"/>
              <a:t>5/15/2018</a:t>
            </a:r>
          </a:p>
          <a:p>
            <a:endParaRPr lang="en-US" sz="2400" dirty="0"/>
          </a:p>
        </p:txBody>
      </p:sp>
      <p:pic>
        <p:nvPicPr>
          <p:cNvPr id="4" name="Picture 3"/>
          <p:cNvPicPr>
            <a:picLocks noChangeAspect="1"/>
          </p:cNvPicPr>
          <p:nvPr/>
        </p:nvPicPr>
        <p:blipFill>
          <a:blip r:embed="rId2"/>
          <a:stretch>
            <a:fillRect/>
          </a:stretch>
        </p:blipFill>
        <p:spPr>
          <a:xfrm>
            <a:off x="2857078" y="194553"/>
            <a:ext cx="3167066" cy="861442"/>
          </a:xfrm>
          <a:prstGeom prst="rect">
            <a:avLst/>
          </a:prstGeom>
        </p:spPr>
      </p:pic>
    </p:spTree>
    <p:extLst>
      <p:ext uri="{BB962C8B-B14F-4D97-AF65-F5344CB8AC3E}">
        <p14:creationId xmlns:p14="http://schemas.microsoft.com/office/powerpoint/2010/main" val="42568676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638" y="3671639"/>
            <a:ext cx="934759" cy="923330"/>
          </a:xfrm>
          <a:prstGeom prst="rect">
            <a:avLst/>
          </a:prstGeom>
          <a:noFill/>
          <a:ln>
            <a:solidFill>
              <a:srgbClr val="0000FF"/>
            </a:solidFill>
          </a:ln>
        </p:spPr>
        <p:txBody>
          <a:bodyPr wrap="none" rtlCol="0">
            <a:spAutoFit/>
          </a:bodyPr>
          <a:lstStyle/>
          <a:p>
            <a:r>
              <a:rPr lang="en-US" dirty="0" smtClean="0">
                <a:solidFill>
                  <a:srgbClr val="0000FF"/>
                </a:solidFill>
              </a:rPr>
              <a:t>face</a:t>
            </a:r>
          </a:p>
          <a:p>
            <a:r>
              <a:rPr lang="en-US" dirty="0" err="1" smtClean="0">
                <a:solidFill>
                  <a:srgbClr val="0000FF"/>
                </a:solidFill>
              </a:rPr>
              <a:t>RNASeq</a:t>
            </a:r>
            <a:endParaRPr lang="en-US" dirty="0" smtClean="0">
              <a:solidFill>
                <a:srgbClr val="0000FF"/>
              </a:solidFill>
            </a:endParaRPr>
          </a:p>
          <a:p>
            <a:r>
              <a:rPr lang="en-US" dirty="0" smtClean="0">
                <a:solidFill>
                  <a:srgbClr val="0000FF"/>
                </a:solidFill>
              </a:rPr>
              <a:t>data</a:t>
            </a:r>
            <a:endParaRPr lang="en-US" dirty="0">
              <a:solidFill>
                <a:srgbClr val="0000FF"/>
              </a:solidFill>
            </a:endParaRPr>
          </a:p>
        </p:txBody>
      </p:sp>
      <p:sp>
        <p:nvSpPr>
          <p:cNvPr id="18" name="TextBox 17"/>
          <p:cNvSpPr txBox="1"/>
          <p:nvPr/>
        </p:nvSpPr>
        <p:spPr>
          <a:xfrm>
            <a:off x="1666775" y="1864691"/>
            <a:ext cx="1152967" cy="646331"/>
          </a:xfrm>
          <a:prstGeom prst="rect">
            <a:avLst/>
          </a:prstGeom>
          <a:noFill/>
          <a:ln>
            <a:solidFill>
              <a:schemeClr val="tx1"/>
            </a:solidFill>
          </a:ln>
        </p:spPr>
        <p:txBody>
          <a:bodyPr wrap="none" rtlCol="0">
            <a:spAutoFit/>
          </a:bodyPr>
          <a:lstStyle/>
          <a:p>
            <a:pPr algn="ctr"/>
            <a:r>
              <a:rPr lang="en-US" dirty="0" smtClean="0"/>
              <a:t>FANTOM5</a:t>
            </a:r>
          </a:p>
          <a:p>
            <a:pPr algn="ctr"/>
            <a:r>
              <a:rPr lang="en-US" dirty="0" smtClean="0"/>
              <a:t>TSSs</a:t>
            </a:r>
            <a:endParaRPr lang="en-US" dirty="0"/>
          </a:p>
        </p:txBody>
      </p:sp>
      <p:sp>
        <p:nvSpPr>
          <p:cNvPr id="19" name="TextBox 18"/>
          <p:cNvSpPr txBox="1"/>
          <p:nvPr/>
        </p:nvSpPr>
        <p:spPr>
          <a:xfrm>
            <a:off x="2940120" y="1864691"/>
            <a:ext cx="917401" cy="646331"/>
          </a:xfrm>
          <a:prstGeom prst="rect">
            <a:avLst/>
          </a:prstGeom>
          <a:noFill/>
          <a:ln>
            <a:solidFill>
              <a:schemeClr val="tx1"/>
            </a:solidFill>
          </a:ln>
        </p:spPr>
        <p:txBody>
          <a:bodyPr wrap="none" rtlCol="0">
            <a:spAutoFit/>
          </a:bodyPr>
          <a:lstStyle/>
          <a:p>
            <a:pPr algn="ctr"/>
            <a:r>
              <a:rPr lang="en-US" dirty="0" smtClean="0"/>
              <a:t>Gruber</a:t>
            </a:r>
          </a:p>
          <a:p>
            <a:pPr algn="ctr"/>
            <a:r>
              <a:rPr lang="en-US" dirty="0" err="1" smtClean="0"/>
              <a:t>pA</a:t>
            </a:r>
            <a:r>
              <a:rPr lang="en-US" dirty="0" smtClean="0"/>
              <a:t> sites</a:t>
            </a:r>
            <a:endParaRPr lang="en-US" dirty="0"/>
          </a:p>
        </p:txBody>
      </p:sp>
      <p:sp>
        <p:nvSpPr>
          <p:cNvPr id="21" name="TextBox 20"/>
          <p:cNvSpPr txBox="1"/>
          <p:nvPr/>
        </p:nvSpPr>
        <p:spPr>
          <a:xfrm>
            <a:off x="3977900" y="1864691"/>
            <a:ext cx="835911" cy="646331"/>
          </a:xfrm>
          <a:prstGeom prst="rect">
            <a:avLst/>
          </a:prstGeom>
          <a:noFill/>
          <a:ln>
            <a:solidFill>
              <a:schemeClr val="tx1"/>
            </a:solidFill>
          </a:ln>
        </p:spPr>
        <p:txBody>
          <a:bodyPr wrap="none" rtlCol="0">
            <a:spAutoFit/>
          </a:bodyPr>
          <a:lstStyle/>
          <a:p>
            <a:pPr algn="ctr"/>
            <a:r>
              <a:rPr lang="en-US" dirty="0" smtClean="0"/>
              <a:t>spliced</a:t>
            </a:r>
          </a:p>
          <a:p>
            <a:pPr algn="ctr"/>
            <a:r>
              <a:rPr lang="en-US" dirty="0" smtClean="0"/>
              <a:t>ESTs</a:t>
            </a:r>
            <a:endParaRPr lang="en-US" dirty="0"/>
          </a:p>
        </p:txBody>
      </p:sp>
      <p:sp>
        <p:nvSpPr>
          <p:cNvPr id="22" name="TextBox 21"/>
          <p:cNvSpPr txBox="1"/>
          <p:nvPr/>
        </p:nvSpPr>
        <p:spPr>
          <a:xfrm>
            <a:off x="164401" y="1864691"/>
            <a:ext cx="1381996" cy="646331"/>
          </a:xfrm>
          <a:prstGeom prst="rect">
            <a:avLst/>
          </a:prstGeom>
          <a:noFill/>
          <a:ln>
            <a:solidFill>
              <a:schemeClr val="tx1"/>
            </a:solidFill>
          </a:ln>
        </p:spPr>
        <p:txBody>
          <a:bodyPr wrap="none" rtlCol="0">
            <a:spAutoFit/>
          </a:bodyPr>
          <a:lstStyle/>
          <a:p>
            <a:pPr algn="ctr"/>
            <a:r>
              <a:rPr lang="en-US" dirty="0" smtClean="0"/>
              <a:t>ENSEMBL</a:t>
            </a:r>
          </a:p>
          <a:p>
            <a:pPr algn="ctr"/>
            <a:r>
              <a:rPr lang="en-US" dirty="0" smtClean="0"/>
              <a:t>gene models</a:t>
            </a:r>
            <a:endParaRPr lang="en-US" dirty="0"/>
          </a:p>
        </p:txBody>
      </p:sp>
      <p:sp>
        <p:nvSpPr>
          <p:cNvPr id="23" name="TextBox 22"/>
          <p:cNvSpPr txBox="1"/>
          <p:nvPr/>
        </p:nvSpPr>
        <p:spPr>
          <a:xfrm>
            <a:off x="2107269" y="3562562"/>
            <a:ext cx="1381996" cy="646331"/>
          </a:xfrm>
          <a:prstGeom prst="rect">
            <a:avLst/>
          </a:prstGeom>
          <a:noFill/>
          <a:ln>
            <a:solidFill>
              <a:srgbClr val="0000FF"/>
            </a:solidFill>
          </a:ln>
        </p:spPr>
        <p:txBody>
          <a:bodyPr wrap="none" rtlCol="0">
            <a:spAutoFit/>
          </a:bodyPr>
          <a:lstStyle/>
          <a:p>
            <a:pPr algn="ctr"/>
            <a:r>
              <a:rPr lang="en-US" dirty="0" smtClean="0">
                <a:solidFill>
                  <a:srgbClr val="0000FF"/>
                </a:solidFill>
              </a:rPr>
              <a:t>Improved </a:t>
            </a:r>
          </a:p>
          <a:p>
            <a:pPr algn="ctr"/>
            <a:r>
              <a:rPr lang="en-US" dirty="0" smtClean="0">
                <a:solidFill>
                  <a:srgbClr val="0000FF"/>
                </a:solidFill>
              </a:rPr>
              <a:t>gene models</a:t>
            </a:r>
            <a:endParaRPr lang="en-US" dirty="0">
              <a:solidFill>
                <a:srgbClr val="0000FF"/>
              </a:solidFill>
            </a:endParaRPr>
          </a:p>
        </p:txBody>
      </p:sp>
      <p:cxnSp>
        <p:nvCxnSpPr>
          <p:cNvPr id="25" name="Straight Connector 24"/>
          <p:cNvCxnSpPr/>
          <p:nvPr/>
        </p:nvCxnSpPr>
        <p:spPr>
          <a:xfrm>
            <a:off x="851417" y="2713074"/>
            <a:ext cx="3556217"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851417" y="2511023"/>
            <a:ext cx="0" cy="191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250120" y="2511023"/>
            <a:ext cx="0" cy="191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3447302" y="2511023"/>
            <a:ext cx="0" cy="191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395223" y="2511023"/>
            <a:ext cx="0" cy="19135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798264" y="2713076"/>
            <a:ext cx="0" cy="689464"/>
          </a:xfrm>
          <a:prstGeom prst="line">
            <a:avLst/>
          </a:prstGeom>
          <a:ln w="381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1546396" y="3865405"/>
            <a:ext cx="337351" cy="0"/>
          </a:xfrm>
          <a:prstGeom prst="line">
            <a:avLst/>
          </a:prstGeom>
          <a:ln w="381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1546396" y="3105934"/>
            <a:ext cx="4330069" cy="1716226"/>
            <a:chOff x="1546396" y="4881645"/>
            <a:chExt cx="4330069" cy="1716226"/>
          </a:xfrm>
        </p:grpSpPr>
        <p:cxnSp>
          <p:nvCxnSpPr>
            <p:cNvPr id="45" name="Straight Connector 44"/>
            <p:cNvCxnSpPr/>
            <p:nvPr/>
          </p:nvCxnSpPr>
          <p:spPr>
            <a:xfrm flipH="1">
              <a:off x="1546396" y="6274706"/>
              <a:ext cx="2479864" cy="0"/>
            </a:xfrm>
            <a:prstGeom prst="line">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3528464" y="5785549"/>
              <a:ext cx="995591" cy="11038"/>
            </a:xfrm>
            <a:prstGeom prst="line">
              <a:avLst/>
            </a:prstGeom>
            <a:ln w="38100" cmpd="sng">
              <a:solidFill>
                <a:srgbClr val="0000FF"/>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4026260" y="5803060"/>
              <a:ext cx="0" cy="471646"/>
            </a:xfrm>
            <a:prstGeom prst="line">
              <a:avLst/>
            </a:prstGeom>
            <a:ln w="38100"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4780642" y="4881645"/>
              <a:ext cx="1095823" cy="923330"/>
            </a:xfrm>
            <a:prstGeom prst="rect">
              <a:avLst/>
            </a:prstGeom>
            <a:noFill/>
            <a:ln>
              <a:solidFill>
                <a:schemeClr val="tx1"/>
              </a:solidFill>
            </a:ln>
          </p:spPr>
          <p:txBody>
            <a:bodyPr wrap="none" rtlCol="0">
              <a:spAutoFit/>
            </a:bodyPr>
            <a:lstStyle/>
            <a:p>
              <a:pPr algn="ctr"/>
              <a:r>
                <a:rPr lang="en-US" dirty="0" smtClean="0"/>
                <a:t>diff exon</a:t>
              </a:r>
            </a:p>
            <a:p>
              <a:pPr algn="ctr"/>
              <a:r>
                <a:rPr lang="en-US" dirty="0" smtClean="0"/>
                <a:t>usage</a:t>
              </a:r>
            </a:p>
            <a:p>
              <a:pPr algn="ctr"/>
              <a:r>
                <a:rPr lang="en-US" dirty="0" smtClean="0"/>
                <a:t>estimates</a:t>
              </a:r>
              <a:endParaRPr lang="en-US" dirty="0"/>
            </a:p>
          </p:txBody>
        </p:sp>
        <p:sp>
          <p:nvSpPr>
            <p:cNvPr id="33" name="TextBox 32"/>
            <p:cNvSpPr txBox="1"/>
            <p:nvPr/>
          </p:nvSpPr>
          <p:spPr>
            <a:xfrm>
              <a:off x="4780642" y="5951540"/>
              <a:ext cx="1095823" cy="646331"/>
            </a:xfrm>
            <a:prstGeom prst="rect">
              <a:avLst/>
            </a:prstGeom>
            <a:noFill/>
            <a:ln>
              <a:solidFill>
                <a:schemeClr val="tx1"/>
              </a:solidFill>
            </a:ln>
          </p:spPr>
          <p:txBody>
            <a:bodyPr wrap="none" rtlCol="0">
              <a:spAutoFit/>
            </a:bodyPr>
            <a:lstStyle/>
            <a:p>
              <a:pPr algn="ctr"/>
              <a:r>
                <a:rPr lang="en-US" dirty="0" smtClean="0"/>
                <a:t>diff splice</a:t>
              </a:r>
            </a:p>
            <a:p>
              <a:pPr algn="ctr"/>
              <a:r>
                <a:rPr lang="en-US" dirty="0" smtClean="0"/>
                <a:t>estimates</a:t>
              </a:r>
              <a:endParaRPr lang="en-US" dirty="0"/>
            </a:p>
          </p:txBody>
        </p:sp>
      </p:grpSp>
      <p:grpSp>
        <p:nvGrpSpPr>
          <p:cNvPr id="60" name="Group 59"/>
          <p:cNvGrpSpPr/>
          <p:nvPr/>
        </p:nvGrpSpPr>
        <p:grpSpPr>
          <a:xfrm>
            <a:off x="6072435" y="3287381"/>
            <a:ext cx="2912191" cy="1384995"/>
            <a:chOff x="6072435" y="5063092"/>
            <a:chExt cx="2912191" cy="1384995"/>
          </a:xfrm>
        </p:grpSpPr>
        <p:cxnSp>
          <p:nvCxnSpPr>
            <p:cNvPr id="26" name="Straight Connector 25"/>
            <p:cNvCxnSpPr/>
            <p:nvPr/>
          </p:nvCxnSpPr>
          <p:spPr>
            <a:xfrm flipV="1">
              <a:off x="6072435" y="5804974"/>
              <a:ext cx="461009" cy="1"/>
            </a:xfrm>
            <a:prstGeom prst="line">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6745111" y="5063092"/>
              <a:ext cx="2239515" cy="1384995"/>
            </a:xfrm>
            <a:prstGeom prst="rect">
              <a:avLst/>
            </a:prstGeom>
            <a:noFill/>
            <a:ln w="19050" cmpd="sng">
              <a:solidFill>
                <a:srgbClr val="0000FF"/>
              </a:solidFill>
            </a:ln>
          </p:spPr>
          <p:txBody>
            <a:bodyPr wrap="none" rtlCol="0">
              <a:spAutoFit/>
            </a:bodyPr>
            <a:lstStyle/>
            <a:p>
              <a:pPr algn="ctr"/>
              <a:r>
                <a:rPr lang="en-US" sz="2800" dirty="0" smtClean="0">
                  <a:solidFill>
                    <a:srgbClr val="0000FF"/>
                  </a:solidFill>
                </a:rPr>
                <a:t>promoter,</a:t>
              </a:r>
            </a:p>
            <a:p>
              <a:pPr algn="ctr"/>
              <a:r>
                <a:rPr lang="en-US" sz="2800" dirty="0" smtClean="0">
                  <a:solidFill>
                    <a:srgbClr val="0000FF"/>
                  </a:solidFill>
                </a:rPr>
                <a:t>splicing &amp;</a:t>
              </a:r>
            </a:p>
            <a:p>
              <a:pPr algn="ctr"/>
              <a:r>
                <a:rPr lang="en-US" sz="2800" dirty="0" smtClean="0">
                  <a:solidFill>
                    <a:srgbClr val="0000FF"/>
                  </a:solidFill>
                </a:rPr>
                <a:t>UTR dynamics</a:t>
              </a:r>
              <a:endParaRPr lang="en-US" sz="2800" dirty="0">
                <a:solidFill>
                  <a:srgbClr val="0000FF"/>
                </a:solidFill>
              </a:endParaRPr>
            </a:p>
          </p:txBody>
        </p:sp>
      </p:grpSp>
      <p:sp>
        <p:nvSpPr>
          <p:cNvPr id="24" name="Title 1"/>
          <p:cNvSpPr>
            <a:spLocks noGrp="1"/>
          </p:cNvSpPr>
          <p:nvPr>
            <p:ph type="title"/>
          </p:nvPr>
        </p:nvSpPr>
        <p:spPr>
          <a:xfrm>
            <a:off x="368299" y="-93662"/>
            <a:ext cx="8229600" cy="1143000"/>
          </a:xfrm>
        </p:spPr>
        <p:txBody>
          <a:bodyPr>
            <a:normAutofit/>
          </a:bodyPr>
          <a:lstStyle/>
          <a:p>
            <a:r>
              <a:rPr lang="en-US" sz="3600" b="1" dirty="0" smtClean="0"/>
              <a:t>Aim 2 bonus: Improved gene models</a:t>
            </a:r>
            <a:endParaRPr lang="en-US" sz="3600" b="1" dirty="0"/>
          </a:p>
        </p:txBody>
      </p:sp>
    </p:spTree>
    <p:extLst>
      <p:ext uri="{BB962C8B-B14F-4D97-AF65-F5344CB8AC3E}">
        <p14:creationId xmlns:p14="http://schemas.microsoft.com/office/powerpoint/2010/main" val="38700226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806" y="1358901"/>
            <a:ext cx="8686800" cy="5499099"/>
          </a:xfrm>
        </p:spPr>
        <p:txBody>
          <a:bodyPr>
            <a:normAutofit fontScale="85000" lnSpcReduction="20000"/>
          </a:bodyPr>
          <a:lstStyle/>
          <a:p>
            <a:r>
              <a:rPr lang="en-US" dirty="0" smtClean="0"/>
              <a:t>Improved gene models for isoforms used in the face, including 5’ ends, 3’ ends and alternative splicing.</a:t>
            </a:r>
          </a:p>
          <a:p>
            <a:endParaRPr lang="en-US" dirty="0" smtClean="0"/>
          </a:p>
          <a:p>
            <a:r>
              <a:rPr lang="en-US" dirty="0" smtClean="0"/>
              <a:t>Isoform usage by tissue, age and prominence.</a:t>
            </a:r>
          </a:p>
          <a:p>
            <a:endParaRPr lang="en-US" dirty="0" smtClean="0"/>
          </a:p>
          <a:p>
            <a:r>
              <a:rPr lang="en-US" dirty="0"/>
              <a:t>G</a:t>
            </a:r>
            <a:r>
              <a:rPr lang="en-US" dirty="0" smtClean="0"/>
              <a:t>enome-wide validation of E12.5 isoform usage via </a:t>
            </a:r>
            <a:r>
              <a:rPr lang="en-US" dirty="0" err="1" smtClean="0"/>
              <a:t>transcriptome</a:t>
            </a:r>
            <a:r>
              <a:rPr lang="en-US" dirty="0" smtClean="0"/>
              <a:t> microarray.</a:t>
            </a:r>
          </a:p>
          <a:p>
            <a:endParaRPr lang="en-US" dirty="0" smtClean="0"/>
          </a:p>
          <a:p>
            <a:r>
              <a:rPr lang="en-US" dirty="0" smtClean="0"/>
              <a:t>Validation of selected tissue specific isoforms (novel first exons, novel last exons, novel retained introns) by </a:t>
            </a:r>
            <a:r>
              <a:rPr lang="en-US" dirty="0" err="1" smtClean="0"/>
              <a:t>pRT</a:t>
            </a:r>
            <a:r>
              <a:rPr lang="en-US" dirty="0" smtClean="0"/>
              <a:t>-PCR.</a:t>
            </a:r>
          </a:p>
          <a:p>
            <a:endParaRPr lang="en-US" dirty="0" smtClean="0"/>
          </a:p>
          <a:p>
            <a:r>
              <a:rPr lang="en-US" dirty="0"/>
              <a:t>Validation of selected tissue specific </a:t>
            </a:r>
            <a:r>
              <a:rPr lang="en-US" dirty="0" smtClean="0"/>
              <a:t>isoforms via </a:t>
            </a:r>
            <a:r>
              <a:rPr lang="en-US" i="1" dirty="0" smtClean="0"/>
              <a:t>in situ </a:t>
            </a:r>
            <a:r>
              <a:rPr lang="en-US" dirty="0" smtClean="0"/>
              <a:t>hybridization.</a:t>
            </a:r>
            <a:endParaRPr lang="en-US" dirty="0"/>
          </a:p>
        </p:txBody>
      </p:sp>
      <p:sp>
        <p:nvSpPr>
          <p:cNvPr id="5" name="Title 1"/>
          <p:cNvSpPr txBox="1">
            <a:spLocks/>
          </p:cNvSpPr>
          <p:nvPr/>
        </p:nvSpPr>
        <p:spPr>
          <a:xfrm>
            <a:off x="368299" y="2871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t>Aim 2: Differential splicing &amp; UTRs</a:t>
            </a:r>
            <a:endParaRPr lang="en-US" sz="3600" b="1" dirty="0"/>
          </a:p>
        </p:txBody>
      </p:sp>
      <p:grpSp>
        <p:nvGrpSpPr>
          <p:cNvPr id="12" name="Group 11"/>
          <p:cNvGrpSpPr/>
          <p:nvPr/>
        </p:nvGrpSpPr>
        <p:grpSpPr>
          <a:xfrm>
            <a:off x="1375236" y="1398467"/>
            <a:ext cx="5164230" cy="3788828"/>
            <a:chOff x="1375236" y="1398467"/>
            <a:chExt cx="5164230" cy="3788828"/>
          </a:xfrm>
        </p:grpSpPr>
        <p:sp>
          <p:nvSpPr>
            <p:cNvPr id="7" name="TextBox 6"/>
            <p:cNvSpPr txBox="1"/>
            <p:nvPr/>
          </p:nvSpPr>
          <p:spPr>
            <a:xfrm rot="20089007">
              <a:off x="1375236" y="1398467"/>
              <a:ext cx="2656797" cy="830997"/>
            </a:xfrm>
            <a:prstGeom prst="rect">
              <a:avLst/>
            </a:prstGeom>
            <a:noFill/>
          </p:spPr>
          <p:txBody>
            <a:bodyPr wrap="none" rtlCol="0">
              <a:spAutoFit/>
            </a:bodyPr>
            <a:lstStyle/>
            <a:p>
              <a:r>
                <a:rPr lang="en-US" sz="4800" b="1" dirty="0" smtClean="0">
                  <a:solidFill>
                    <a:srgbClr val="FF0000"/>
                  </a:solidFill>
                </a:rPr>
                <a:t>Complete</a:t>
              </a:r>
              <a:endParaRPr lang="en-US" sz="4800" b="1" dirty="0">
                <a:solidFill>
                  <a:srgbClr val="FF0000"/>
                </a:solidFill>
              </a:endParaRPr>
            </a:p>
          </p:txBody>
        </p:sp>
        <p:sp>
          <p:nvSpPr>
            <p:cNvPr id="8" name="TextBox 7"/>
            <p:cNvSpPr txBox="1"/>
            <p:nvPr/>
          </p:nvSpPr>
          <p:spPr>
            <a:xfrm rot="20089007">
              <a:off x="2018797" y="2339727"/>
              <a:ext cx="2656797" cy="830997"/>
            </a:xfrm>
            <a:prstGeom prst="rect">
              <a:avLst/>
            </a:prstGeom>
            <a:noFill/>
          </p:spPr>
          <p:txBody>
            <a:bodyPr wrap="none" rtlCol="0">
              <a:spAutoFit/>
            </a:bodyPr>
            <a:lstStyle/>
            <a:p>
              <a:r>
                <a:rPr lang="en-US" sz="4800" b="1" dirty="0" smtClean="0">
                  <a:solidFill>
                    <a:srgbClr val="FF0000"/>
                  </a:solidFill>
                </a:rPr>
                <a:t>Complete</a:t>
              </a:r>
              <a:endParaRPr lang="en-US" sz="4800" b="1" dirty="0">
                <a:solidFill>
                  <a:srgbClr val="FF0000"/>
                </a:solidFill>
              </a:endParaRPr>
            </a:p>
          </p:txBody>
        </p:sp>
        <p:sp>
          <p:nvSpPr>
            <p:cNvPr id="9" name="TextBox 8"/>
            <p:cNvSpPr txBox="1"/>
            <p:nvPr/>
          </p:nvSpPr>
          <p:spPr>
            <a:xfrm rot="20089007">
              <a:off x="2876694" y="3310870"/>
              <a:ext cx="2656797" cy="830997"/>
            </a:xfrm>
            <a:prstGeom prst="rect">
              <a:avLst/>
            </a:prstGeom>
            <a:noFill/>
          </p:spPr>
          <p:txBody>
            <a:bodyPr wrap="none" rtlCol="0">
              <a:spAutoFit/>
            </a:bodyPr>
            <a:lstStyle/>
            <a:p>
              <a:r>
                <a:rPr lang="en-US" sz="4800" b="1" dirty="0" smtClean="0">
                  <a:solidFill>
                    <a:srgbClr val="FF0000"/>
                  </a:solidFill>
                </a:rPr>
                <a:t>Complete</a:t>
              </a:r>
              <a:endParaRPr lang="en-US" sz="4800" b="1" dirty="0">
                <a:solidFill>
                  <a:srgbClr val="FF0000"/>
                </a:solidFill>
              </a:endParaRPr>
            </a:p>
          </p:txBody>
        </p:sp>
        <p:sp>
          <p:nvSpPr>
            <p:cNvPr id="10" name="TextBox 9"/>
            <p:cNvSpPr txBox="1"/>
            <p:nvPr/>
          </p:nvSpPr>
          <p:spPr>
            <a:xfrm rot="20089007">
              <a:off x="3882669" y="4356298"/>
              <a:ext cx="2656797" cy="830997"/>
            </a:xfrm>
            <a:prstGeom prst="rect">
              <a:avLst/>
            </a:prstGeom>
            <a:noFill/>
          </p:spPr>
          <p:txBody>
            <a:bodyPr wrap="none" rtlCol="0">
              <a:spAutoFit/>
            </a:bodyPr>
            <a:lstStyle/>
            <a:p>
              <a:r>
                <a:rPr lang="en-US" sz="4800" b="1" dirty="0" smtClean="0">
                  <a:solidFill>
                    <a:srgbClr val="FF0000"/>
                  </a:solidFill>
                </a:rPr>
                <a:t>Complete</a:t>
              </a:r>
              <a:endParaRPr lang="en-US" sz="4800" b="1" dirty="0">
                <a:solidFill>
                  <a:srgbClr val="FF0000"/>
                </a:solidFill>
              </a:endParaRPr>
            </a:p>
          </p:txBody>
        </p:sp>
      </p:grpSp>
      <p:sp>
        <p:nvSpPr>
          <p:cNvPr id="11" name="TextBox 10"/>
          <p:cNvSpPr txBox="1"/>
          <p:nvPr/>
        </p:nvSpPr>
        <p:spPr>
          <a:xfrm rot="20089007">
            <a:off x="4588026" y="5629284"/>
            <a:ext cx="2997034" cy="830997"/>
          </a:xfrm>
          <a:prstGeom prst="rect">
            <a:avLst/>
          </a:prstGeom>
          <a:noFill/>
        </p:spPr>
        <p:txBody>
          <a:bodyPr wrap="none" rtlCol="0">
            <a:spAutoFit/>
          </a:bodyPr>
          <a:lstStyle/>
          <a:p>
            <a:r>
              <a:rPr lang="en-US" sz="4800" b="1" dirty="0" smtClean="0">
                <a:solidFill>
                  <a:srgbClr val="FF0000"/>
                </a:solidFill>
              </a:rPr>
              <a:t>in progress</a:t>
            </a:r>
            <a:endParaRPr lang="en-US" sz="4800" b="1" dirty="0">
              <a:solidFill>
                <a:srgbClr val="FF0000"/>
              </a:solidFill>
            </a:endParaRPr>
          </a:p>
        </p:txBody>
      </p:sp>
    </p:spTree>
    <p:extLst>
      <p:ext uri="{BB962C8B-B14F-4D97-AF65-F5344CB8AC3E}">
        <p14:creationId xmlns:p14="http://schemas.microsoft.com/office/powerpoint/2010/main" val="103641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321"/>
            <a:ext cx="8229600" cy="799406"/>
          </a:xfrm>
        </p:spPr>
        <p:txBody>
          <a:bodyPr/>
          <a:lstStyle/>
          <a:p>
            <a:pPr marL="0" indent="0" algn="ctr">
              <a:buNone/>
            </a:pPr>
            <a:r>
              <a:rPr lang="en-US" b="1" dirty="0" smtClean="0"/>
              <a:t>Describing the developmental programs</a:t>
            </a:r>
            <a:endParaRPr lang="en-US" b="1" dirty="0"/>
          </a:p>
        </p:txBody>
      </p:sp>
      <p:pic>
        <p:nvPicPr>
          <p:cNvPr id="15" name="Picture 14" descr="Description: Background Fig 1"/>
          <p:cNvPicPr>
            <a:picLocks noChangeAspect="1"/>
          </p:cNvPicPr>
          <p:nvPr/>
        </p:nvPicPr>
        <p:blipFill rotWithShape="1">
          <a:blip r:embed="rId3">
            <a:extLst>
              <a:ext uri="{28A0092B-C50C-407E-A947-70E740481C1C}">
                <a14:useLocalDpi xmlns:a14="http://schemas.microsoft.com/office/drawing/2010/main" val="0"/>
              </a:ext>
            </a:extLst>
          </a:blip>
          <a:srcRect b="10383"/>
          <a:stretch/>
        </p:blipFill>
        <p:spPr bwMode="auto">
          <a:xfrm>
            <a:off x="2334488" y="946727"/>
            <a:ext cx="4377753" cy="1463040"/>
          </a:xfrm>
          <a:prstGeom prst="rect">
            <a:avLst/>
          </a:prstGeom>
          <a:noFill/>
          <a:ln>
            <a:noFill/>
          </a:ln>
        </p:spPr>
      </p:pic>
      <p:pic>
        <p:nvPicPr>
          <p:cNvPr id="30" name="Picture 29"/>
          <p:cNvPicPr>
            <a:picLocks noChangeAspect="1"/>
          </p:cNvPicPr>
          <p:nvPr/>
        </p:nvPicPr>
        <p:blipFill>
          <a:blip r:embed="rId4"/>
          <a:stretch>
            <a:fillRect/>
          </a:stretch>
        </p:blipFill>
        <p:spPr>
          <a:xfrm>
            <a:off x="7080824" y="946727"/>
            <a:ext cx="1514920" cy="1463040"/>
          </a:xfrm>
          <a:prstGeom prst="rect">
            <a:avLst/>
          </a:prstGeom>
        </p:spPr>
      </p:pic>
      <p:pic>
        <p:nvPicPr>
          <p:cNvPr id="32" name="Picture 31"/>
          <p:cNvPicPr>
            <a:picLocks noChangeAspect="1"/>
          </p:cNvPicPr>
          <p:nvPr/>
        </p:nvPicPr>
        <p:blipFill rotWithShape="1">
          <a:blip r:embed="rId5"/>
          <a:srcRect l="31892"/>
          <a:stretch/>
        </p:blipFill>
        <p:spPr>
          <a:xfrm>
            <a:off x="294641" y="957022"/>
            <a:ext cx="1494671" cy="1463040"/>
          </a:xfrm>
          <a:prstGeom prst="rect">
            <a:avLst/>
          </a:prstGeom>
        </p:spPr>
      </p:pic>
      <p:grpSp>
        <p:nvGrpSpPr>
          <p:cNvPr id="34" name="Group 33"/>
          <p:cNvGrpSpPr/>
          <p:nvPr/>
        </p:nvGrpSpPr>
        <p:grpSpPr>
          <a:xfrm>
            <a:off x="294641" y="3093065"/>
            <a:ext cx="8392159" cy="2407068"/>
            <a:chOff x="294641" y="3316360"/>
            <a:chExt cx="8392159" cy="2407068"/>
          </a:xfrm>
        </p:grpSpPr>
        <p:sp>
          <p:nvSpPr>
            <p:cNvPr id="8" name="Rectangle 7"/>
            <p:cNvSpPr/>
            <p:nvPr/>
          </p:nvSpPr>
          <p:spPr>
            <a:xfrm>
              <a:off x="294641" y="3316360"/>
              <a:ext cx="2621563" cy="923330"/>
            </a:xfrm>
            <a:prstGeom prst="rect">
              <a:avLst/>
            </a:prstGeom>
            <a:solidFill>
              <a:schemeClr val="bg1">
                <a:lumMod val="75000"/>
              </a:schemeClr>
            </a:solidFill>
          </p:spPr>
          <p:txBody>
            <a:bodyPr wrap="square">
              <a:spAutoFit/>
            </a:bodyPr>
            <a:lstStyle/>
            <a:p>
              <a:r>
                <a:rPr lang="en-US" b="1" dirty="0" smtClean="0">
                  <a:solidFill>
                    <a:srgbClr val="FF0000"/>
                  </a:solidFill>
                </a:rPr>
                <a:t>Aim 1: </a:t>
              </a:r>
              <a:r>
                <a:rPr lang="en-US" b="1" dirty="0" err="1" smtClean="0">
                  <a:solidFill>
                    <a:srgbClr val="FF0000"/>
                  </a:solidFill>
                </a:rPr>
                <a:t>transcriptome</a:t>
              </a:r>
              <a:endParaRPr lang="en-US" b="1" dirty="0" smtClean="0">
                <a:solidFill>
                  <a:srgbClr val="FF0000"/>
                </a:solidFill>
              </a:endParaRPr>
            </a:p>
            <a:p>
              <a:r>
                <a:rPr lang="en-US" b="1" dirty="0" smtClean="0">
                  <a:solidFill>
                    <a:srgbClr val="FF0000"/>
                  </a:solidFill>
                </a:rPr>
                <a:t>	larger RNAs</a:t>
              </a:r>
              <a:endParaRPr lang="en-US" sz="1600" b="1" dirty="0">
                <a:solidFill>
                  <a:srgbClr val="FF0000"/>
                </a:solidFill>
              </a:endParaRPr>
            </a:p>
            <a:p>
              <a:r>
                <a:rPr lang="en-US" b="1" dirty="0" smtClean="0">
                  <a:solidFill>
                    <a:srgbClr val="FF0000"/>
                  </a:solidFill>
                </a:rPr>
                <a:t>	smaller RNAs</a:t>
              </a:r>
              <a:endParaRPr lang="en-US" sz="1600" b="1" dirty="0">
                <a:solidFill>
                  <a:srgbClr val="FF0000"/>
                </a:solidFill>
              </a:endParaRPr>
            </a:p>
          </p:txBody>
        </p:sp>
        <p:sp>
          <p:nvSpPr>
            <p:cNvPr id="9" name="Rectangle 8"/>
            <p:cNvSpPr/>
            <p:nvPr/>
          </p:nvSpPr>
          <p:spPr>
            <a:xfrm>
              <a:off x="3410744" y="3316360"/>
              <a:ext cx="2621563" cy="923330"/>
            </a:xfrm>
            <a:prstGeom prst="rect">
              <a:avLst/>
            </a:prstGeom>
            <a:solidFill>
              <a:schemeClr val="bg1">
                <a:lumMod val="75000"/>
              </a:schemeClr>
            </a:solidFill>
          </p:spPr>
          <p:txBody>
            <a:bodyPr wrap="square">
              <a:spAutoFit/>
            </a:bodyPr>
            <a:lstStyle/>
            <a:p>
              <a:r>
                <a:rPr lang="en-US" b="1" dirty="0">
                  <a:solidFill>
                    <a:srgbClr val="3366FF"/>
                  </a:solidFill>
                </a:rPr>
                <a:t>Aim </a:t>
              </a:r>
              <a:r>
                <a:rPr lang="en-US" b="1" dirty="0" smtClean="0">
                  <a:solidFill>
                    <a:srgbClr val="3366FF"/>
                  </a:solidFill>
                </a:rPr>
                <a:t>2:  isoform features</a:t>
              </a:r>
            </a:p>
            <a:p>
              <a:r>
                <a:rPr lang="en-US" b="1" dirty="0">
                  <a:solidFill>
                    <a:srgbClr val="3366FF"/>
                  </a:solidFill>
                </a:rPr>
                <a:t>	</a:t>
              </a:r>
              <a:r>
                <a:rPr lang="en-US" b="1" dirty="0" smtClean="0">
                  <a:solidFill>
                    <a:srgbClr val="3366FF"/>
                  </a:solidFill>
                </a:rPr>
                <a:t>promoters (TSSs),</a:t>
              </a:r>
            </a:p>
            <a:p>
              <a:r>
                <a:rPr lang="en-US" b="1" dirty="0" smtClean="0">
                  <a:solidFill>
                    <a:srgbClr val="3366FF"/>
                  </a:solidFill>
                </a:rPr>
                <a:t> 	UTRs, splicing</a:t>
              </a:r>
              <a:endParaRPr lang="en-US" b="1" dirty="0">
                <a:solidFill>
                  <a:srgbClr val="3366FF"/>
                </a:solidFill>
              </a:endParaRPr>
            </a:p>
          </p:txBody>
        </p:sp>
        <p:sp>
          <p:nvSpPr>
            <p:cNvPr id="10" name="Rectangle 9"/>
            <p:cNvSpPr/>
            <p:nvPr/>
          </p:nvSpPr>
          <p:spPr>
            <a:xfrm>
              <a:off x="6526847" y="3316360"/>
              <a:ext cx="2021861" cy="923330"/>
            </a:xfrm>
            <a:prstGeom prst="rect">
              <a:avLst/>
            </a:prstGeom>
            <a:solidFill>
              <a:schemeClr val="bg1">
                <a:lumMod val="75000"/>
              </a:schemeClr>
            </a:solidFill>
          </p:spPr>
          <p:txBody>
            <a:bodyPr wrap="square">
              <a:noAutofit/>
            </a:bodyPr>
            <a:lstStyle/>
            <a:p>
              <a:r>
                <a:rPr lang="en-US" sz="1900" b="1" dirty="0">
                  <a:solidFill>
                    <a:srgbClr val="FFFF00"/>
                  </a:solidFill>
                </a:rPr>
                <a:t>Aim </a:t>
              </a:r>
              <a:r>
                <a:rPr lang="en-US" sz="1900" b="1" dirty="0" smtClean="0">
                  <a:solidFill>
                    <a:srgbClr val="FFFF00"/>
                  </a:solidFill>
                </a:rPr>
                <a:t>3: translation</a:t>
              </a:r>
            </a:p>
            <a:p>
              <a:r>
                <a:rPr lang="en-US" sz="1900" b="1" dirty="0">
                  <a:solidFill>
                    <a:srgbClr val="FFFF00"/>
                  </a:solidFill>
                </a:rPr>
                <a:t>	</a:t>
              </a:r>
              <a:r>
                <a:rPr lang="en-US" sz="1900" b="1" dirty="0" smtClean="0">
                  <a:solidFill>
                    <a:srgbClr val="FFFF00"/>
                  </a:solidFill>
                </a:rPr>
                <a:t>dynamics</a:t>
              </a:r>
            </a:p>
          </p:txBody>
        </p:sp>
        <p:sp>
          <p:nvSpPr>
            <p:cNvPr id="11" name="TextBox 10"/>
            <p:cNvSpPr txBox="1"/>
            <p:nvPr/>
          </p:nvSpPr>
          <p:spPr>
            <a:xfrm>
              <a:off x="457201" y="4665931"/>
              <a:ext cx="2358759" cy="646331"/>
            </a:xfrm>
            <a:prstGeom prst="rect">
              <a:avLst/>
            </a:prstGeom>
            <a:noFill/>
          </p:spPr>
          <p:txBody>
            <a:bodyPr wrap="square" rtlCol="0">
              <a:spAutoFit/>
            </a:bodyPr>
            <a:lstStyle/>
            <a:p>
              <a:pPr algn="ctr"/>
              <a:r>
                <a:rPr lang="en-US" b="1" dirty="0" smtClean="0">
                  <a:solidFill>
                    <a:srgbClr val="400080"/>
                  </a:solidFill>
                </a:rPr>
                <a:t>transcription regulatory </a:t>
              </a:r>
              <a:r>
                <a:rPr lang="en-US" b="1" dirty="0">
                  <a:solidFill>
                    <a:srgbClr val="400080"/>
                  </a:solidFill>
                </a:rPr>
                <a:t>networks</a:t>
              </a:r>
              <a:endParaRPr lang="en-US" dirty="0">
                <a:solidFill>
                  <a:srgbClr val="400080"/>
                </a:solidFill>
              </a:endParaRPr>
            </a:p>
          </p:txBody>
        </p:sp>
        <p:sp>
          <p:nvSpPr>
            <p:cNvPr id="12" name="TextBox 11"/>
            <p:cNvSpPr txBox="1"/>
            <p:nvPr/>
          </p:nvSpPr>
          <p:spPr>
            <a:xfrm>
              <a:off x="6465304" y="4665931"/>
              <a:ext cx="2221496" cy="646331"/>
            </a:xfrm>
            <a:prstGeom prst="rect">
              <a:avLst/>
            </a:prstGeom>
            <a:noFill/>
          </p:spPr>
          <p:txBody>
            <a:bodyPr wrap="square" rtlCol="0">
              <a:spAutoFit/>
            </a:bodyPr>
            <a:lstStyle/>
            <a:p>
              <a:pPr algn="ctr"/>
              <a:r>
                <a:rPr lang="en-US" b="1" dirty="0" smtClean="0">
                  <a:solidFill>
                    <a:srgbClr val="008000"/>
                  </a:solidFill>
                </a:rPr>
                <a:t>translation</a:t>
              </a:r>
            </a:p>
            <a:p>
              <a:pPr algn="ctr"/>
              <a:r>
                <a:rPr lang="en-US" b="1" dirty="0" smtClean="0">
                  <a:solidFill>
                    <a:srgbClr val="008000"/>
                  </a:solidFill>
                </a:rPr>
                <a:t>regulatory networks</a:t>
              </a:r>
              <a:endParaRPr lang="en-US" dirty="0">
                <a:solidFill>
                  <a:srgbClr val="008000"/>
                </a:solidFill>
              </a:endParaRPr>
            </a:p>
          </p:txBody>
        </p:sp>
        <p:sp>
          <p:nvSpPr>
            <p:cNvPr id="13" name="TextBox 12"/>
            <p:cNvSpPr txBox="1"/>
            <p:nvPr/>
          </p:nvSpPr>
          <p:spPr>
            <a:xfrm>
              <a:off x="3903487" y="4430766"/>
              <a:ext cx="1646706" cy="646331"/>
            </a:xfrm>
            <a:prstGeom prst="rect">
              <a:avLst/>
            </a:prstGeom>
            <a:noFill/>
          </p:spPr>
          <p:txBody>
            <a:bodyPr wrap="square" rtlCol="0">
              <a:spAutoFit/>
            </a:bodyPr>
            <a:lstStyle/>
            <a:p>
              <a:pPr algn="ctr"/>
              <a:r>
                <a:rPr lang="en-US" b="1" dirty="0" smtClean="0">
                  <a:solidFill>
                    <a:srgbClr val="CC66FF"/>
                  </a:solidFill>
                </a:rPr>
                <a:t>mRNA stability</a:t>
              </a:r>
            </a:p>
            <a:p>
              <a:pPr algn="ctr"/>
              <a:r>
                <a:rPr lang="en-US" b="1" dirty="0" smtClean="0">
                  <a:solidFill>
                    <a:srgbClr val="CC66FF"/>
                  </a:solidFill>
                </a:rPr>
                <a:t>&amp; localization</a:t>
              </a:r>
              <a:endParaRPr lang="en-US" dirty="0">
                <a:solidFill>
                  <a:srgbClr val="CC66FF"/>
                </a:solidFill>
              </a:endParaRPr>
            </a:p>
          </p:txBody>
        </p:sp>
        <p:sp>
          <p:nvSpPr>
            <p:cNvPr id="33" name="TextBox 32"/>
            <p:cNvSpPr txBox="1"/>
            <p:nvPr/>
          </p:nvSpPr>
          <p:spPr>
            <a:xfrm>
              <a:off x="3645922" y="5077097"/>
              <a:ext cx="2139449" cy="646331"/>
            </a:xfrm>
            <a:prstGeom prst="rect">
              <a:avLst/>
            </a:prstGeom>
            <a:noFill/>
          </p:spPr>
          <p:txBody>
            <a:bodyPr wrap="square" rtlCol="0">
              <a:spAutoFit/>
            </a:bodyPr>
            <a:lstStyle/>
            <a:p>
              <a:pPr algn="ctr"/>
              <a:r>
                <a:rPr lang="en-US" b="1" dirty="0" smtClean="0">
                  <a:solidFill>
                    <a:srgbClr val="CC66FF"/>
                  </a:solidFill>
                </a:rPr>
                <a:t>encoded</a:t>
              </a:r>
            </a:p>
            <a:p>
              <a:pPr algn="ctr"/>
              <a:r>
                <a:rPr lang="en-US" b="1" dirty="0" smtClean="0">
                  <a:solidFill>
                    <a:srgbClr val="CC66FF"/>
                  </a:solidFill>
                </a:rPr>
                <a:t>protein diversity</a:t>
              </a:r>
              <a:endParaRPr lang="en-US" dirty="0">
                <a:solidFill>
                  <a:srgbClr val="CC66FF"/>
                </a:solidFill>
              </a:endParaRPr>
            </a:p>
          </p:txBody>
        </p:sp>
      </p:grpSp>
      <p:sp>
        <p:nvSpPr>
          <p:cNvPr id="14" name="TextBox 13"/>
          <p:cNvSpPr txBox="1"/>
          <p:nvPr/>
        </p:nvSpPr>
        <p:spPr>
          <a:xfrm rot="20089007">
            <a:off x="6857977" y="3111170"/>
            <a:ext cx="1432604" cy="830997"/>
          </a:xfrm>
          <a:prstGeom prst="rect">
            <a:avLst/>
          </a:prstGeom>
          <a:noFill/>
        </p:spPr>
        <p:txBody>
          <a:bodyPr wrap="none" rtlCol="0">
            <a:spAutoFit/>
          </a:bodyPr>
          <a:lstStyle/>
          <a:p>
            <a:r>
              <a:rPr lang="en-US" sz="4800" b="1" dirty="0" smtClean="0">
                <a:solidFill>
                  <a:srgbClr val="FF0000"/>
                </a:solidFill>
              </a:rPr>
              <a:t>2018</a:t>
            </a:r>
            <a:endParaRPr lang="en-US" sz="4800" b="1" dirty="0">
              <a:solidFill>
                <a:srgbClr val="FF0000"/>
              </a:solidFill>
            </a:endParaRPr>
          </a:p>
        </p:txBody>
      </p:sp>
      <p:sp>
        <p:nvSpPr>
          <p:cNvPr id="16" name="Rectangle 15"/>
          <p:cNvSpPr/>
          <p:nvPr/>
        </p:nvSpPr>
        <p:spPr>
          <a:xfrm>
            <a:off x="386869" y="5797718"/>
            <a:ext cx="2464812" cy="369332"/>
          </a:xfrm>
          <a:prstGeom prst="rect">
            <a:avLst/>
          </a:prstGeom>
          <a:solidFill>
            <a:schemeClr val="bg1">
              <a:lumMod val="75000"/>
            </a:schemeClr>
          </a:solidFill>
        </p:spPr>
        <p:txBody>
          <a:bodyPr wrap="none">
            <a:spAutoFit/>
          </a:bodyPr>
          <a:lstStyle/>
          <a:p>
            <a:pPr algn="ctr"/>
            <a:r>
              <a:rPr lang="en-US" b="1" dirty="0" err="1" smtClean="0">
                <a:solidFill>
                  <a:srgbClr val="FF0000"/>
                </a:solidFill>
              </a:rPr>
              <a:t>scRNAseq</a:t>
            </a:r>
            <a:r>
              <a:rPr lang="en-US" b="1" dirty="0" smtClean="0">
                <a:solidFill>
                  <a:srgbClr val="FF0000"/>
                </a:solidFill>
              </a:rPr>
              <a:t> of </a:t>
            </a:r>
            <a:r>
              <a:rPr lang="en-US" b="1" dirty="0" smtClean="0">
                <a:solidFill>
                  <a:srgbClr val="FF0000"/>
                </a:solidFill>
                <a:latin typeface="Symbol" charset="2"/>
                <a:cs typeface="Symbol" charset="2"/>
              </a:rPr>
              <a:t>l</a:t>
            </a:r>
            <a:r>
              <a:rPr lang="en-US" b="1" dirty="0" smtClean="0">
                <a:solidFill>
                  <a:srgbClr val="FF0000"/>
                </a:solidFill>
              </a:rPr>
              <a:t> junction</a:t>
            </a:r>
            <a:endParaRPr lang="en-US" dirty="0">
              <a:solidFill>
                <a:srgbClr val="FF0000"/>
              </a:solidFill>
            </a:endParaRPr>
          </a:p>
        </p:txBody>
      </p:sp>
    </p:spTree>
    <p:extLst>
      <p:ext uri="{BB962C8B-B14F-4D97-AF65-F5344CB8AC3E}">
        <p14:creationId xmlns:p14="http://schemas.microsoft.com/office/powerpoint/2010/main" val="569429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5900" t="1227" r="549" b="60611"/>
          <a:stretch/>
        </p:blipFill>
        <p:spPr>
          <a:xfrm>
            <a:off x="1332184" y="1164309"/>
            <a:ext cx="5593822" cy="1811836"/>
          </a:xfrm>
          <a:prstGeom prst="rect">
            <a:avLst/>
          </a:prstGeom>
        </p:spPr>
      </p:pic>
      <p:sp>
        <p:nvSpPr>
          <p:cNvPr id="48" name="TextBox 47"/>
          <p:cNvSpPr txBox="1"/>
          <p:nvPr/>
        </p:nvSpPr>
        <p:spPr>
          <a:xfrm>
            <a:off x="3509115" y="2892585"/>
            <a:ext cx="1302535" cy="369332"/>
          </a:xfrm>
          <a:prstGeom prst="rect">
            <a:avLst/>
          </a:prstGeom>
          <a:noFill/>
        </p:spPr>
        <p:txBody>
          <a:bodyPr wrap="none" rtlCol="0">
            <a:spAutoFit/>
          </a:bodyPr>
          <a:lstStyle/>
          <a:p>
            <a:r>
              <a:rPr lang="en-US" dirty="0" smtClean="0"/>
              <a:t>Song (2009)</a:t>
            </a:r>
            <a:endParaRPr lang="en-US" dirty="0"/>
          </a:p>
        </p:txBody>
      </p:sp>
      <p:sp>
        <p:nvSpPr>
          <p:cNvPr id="56" name="TextBox 55"/>
          <p:cNvSpPr txBox="1"/>
          <p:nvPr/>
        </p:nvSpPr>
        <p:spPr>
          <a:xfrm>
            <a:off x="394991" y="249384"/>
            <a:ext cx="8640707" cy="584776"/>
          </a:xfrm>
          <a:prstGeom prst="rect">
            <a:avLst/>
          </a:prstGeom>
          <a:noFill/>
        </p:spPr>
        <p:txBody>
          <a:bodyPr wrap="none" rtlCol="0">
            <a:spAutoFit/>
          </a:bodyPr>
          <a:lstStyle/>
          <a:p>
            <a:r>
              <a:rPr lang="en-US" sz="3200" dirty="0"/>
              <a:t>L</a:t>
            </a:r>
            <a:r>
              <a:rPr lang="en-US" sz="3200" dirty="0" smtClean="0"/>
              <a:t>ip fusion involves dynamic LOCAL cell interactions</a:t>
            </a:r>
            <a:endParaRPr lang="en-US" sz="3200" dirty="0"/>
          </a:p>
        </p:txBody>
      </p:sp>
      <p:sp>
        <p:nvSpPr>
          <p:cNvPr id="15" name="TextBox 14"/>
          <p:cNvSpPr txBox="1"/>
          <p:nvPr/>
        </p:nvSpPr>
        <p:spPr>
          <a:xfrm>
            <a:off x="680915" y="6466506"/>
            <a:ext cx="1302535" cy="369332"/>
          </a:xfrm>
          <a:prstGeom prst="rect">
            <a:avLst/>
          </a:prstGeom>
          <a:noFill/>
        </p:spPr>
        <p:txBody>
          <a:bodyPr wrap="none" rtlCol="0">
            <a:spAutoFit/>
          </a:bodyPr>
          <a:lstStyle/>
          <a:p>
            <a:pPr algn="ctr"/>
            <a:r>
              <a:rPr lang="en-US" dirty="0" smtClean="0"/>
              <a:t>Song (2009)</a:t>
            </a:r>
            <a:endParaRPr lang="en-US" dirty="0"/>
          </a:p>
        </p:txBody>
      </p:sp>
      <p:pic>
        <p:nvPicPr>
          <p:cNvPr id="29" name="Picture 28"/>
          <p:cNvPicPr>
            <a:picLocks noChangeAspect="1"/>
          </p:cNvPicPr>
          <p:nvPr/>
        </p:nvPicPr>
        <p:blipFill rotWithShape="1">
          <a:blip r:embed="rId4"/>
          <a:srcRect l="48519"/>
          <a:stretch/>
        </p:blipFill>
        <p:spPr>
          <a:xfrm>
            <a:off x="3087318" y="5209687"/>
            <a:ext cx="1710688" cy="1278981"/>
          </a:xfrm>
          <a:prstGeom prst="rect">
            <a:avLst/>
          </a:prstGeom>
        </p:spPr>
      </p:pic>
      <p:sp>
        <p:nvSpPr>
          <p:cNvPr id="30" name="TextBox 29"/>
          <p:cNvSpPr txBox="1"/>
          <p:nvPr/>
        </p:nvSpPr>
        <p:spPr>
          <a:xfrm>
            <a:off x="3210768" y="6523919"/>
            <a:ext cx="2346662" cy="369331"/>
          </a:xfrm>
          <a:prstGeom prst="rect">
            <a:avLst/>
          </a:prstGeom>
          <a:noFill/>
        </p:spPr>
        <p:txBody>
          <a:bodyPr wrap="square" rtlCol="0">
            <a:spAutoFit/>
          </a:bodyPr>
          <a:lstStyle/>
          <a:p>
            <a:r>
              <a:rPr lang="en-US" i="1" dirty="0" smtClean="0"/>
              <a:t>Irf6:</a:t>
            </a:r>
            <a:r>
              <a:rPr lang="en-US" dirty="0" smtClean="0"/>
              <a:t>  Knight (2006)</a:t>
            </a:r>
            <a:endParaRPr lang="en-US" i="1" dirty="0"/>
          </a:p>
        </p:txBody>
      </p:sp>
      <p:grpSp>
        <p:nvGrpSpPr>
          <p:cNvPr id="5" name="Group 4"/>
          <p:cNvGrpSpPr/>
          <p:nvPr/>
        </p:nvGrpSpPr>
        <p:grpSpPr>
          <a:xfrm>
            <a:off x="455794" y="3451301"/>
            <a:ext cx="1650066" cy="3015205"/>
            <a:chOff x="230673" y="3331773"/>
            <a:chExt cx="1650066" cy="3015205"/>
          </a:xfrm>
        </p:grpSpPr>
        <p:pic>
          <p:nvPicPr>
            <p:cNvPr id="12" name="Picture 11"/>
            <p:cNvPicPr>
              <a:picLocks noChangeAspect="1"/>
            </p:cNvPicPr>
            <p:nvPr/>
          </p:nvPicPr>
          <p:blipFill rotWithShape="1">
            <a:blip r:embed="rId5"/>
            <a:srcRect l="15709"/>
            <a:stretch/>
          </p:blipFill>
          <p:spPr>
            <a:xfrm>
              <a:off x="245614" y="5023307"/>
              <a:ext cx="1635125" cy="1323671"/>
            </a:xfrm>
            <a:prstGeom prst="rect">
              <a:avLst/>
            </a:prstGeom>
          </p:spPr>
        </p:pic>
        <p:pic>
          <p:nvPicPr>
            <p:cNvPr id="14" name="Picture 13"/>
            <p:cNvPicPr>
              <a:picLocks noChangeAspect="1"/>
            </p:cNvPicPr>
            <p:nvPr/>
          </p:nvPicPr>
          <p:blipFill rotWithShape="1">
            <a:blip r:embed="rId6"/>
            <a:srcRect l="50635" t="2" b="56290"/>
            <a:stretch/>
          </p:blipFill>
          <p:spPr>
            <a:xfrm>
              <a:off x="245614" y="3331773"/>
              <a:ext cx="1397915" cy="1665764"/>
            </a:xfrm>
            <a:prstGeom prst="rect">
              <a:avLst/>
            </a:prstGeom>
          </p:spPr>
        </p:pic>
        <p:sp>
          <p:nvSpPr>
            <p:cNvPr id="2" name="TextBox 1"/>
            <p:cNvSpPr txBox="1"/>
            <p:nvPr/>
          </p:nvSpPr>
          <p:spPr>
            <a:xfrm>
              <a:off x="631683" y="5928020"/>
              <a:ext cx="841434" cy="369332"/>
            </a:xfrm>
            <a:prstGeom prst="rect">
              <a:avLst/>
            </a:prstGeom>
            <a:noFill/>
          </p:spPr>
          <p:txBody>
            <a:bodyPr wrap="none" rtlCol="0">
              <a:spAutoFit/>
            </a:bodyPr>
            <a:lstStyle/>
            <a:p>
              <a:r>
                <a:rPr lang="en-US" dirty="0" err="1" smtClean="0">
                  <a:solidFill>
                    <a:srgbClr val="0000FF"/>
                  </a:solidFill>
                </a:rPr>
                <a:t>TOPgal</a:t>
              </a:r>
              <a:endParaRPr lang="en-US" dirty="0">
                <a:solidFill>
                  <a:srgbClr val="0000FF"/>
                </a:solidFill>
              </a:endParaRPr>
            </a:p>
          </p:txBody>
        </p:sp>
        <p:sp>
          <p:nvSpPr>
            <p:cNvPr id="3" name="TextBox 2"/>
            <p:cNvSpPr txBox="1"/>
            <p:nvPr/>
          </p:nvSpPr>
          <p:spPr>
            <a:xfrm>
              <a:off x="230673" y="4658087"/>
              <a:ext cx="876390" cy="369332"/>
            </a:xfrm>
            <a:prstGeom prst="rect">
              <a:avLst/>
            </a:prstGeom>
            <a:noFill/>
          </p:spPr>
          <p:txBody>
            <a:bodyPr wrap="square" rtlCol="0">
              <a:spAutoFit/>
            </a:bodyPr>
            <a:lstStyle/>
            <a:p>
              <a:r>
                <a:rPr lang="en-US" i="1" dirty="0" smtClean="0"/>
                <a:t>Bmp4</a:t>
              </a:r>
              <a:endParaRPr lang="en-US" i="1" dirty="0"/>
            </a:p>
          </p:txBody>
        </p:sp>
      </p:grpSp>
      <p:grpSp>
        <p:nvGrpSpPr>
          <p:cNvPr id="10" name="Group 9"/>
          <p:cNvGrpSpPr/>
          <p:nvPr/>
        </p:nvGrpSpPr>
        <p:grpSpPr>
          <a:xfrm>
            <a:off x="5401306" y="3293272"/>
            <a:ext cx="3471583" cy="3564728"/>
            <a:chOff x="2179349" y="3266635"/>
            <a:chExt cx="3471583" cy="3564728"/>
          </a:xfrm>
        </p:grpSpPr>
        <p:grpSp>
          <p:nvGrpSpPr>
            <p:cNvPr id="6" name="Group 5"/>
            <p:cNvGrpSpPr/>
            <p:nvPr/>
          </p:nvGrpSpPr>
          <p:grpSpPr>
            <a:xfrm>
              <a:off x="2548681" y="3266635"/>
              <a:ext cx="3050941" cy="3564728"/>
              <a:chOff x="2683152" y="3266635"/>
              <a:chExt cx="3050941" cy="3564728"/>
            </a:xfrm>
          </p:grpSpPr>
          <p:sp>
            <p:nvSpPr>
              <p:cNvPr id="19" name="TextBox 18"/>
              <p:cNvSpPr txBox="1"/>
              <p:nvPr/>
            </p:nvSpPr>
            <p:spPr>
              <a:xfrm>
                <a:off x="3336664" y="6462031"/>
                <a:ext cx="1775828" cy="369332"/>
              </a:xfrm>
              <a:prstGeom prst="rect">
                <a:avLst/>
              </a:prstGeom>
              <a:noFill/>
            </p:spPr>
            <p:txBody>
              <a:bodyPr wrap="square" rtlCol="0">
                <a:spAutoFit/>
              </a:bodyPr>
              <a:lstStyle/>
              <a:p>
                <a:r>
                  <a:rPr lang="en-US" dirty="0" err="1" smtClean="0"/>
                  <a:t>Dupé</a:t>
                </a:r>
                <a:r>
                  <a:rPr lang="en-US" dirty="0" smtClean="0"/>
                  <a:t> (2003)</a:t>
                </a:r>
                <a:endParaRPr lang="en-US" dirty="0"/>
              </a:p>
            </p:txBody>
          </p:sp>
          <p:pic>
            <p:nvPicPr>
              <p:cNvPr id="21" name="Picture 20"/>
              <p:cNvPicPr>
                <a:picLocks noChangeAspect="1"/>
              </p:cNvPicPr>
              <p:nvPr/>
            </p:nvPicPr>
            <p:blipFill rotWithShape="1">
              <a:blip r:embed="rId7"/>
              <a:srcRect r="29589"/>
              <a:stretch/>
            </p:blipFill>
            <p:spPr>
              <a:xfrm>
                <a:off x="2683152" y="5101536"/>
                <a:ext cx="3050941" cy="1395746"/>
              </a:xfrm>
              <a:prstGeom prst="rect">
                <a:avLst/>
              </a:prstGeom>
            </p:spPr>
          </p:pic>
          <p:sp>
            <p:nvSpPr>
              <p:cNvPr id="24" name="TextBox 23"/>
              <p:cNvSpPr txBox="1"/>
              <p:nvPr/>
            </p:nvSpPr>
            <p:spPr>
              <a:xfrm>
                <a:off x="3172011" y="3266635"/>
                <a:ext cx="1940480" cy="369332"/>
              </a:xfrm>
              <a:prstGeom prst="rect">
                <a:avLst/>
              </a:prstGeom>
              <a:noFill/>
            </p:spPr>
            <p:txBody>
              <a:bodyPr wrap="none" rtlCol="0">
                <a:spAutoFit/>
              </a:bodyPr>
              <a:lstStyle/>
              <a:p>
                <a:r>
                  <a:rPr lang="en-US" dirty="0" smtClean="0"/>
                  <a:t>E10.5                 E11</a:t>
                </a:r>
                <a:endParaRPr lang="en-US" dirty="0"/>
              </a:p>
            </p:txBody>
          </p:sp>
        </p:grpSp>
        <p:pic>
          <p:nvPicPr>
            <p:cNvPr id="50" name="Picture 49"/>
            <p:cNvPicPr>
              <a:picLocks noChangeAspect="1"/>
            </p:cNvPicPr>
            <p:nvPr/>
          </p:nvPicPr>
          <p:blipFill rotWithShape="1">
            <a:blip r:embed="rId8"/>
            <a:srcRect t="40405" r="47463" b="33756"/>
            <a:stretch/>
          </p:blipFill>
          <p:spPr>
            <a:xfrm>
              <a:off x="2548681" y="3635967"/>
              <a:ext cx="3102251" cy="1363478"/>
            </a:xfrm>
            <a:prstGeom prst="rect">
              <a:avLst/>
            </a:prstGeom>
          </p:spPr>
        </p:pic>
        <p:sp>
          <p:nvSpPr>
            <p:cNvPr id="7" name="Rectangle 6"/>
            <p:cNvSpPr/>
            <p:nvPr/>
          </p:nvSpPr>
          <p:spPr>
            <a:xfrm rot="16200000">
              <a:off x="1258415" y="5015844"/>
              <a:ext cx="2211200" cy="369332"/>
            </a:xfrm>
            <a:prstGeom prst="rect">
              <a:avLst/>
            </a:prstGeom>
          </p:spPr>
          <p:txBody>
            <a:bodyPr wrap="none">
              <a:spAutoFit/>
            </a:bodyPr>
            <a:lstStyle/>
            <a:p>
              <a:r>
                <a:rPr lang="en-US" i="1" dirty="0" smtClean="0"/>
                <a:t>Aldh1a3</a:t>
              </a:r>
              <a:r>
                <a:rPr lang="en-US" dirty="0" smtClean="0"/>
                <a:t>    </a:t>
              </a:r>
              <a:r>
                <a:rPr lang="en-US" i="1" dirty="0" smtClean="0"/>
                <a:t>            Fgf8</a:t>
              </a:r>
              <a:r>
                <a:rPr lang="en-US" dirty="0" smtClean="0"/>
                <a:t>  </a:t>
              </a:r>
              <a:endParaRPr lang="en-US" dirty="0"/>
            </a:p>
          </p:txBody>
        </p:sp>
      </p:grpSp>
      <p:sp>
        <p:nvSpPr>
          <p:cNvPr id="8" name="Rectangle 7"/>
          <p:cNvSpPr/>
          <p:nvPr/>
        </p:nvSpPr>
        <p:spPr>
          <a:xfrm>
            <a:off x="503488" y="3429000"/>
            <a:ext cx="706631" cy="369332"/>
          </a:xfrm>
          <a:prstGeom prst="rect">
            <a:avLst/>
          </a:prstGeom>
        </p:spPr>
        <p:txBody>
          <a:bodyPr wrap="none">
            <a:spAutoFit/>
          </a:bodyPr>
          <a:lstStyle/>
          <a:p>
            <a:r>
              <a:rPr lang="en-US" dirty="0"/>
              <a:t>E10.5</a:t>
            </a:r>
          </a:p>
        </p:txBody>
      </p:sp>
      <p:pic>
        <p:nvPicPr>
          <p:cNvPr id="54" name="Picture 53"/>
          <p:cNvPicPr>
            <a:picLocks noChangeAspect="1"/>
          </p:cNvPicPr>
          <p:nvPr/>
        </p:nvPicPr>
        <p:blipFill rotWithShape="1">
          <a:blip r:embed="rId4"/>
          <a:srcRect r="49564"/>
          <a:stretch/>
        </p:blipFill>
        <p:spPr>
          <a:xfrm>
            <a:off x="3122059" y="3662604"/>
            <a:ext cx="1675947" cy="1278981"/>
          </a:xfrm>
          <a:prstGeom prst="rect">
            <a:avLst/>
          </a:prstGeom>
        </p:spPr>
      </p:pic>
      <p:sp>
        <p:nvSpPr>
          <p:cNvPr id="31" name="TextBox 30"/>
          <p:cNvSpPr txBox="1"/>
          <p:nvPr/>
        </p:nvSpPr>
        <p:spPr>
          <a:xfrm>
            <a:off x="3113154" y="3568598"/>
            <a:ext cx="823625" cy="2031325"/>
          </a:xfrm>
          <a:prstGeom prst="rect">
            <a:avLst/>
          </a:prstGeom>
          <a:noFill/>
        </p:spPr>
        <p:txBody>
          <a:bodyPr wrap="none" rtlCol="0">
            <a:spAutoFit/>
          </a:bodyPr>
          <a:lstStyle/>
          <a:p>
            <a:r>
              <a:rPr lang="en-US" dirty="0" smtClean="0"/>
              <a:t>E10.75                    </a:t>
            </a:r>
          </a:p>
          <a:p>
            <a:endParaRPr lang="en-US" dirty="0"/>
          </a:p>
          <a:p>
            <a:endParaRPr lang="en-US" dirty="0" smtClean="0"/>
          </a:p>
          <a:p>
            <a:endParaRPr lang="en-US" dirty="0"/>
          </a:p>
          <a:p>
            <a:r>
              <a:rPr lang="en-US" dirty="0" smtClean="0"/>
              <a:t> </a:t>
            </a:r>
          </a:p>
          <a:p>
            <a:endParaRPr lang="en-US" dirty="0"/>
          </a:p>
          <a:p>
            <a:r>
              <a:rPr lang="en-US" dirty="0" smtClean="0"/>
              <a:t>E11.5</a:t>
            </a:r>
            <a:endParaRPr lang="en-US" dirty="0"/>
          </a:p>
        </p:txBody>
      </p:sp>
    </p:spTree>
    <p:extLst>
      <p:ext uri="{BB962C8B-B14F-4D97-AF65-F5344CB8AC3E}">
        <p14:creationId xmlns:p14="http://schemas.microsoft.com/office/powerpoint/2010/main" val="20771174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Seq.schematic2.jpg"/>
          <p:cNvPicPr>
            <a:picLocks noChangeAspect="1"/>
          </p:cNvPicPr>
          <p:nvPr/>
        </p:nvPicPr>
        <p:blipFill rotWithShape="1">
          <a:blip r:embed="rId3">
            <a:extLst>
              <a:ext uri="{28A0092B-C50C-407E-A947-70E740481C1C}">
                <a14:useLocalDpi xmlns:a14="http://schemas.microsoft.com/office/drawing/2010/main" val="0"/>
              </a:ext>
            </a:extLst>
          </a:blip>
          <a:srcRect t="1" b="62009"/>
          <a:stretch/>
        </p:blipFill>
        <p:spPr>
          <a:xfrm>
            <a:off x="1018869" y="969273"/>
            <a:ext cx="2958848" cy="1986012"/>
          </a:xfrm>
          <a:prstGeom prst="rect">
            <a:avLst/>
          </a:prstGeom>
        </p:spPr>
      </p:pic>
      <p:sp>
        <p:nvSpPr>
          <p:cNvPr id="2" name="Title 1"/>
          <p:cNvSpPr>
            <a:spLocks noGrp="1"/>
          </p:cNvSpPr>
          <p:nvPr>
            <p:ph type="title"/>
          </p:nvPr>
        </p:nvSpPr>
        <p:spPr>
          <a:xfrm>
            <a:off x="420446" y="-23820"/>
            <a:ext cx="8588163" cy="1143000"/>
          </a:xfrm>
        </p:spPr>
        <p:txBody>
          <a:bodyPr>
            <a:noAutofit/>
          </a:bodyPr>
          <a:lstStyle/>
          <a:p>
            <a:r>
              <a:rPr lang="en-US" sz="3600" b="1" dirty="0" smtClean="0"/>
              <a:t>Single cell RNA-</a:t>
            </a:r>
            <a:r>
              <a:rPr lang="en-US" sz="3600" b="1" dirty="0" err="1" smtClean="0"/>
              <a:t>seq</a:t>
            </a:r>
            <a:r>
              <a:rPr lang="en-US" sz="3600" b="1" dirty="0" smtClean="0"/>
              <a:t> of </a:t>
            </a:r>
            <a:r>
              <a:rPr lang="en-US" sz="3600" b="1" dirty="0" smtClean="0">
                <a:latin typeface="Symbol" charset="2"/>
                <a:cs typeface="Symbol" charset="2"/>
              </a:rPr>
              <a:t>l</a:t>
            </a:r>
            <a:r>
              <a:rPr lang="en-US" sz="3600" b="1" dirty="0" smtClean="0"/>
              <a:t> junction</a:t>
            </a:r>
            <a:endParaRPr lang="en-US" sz="3600" b="1" dirty="0"/>
          </a:p>
        </p:txBody>
      </p:sp>
      <p:grpSp>
        <p:nvGrpSpPr>
          <p:cNvPr id="8" name="Group 7"/>
          <p:cNvGrpSpPr/>
          <p:nvPr/>
        </p:nvGrpSpPr>
        <p:grpSpPr>
          <a:xfrm>
            <a:off x="184536" y="2459546"/>
            <a:ext cx="5164870" cy="4312811"/>
            <a:chOff x="184536" y="2459546"/>
            <a:chExt cx="5164870" cy="4312811"/>
          </a:xfrm>
        </p:grpSpPr>
        <p:pic>
          <p:nvPicPr>
            <p:cNvPr id="5" name="Picture 4" descr="tSNE.all.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36" y="2898429"/>
              <a:ext cx="5164870" cy="3528057"/>
            </a:xfrm>
            <a:prstGeom prst="rect">
              <a:avLst/>
            </a:prstGeom>
          </p:spPr>
        </p:pic>
        <p:sp>
          <p:nvSpPr>
            <p:cNvPr id="21" name="Rectangle 20"/>
            <p:cNvSpPr/>
            <p:nvPr/>
          </p:nvSpPr>
          <p:spPr>
            <a:xfrm>
              <a:off x="1388164" y="6464580"/>
              <a:ext cx="2595607" cy="307777"/>
            </a:xfrm>
            <a:prstGeom prst="rect">
              <a:avLst/>
            </a:prstGeom>
          </p:spPr>
          <p:txBody>
            <a:bodyPr wrap="none">
              <a:spAutoFit/>
            </a:bodyPr>
            <a:lstStyle/>
            <a:p>
              <a:r>
                <a:rPr lang="en-US" sz="1400" u="sng" dirty="0" smtClean="0"/>
                <a:t>7966 </a:t>
              </a:r>
              <a:r>
                <a:rPr lang="en-US" sz="1400" u="sng" dirty="0" smtClean="0">
                  <a:latin typeface="Symbol" charset="2"/>
                  <a:cs typeface="Symbol" charset="2"/>
                </a:rPr>
                <a:t>l</a:t>
              </a:r>
              <a:r>
                <a:rPr lang="en-US" sz="1400" u="sng" dirty="0" smtClean="0"/>
                <a:t> junction cells in 6 clusters</a:t>
              </a:r>
              <a:endParaRPr lang="en-US" sz="1400" dirty="0"/>
            </a:p>
          </p:txBody>
        </p:sp>
        <p:sp>
          <p:nvSpPr>
            <p:cNvPr id="10" name="Down Arrow 9"/>
            <p:cNvSpPr/>
            <p:nvPr/>
          </p:nvSpPr>
          <p:spPr>
            <a:xfrm>
              <a:off x="3386767" y="2459546"/>
              <a:ext cx="293086" cy="395465"/>
            </a:xfrm>
            <a:prstGeom prst="downArrow">
              <a:avLst/>
            </a:prstGeom>
            <a:solidFill>
              <a:schemeClr val="tx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lock Arc 15"/>
            <p:cNvSpPr/>
            <p:nvPr/>
          </p:nvSpPr>
          <p:spPr>
            <a:xfrm rot="14147449">
              <a:off x="693324" y="3126549"/>
              <a:ext cx="3371398" cy="2507813"/>
            </a:xfrm>
            <a:prstGeom prst="blockArc">
              <a:avLst>
                <a:gd name="adj1" fmla="val 11469310"/>
                <a:gd name="adj2" fmla="val 21049178"/>
                <a:gd name="adj3" fmla="val 12901"/>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586171" y="2985279"/>
              <a:ext cx="1342209" cy="276999"/>
            </a:xfrm>
            <a:prstGeom prst="rect">
              <a:avLst/>
            </a:prstGeom>
            <a:noFill/>
          </p:spPr>
          <p:txBody>
            <a:bodyPr wrap="none" rtlCol="0">
              <a:spAutoFit/>
            </a:bodyPr>
            <a:lstStyle/>
            <a:p>
              <a:r>
                <a:rPr lang="en-US" sz="1200" dirty="0" smtClean="0"/>
                <a:t>Vasculature/blood</a:t>
              </a:r>
              <a:endParaRPr lang="en-US" sz="1200" dirty="0"/>
            </a:p>
          </p:txBody>
        </p:sp>
      </p:grpSp>
      <p:pic>
        <p:nvPicPr>
          <p:cNvPr id="18" name="Picture 17" descr="tSNE.TFect.c3.2.pdf"/>
          <p:cNvPicPr>
            <a:picLocks noChangeAspect="1"/>
          </p:cNvPicPr>
          <p:nvPr/>
        </p:nvPicPr>
        <p:blipFill rotWithShape="1">
          <a:blip r:embed="rId5">
            <a:extLst>
              <a:ext uri="{28A0092B-C50C-407E-A947-70E740481C1C}">
                <a14:useLocalDpi xmlns:a14="http://schemas.microsoft.com/office/drawing/2010/main" val="0"/>
              </a:ext>
            </a:extLst>
          </a:blip>
          <a:srcRect r="10053"/>
          <a:stretch/>
        </p:blipFill>
        <p:spPr>
          <a:xfrm>
            <a:off x="5993995" y="4163120"/>
            <a:ext cx="2949484" cy="2459329"/>
          </a:xfrm>
          <a:prstGeom prst="rect">
            <a:avLst/>
          </a:prstGeom>
        </p:spPr>
      </p:pic>
      <p:sp>
        <p:nvSpPr>
          <p:cNvPr id="19" name="Rectangle 18"/>
          <p:cNvSpPr/>
          <p:nvPr/>
        </p:nvSpPr>
        <p:spPr>
          <a:xfrm>
            <a:off x="6969407" y="6581001"/>
            <a:ext cx="1710286" cy="307777"/>
          </a:xfrm>
          <a:prstGeom prst="rect">
            <a:avLst/>
          </a:prstGeom>
        </p:spPr>
        <p:txBody>
          <a:bodyPr wrap="none">
            <a:spAutoFit/>
          </a:bodyPr>
          <a:lstStyle/>
          <a:p>
            <a:r>
              <a:rPr lang="en-US" sz="1400" u="sng" dirty="0" smtClean="0"/>
              <a:t>943 </a:t>
            </a:r>
            <a:r>
              <a:rPr lang="en-US" sz="1400" b="1" u="sng" dirty="0"/>
              <a:t>e</a:t>
            </a:r>
            <a:r>
              <a:rPr lang="en-US" sz="1400" b="1" u="sng" dirty="0" smtClean="0"/>
              <a:t>ctodermal</a:t>
            </a:r>
            <a:r>
              <a:rPr lang="en-US" sz="1400" u="sng" dirty="0" smtClean="0"/>
              <a:t> cells</a:t>
            </a:r>
            <a:endParaRPr lang="en-US" sz="1400" dirty="0"/>
          </a:p>
        </p:txBody>
      </p:sp>
      <p:sp>
        <p:nvSpPr>
          <p:cNvPr id="23" name="Oval 22"/>
          <p:cNvSpPr/>
          <p:nvPr/>
        </p:nvSpPr>
        <p:spPr>
          <a:xfrm rot="3203620">
            <a:off x="4028629" y="4331027"/>
            <a:ext cx="645167" cy="1860673"/>
          </a:xfrm>
          <a:prstGeom prst="ellipse">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4890921" y="5252788"/>
            <a:ext cx="1242167" cy="522370"/>
          </a:xfrm>
          <a:prstGeom prst="straightConnector1">
            <a:avLst/>
          </a:prstGeom>
          <a:ln w="28575" cmpd="sng">
            <a:solidFill>
              <a:schemeClr val="tx1"/>
            </a:solidFill>
            <a:tailEnd type="triangle" w="lg" len="sm"/>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1624325" y="1427323"/>
            <a:ext cx="7269688" cy="3978429"/>
            <a:chOff x="1624325" y="1427323"/>
            <a:chExt cx="7269688" cy="3978429"/>
          </a:xfrm>
        </p:grpSpPr>
        <p:sp>
          <p:nvSpPr>
            <p:cNvPr id="20" name="Rectangle 19"/>
            <p:cNvSpPr/>
            <p:nvPr/>
          </p:nvSpPr>
          <p:spPr>
            <a:xfrm>
              <a:off x="6738574" y="1427323"/>
              <a:ext cx="1977750" cy="307777"/>
            </a:xfrm>
            <a:prstGeom prst="rect">
              <a:avLst/>
            </a:prstGeom>
          </p:spPr>
          <p:txBody>
            <a:bodyPr wrap="none">
              <a:spAutoFit/>
            </a:bodyPr>
            <a:lstStyle/>
            <a:p>
              <a:r>
                <a:rPr lang="en-US" sz="1400" u="sng" dirty="0" smtClean="0"/>
                <a:t>553</a:t>
              </a:r>
              <a:r>
                <a:rPr lang="en-US" sz="1400" u="sng" dirty="0"/>
                <a:t>6</a:t>
              </a:r>
              <a:r>
                <a:rPr lang="en-US" sz="1400" u="sng" dirty="0" smtClean="0"/>
                <a:t> </a:t>
              </a:r>
              <a:r>
                <a:rPr lang="en-US" sz="1400" b="1" u="sng" dirty="0" err="1" smtClean="0"/>
                <a:t>mesenchymal</a:t>
              </a:r>
              <a:r>
                <a:rPr lang="en-US" sz="1400" u="sng" dirty="0" smtClean="0"/>
                <a:t> cells</a:t>
              </a:r>
              <a:endParaRPr lang="en-US" sz="1400" dirty="0"/>
            </a:p>
          </p:txBody>
        </p:sp>
        <p:grpSp>
          <p:nvGrpSpPr>
            <p:cNvPr id="29" name="Group 28"/>
            <p:cNvGrpSpPr/>
            <p:nvPr/>
          </p:nvGrpSpPr>
          <p:grpSpPr>
            <a:xfrm>
              <a:off x="1624325" y="3006989"/>
              <a:ext cx="4269932" cy="2398763"/>
              <a:chOff x="3311355" y="2267258"/>
              <a:chExt cx="2292301" cy="2235656"/>
            </a:xfrm>
          </p:grpSpPr>
          <p:sp>
            <p:nvSpPr>
              <p:cNvPr id="22" name="Oval 21"/>
              <p:cNvSpPr/>
              <p:nvPr/>
            </p:nvSpPr>
            <p:spPr>
              <a:xfrm rot="5219184">
                <a:off x="3016411" y="2562202"/>
                <a:ext cx="2235656" cy="1645767"/>
              </a:xfrm>
              <a:prstGeom prst="ellipse">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V="1">
                <a:off x="4843008" y="2418951"/>
                <a:ext cx="760648" cy="607137"/>
              </a:xfrm>
              <a:prstGeom prst="straightConnector1">
                <a:avLst/>
              </a:prstGeom>
              <a:ln w="28575" cmpd="sng">
                <a:solidFill>
                  <a:srgbClr val="000000"/>
                </a:solidFill>
                <a:tailEnd type="triangle" w="lg" len="sm"/>
              </a:ln>
              <a:effectLst/>
            </p:spPr>
            <p:style>
              <a:lnRef idx="2">
                <a:schemeClr val="accent1"/>
              </a:lnRef>
              <a:fillRef idx="0">
                <a:schemeClr val="accent1"/>
              </a:fillRef>
              <a:effectRef idx="1">
                <a:schemeClr val="accent1"/>
              </a:effectRef>
              <a:fontRef idx="minor">
                <a:schemeClr val="tx1"/>
              </a:fontRef>
            </p:style>
          </p:cxnSp>
        </p:grpSp>
        <p:pic>
          <p:nvPicPr>
            <p:cNvPr id="3" name="Picture 2"/>
            <p:cNvPicPr>
              <a:picLocks noChangeAspect="1"/>
            </p:cNvPicPr>
            <p:nvPr/>
          </p:nvPicPr>
          <p:blipFill>
            <a:blip r:embed="rId6"/>
            <a:stretch>
              <a:fillRect/>
            </a:stretch>
          </p:blipFill>
          <p:spPr>
            <a:xfrm>
              <a:off x="6192127" y="1704322"/>
              <a:ext cx="2701886" cy="2225390"/>
            </a:xfrm>
            <a:prstGeom prst="rect">
              <a:avLst/>
            </a:prstGeom>
          </p:spPr>
        </p:pic>
      </p:grpSp>
    </p:spTree>
    <p:extLst>
      <p:ext uri="{BB962C8B-B14F-4D97-AF65-F5344CB8AC3E}">
        <p14:creationId xmlns:p14="http://schemas.microsoft.com/office/powerpoint/2010/main" val="1877850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22" presetClass="entr" presetSubtype="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354480" y="911912"/>
            <a:ext cx="1504111" cy="1461904"/>
          </a:xfrm>
          <a:prstGeom prst="rect">
            <a:avLst/>
          </a:prstGeom>
        </p:spPr>
      </p:pic>
      <p:pic>
        <p:nvPicPr>
          <p:cNvPr id="11" name="Picture 10"/>
          <p:cNvPicPr>
            <a:picLocks noChangeAspect="1"/>
          </p:cNvPicPr>
          <p:nvPr/>
        </p:nvPicPr>
        <p:blipFill>
          <a:blip r:embed="rId4"/>
          <a:stretch>
            <a:fillRect/>
          </a:stretch>
        </p:blipFill>
        <p:spPr>
          <a:xfrm>
            <a:off x="109151" y="823012"/>
            <a:ext cx="1523947" cy="1409281"/>
          </a:xfrm>
          <a:prstGeom prst="rect">
            <a:avLst/>
          </a:prstGeom>
        </p:spPr>
      </p:pic>
      <p:pic>
        <p:nvPicPr>
          <p:cNvPr id="24" name="Picture 23"/>
          <p:cNvPicPr>
            <a:picLocks noChangeAspect="1"/>
          </p:cNvPicPr>
          <p:nvPr/>
        </p:nvPicPr>
        <p:blipFill>
          <a:blip r:embed="rId5"/>
          <a:stretch>
            <a:fillRect/>
          </a:stretch>
        </p:blipFill>
        <p:spPr>
          <a:xfrm>
            <a:off x="7377731" y="2930890"/>
            <a:ext cx="1480860" cy="1361710"/>
          </a:xfrm>
          <a:prstGeom prst="rect">
            <a:avLst/>
          </a:prstGeom>
        </p:spPr>
      </p:pic>
      <p:pic>
        <p:nvPicPr>
          <p:cNvPr id="34" name="Picture 33"/>
          <p:cNvPicPr>
            <a:picLocks noChangeAspect="1"/>
          </p:cNvPicPr>
          <p:nvPr/>
        </p:nvPicPr>
        <p:blipFill>
          <a:blip r:embed="rId6"/>
          <a:stretch>
            <a:fillRect/>
          </a:stretch>
        </p:blipFill>
        <p:spPr>
          <a:xfrm>
            <a:off x="4735529" y="648906"/>
            <a:ext cx="1810199" cy="1430987"/>
          </a:xfrm>
          <a:prstGeom prst="rect">
            <a:avLst/>
          </a:prstGeom>
        </p:spPr>
      </p:pic>
      <p:pic>
        <p:nvPicPr>
          <p:cNvPr id="35" name="Picture 34"/>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2398507" y="621683"/>
            <a:ext cx="1861930" cy="1483610"/>
          </a:xfrm>
          <a:prstGeom prst="rect">
            <a:avLst/>
          </a:prstGeom>
        </p:spPr>
      </p:pic>
      <p:pic>
        <p:nvPicPr>
          <p:cNvPr id="36" name="Picture 35"/>
          <p:cNvPicPr>
            <a:picLocks noChangeAspect="1"/>
          </p:cNvPicPr>
          <p:nvPr/>
        </p:nvPicPr>
        <p:blipFill>
          <a:blip r:embed="rId9"/>
          <a:stretch>
            <a:fillRect/>
          </a:stretch>
        </p:blipFill>
        <p:spPr>
          <a:xfrm>
            <a:off x="7377731" y="5194300"/>
            <a:ext cx="1511300" cy="1168400"/>
          </a:xfrm>
          <a:prstGeom prst="rect">
            <a:avLst/>
          </a:prstGeom>
        </p:spPr>
      </p:pic>
      <p:pic>
        <p:nvPicPr>
          <p:cNvPr id="37" name="Picture 36"/>
          <p:cNvPicPr>
            <a:picLocks noChangeAspect="1"/>
          </p:cNvPicPr>
          <p:nvPr/>
        </p:nvPicPr>
        <p:blipFill>
          <a:blip r:embed="rId10"/>
          <a:stretch>
            <a:fillRect/>
          </a:stretch>
        </p:blipFill>
        <p:spPr>
          <a:xfrm>
            <a:off x="76633" y="2930890"/>
            <a:ext cx="1546053" cy="1365168"/>
          </a:xfrm>
          <a:prstGeom prst="rect">
            <a:avLst/>
          </a:prstGeom>
        </p:spPr>
      </p:pic>
      <p:pic>
        <p:nvPicPr>
          <p:cNvPr id="38" name="Picture 37"/>
          <p:cNvPicPr>
            <a:picLocks noChangeAspect="1"/>
          </p:cNvPicPr>
          <p:nvPr/>
        </p:nvPicPr>
        <p:blipFill>
          <a:blip r:embed="rId11"/>
          <a:stretch>
            <a:fillRect/>
          </a:stretch>
        </p:blipFill>
        <p:spPr>
          <a:xfrm>
            <a:off x="59158" y="5029200"/>
            <a:ext cx="1563528" cy="1333500"/>
          </a:xfrm>
          <a:prstGeom prst="rect">
            <a:avLst/>
          </a:prstGeom>
        </p:spPr>
      </p:pic>
      <p:sp>
        <p:nvSpPr>
          <p:cNvPr id="12" name="TextBox 11"/>
          <p:cNvSpPr txBox="1"/>
          <p:nvPr/>
        </p:nvSpPr>
        <p:spPr>
          <a:xfrm>
            <a:off x="522349" y="65448"/>
            <a:ext cx="8202336" cy="461665"/>
          </a:xfrm>
          <a:prstGeom prst="rect">
            <a:avLst/>
          </a:prstGeom>
          <a:noFill/>
        </p:spPr>
        <p:txBody>
          <a:bodyPr wrap="none" rtlCol="0">
            <a:spAutoFit/>
          </a:bodyPr>
          <a:lstStyle/>
          <a:p>
            <a:r>
              <a:rPr lang="en-US" sz="2400" b="1" dirty="0" smtClean="0"/>
              <a:t>Mesenchymal Clusters and Representative Expression Patterns</a:t>
            </a:r>
            <a:endParaRPr lang="en-US" sz="2400" b="1" dirty="0"/>
          </a:p>
        </p:txBody>
      </p:sp>
      <p:sp>
        <p:nvSpPr>
          <p:cNvPr id="13" name="TextBox 12"/>
          <p:cNvSpPr txBox="1"/>
          <p:nvPr/>
        </p:nvSpPr>
        <p:spPr>
          <a:xfrm>
            <a:off x="7793206" y="6444734"/>
            <a:ext cx="1116587" cy="276999"/>
          </a:xfrm>
          <a:prstGeom prst="rect">
            <a:avLst/>
          </a:prstGeom>
          <a:noFill/>
        </p:spPr>
        <p:txBody>
          <a:bodyPr wrap="none" rtlCol="0">
            <a:spAutoFit/>
          </a:bodyPr>
          <a:lstStyle/>
          <a:p>
            <a:r>
              <a:rPr lang="en-US" sz="1200" i="1" dirty="0" smtClean="0"/>
              <a:t>Shox2 </a:t>
            </a:r>
            <a:r>
              <a:rPr lang="en-US" sz="1200" dirty="0" smtClean="0"/>
              <a:t>(</a:t>
            </a:r>
            <a:r>
              <a:rPr lang="en-US" sz="1200" dirty="0" err="1" smtClean="0"/>
              <a:t>Clstr</a:t>
            </a:r>
            <a:r>
              <a:rPr lang="en-US" sz="1200" dirty="0" smtClean="0"/>
              <a:t> 5)</a:t>
            </a:r>
            <a:endParaRPr lang="en-US" sz="1200" i="1" dirty="0"/>
          </a:p>
        </p:txBody>
      </p:sp>
      <p:sp>
        <p:nvSpPr>
          <p:cNvPr id="14" name="TextBox 13"/>
          <p:cNvSpPr txBox="1"/>
          <p:nvPr/>
        </p:nvSpPr>
        <p:spPr>
          <a:xfrm>
            <a:off x="2997200" y="2145216"/>
            <a:ext cx="1261984" cy="276999"/>
          </a:xfrm>
          <a:prstGeom prst="rect">
            <a:avLst/>
          </a:prstGeom>
          <a:noFill/>
        </p:spPr>
        <p:txBody>
          <a:bodyPr wrap="none" rtlCol="0">
            <a:spAutoFit/>
          </a:bodyPr>
          <a:lstStyle/>
          <a:p>
            <a:r>
              <a:rPr lang="en-US" sz="1200" i="1" dirty="0" smtClean="0"/>
              <a:t>Aldh1a2 </a:t>
            </a:r>
            <a:r>
              <a:rPr lang="en-US" sz="1200" dirty="0" smtClean="0"/>
              <a:t>(</a:t>
            </a:r>
            <a:r>
              <a:rPr lang="en-US" sz="1200" dirty="0" err="1" smtClean="0"/>
              <a:t>Clstr</a:t>
            </a:r>
            <a:r>
              <a:rPr lang="en-US" sz="1200" dirty="0" smtClean="0"/>
              <a:t> 2)</a:t>
            </a:r>
            <a:endParaRPr lang="en-US" sz="1200" i="1" dirty="0"/>
          </a:p>
        </p:txBody>
      </p:sp>
      <p:sp>
        <p:nvSpPr>
          <p:cNvPr id="15" name="TextBox 14"/>
          <p:cNvSpPr txBox="1"/>
          <p:nvPr/>
        </p:nvSpPr>
        <p:spPr>
          <a:xfrm>
            <a:off x="469900" y="4334158"/>
            <a:ext cx="1099981" cy="276999"/>
          </a:xfrm>
          <a:prstGeom prst="rect">
            <a:avLst/>
          </a:prstGeom>
          <a:noFill/>
        </p:spPr>
        <p:txBody>
          <a:bodyPr wrap="none" rtlCol="0">
            <a:spAutoFit/>
          </a:bodyPr>
          <a:lstStyle/>
          <a:p>
            <a:r>
              <a:rPr lang="en-US" sz="1200" i="1" dirty="0" smtClean="0"/>
              <a:t>Cxxc4 </a:t>
            </a:r>
            <a:r>
              <a:rPr lang="en-US" sz="1200" dirty="0" smtClean="0"/>
              <a:t>(</a:t>
            </a:r>
            <a:r>
              <a:rPr lang="en-US" sz="1200" dirty="0" err="1" smtClean="0"/>
              <a:t>Clstr</a:t>
            </a:r>
            <a:r>
              <a:rPr lang="en-US" sz="1200" dirty="0" smtClean="0"/>
              <a:t> 2)</a:t>
            </a:r>
            <a:endParaRPr lang="en-US" sz="1200" i="1" dirty="0"/>
          </a:p>
        </p:txBody>
      </p:sp>
      <p:sp>
        <p:nvSpPr>
          <p:cNvPr id="16" name="TextBox 15"/>
          <p:cNvSpPr txBox="1"/>
          <p:nvPr/>
        </p:nvSpPr>
        <p:spPr>
          <a:xfrm>
            <a:off x="5253566" y="2079893"/>
            <a:ext cx="1112604" cy="276999"/>
          </a:xfrm>
          <a:prstGeom prst="rect">
            <a:avLst/>
          </a:prstGeom>
          <a:noFill/>
        </p:spPr>
        <p:txBody>
          <a:bodyPr wrap="none" rtlCol="0">
            <a:spAutoFit/>
          </a:bodyPr>
          <a:lstStyle/>
          <a:p>
            <a:r>
              <a:rPr lang="en-US" sz="1200" i="1" dirty="0" smtClean="0"/>
              <a:t>Sox10 </a:t>
            </a:r>
            <a:r>
              <a:rPr lang="en-US" sz="1200" dirty="0" smtClean="0"/>
              <a:t>(</a:t>
            </a:r>
            <a:r>
              <a:rPr lang="en-US" sz="1200" dirty="0" err="1" smtClean="0"/>
              <a:t>Clstr</a:t>
            </a:r>
            <a:r>
              <a:rPr lang="en-US" sz="1200" dirty="0" smtClean="0"/>
              <a:t> 8)</a:t>
            </a:r>
            <a:endParaRPr lang="en-US" sz="1200" dirty="0"/>
          </a:p>
        </p:txBody>
      </p:sp>
      <p:sp>
        <p:nvSpPr>
          <p:cNvPr id="17" name="TextBox 16"/>
          <p:cNvSpPr txBox="1"/>
          <p:nvPr/>
        </p:nvSpPr>
        <p:spPr>
          <a:xfrm>
            <a:off x="522349" y="6444734"/>
            <a:ext cx="1198716" cy="276999"/>
          </a:xfrm>
          <a:prstGeom prst="rect">
            <a:avLst/>
          </a:prstGeom>
          <a:noFill/>
        </p:spPr>
        <p:txBody>
          <a:bodyPr wrap="none" rtlCol="0">
            <a:spAutoFit/>
          </a:bodyPr>
          <a:lstStyle/>
          <a:p>
            <a:r>
              <a:rPr lang="en-US" sz="1200" i="1" dirty="0" smtClean="0"/>
              <a:t>Pax7 </a:t>
            </a:r>
            <a:r>
              <a:rPr lang="en-US" sz="1200" dirty="0" smtClean="0"/>
              <a:t>(</a:t>
            </a:r>
            <a:r>
              <a:rPr lang="en-US" sz="1200" dirty="0" err="1" smtClean="0"/>
              <a:t>Clstr</a:t>
            </a:r>
            <a:r>
              <a:rPr lang="en-US" sz="1200" dirty="0" smtClean="0"/>
              <a:t> 0, 4)</a:t>
            </a:r>
            <a:endParaRPr lang="en-US" sz="1200" i="1" dirty="0"/>
          </a:p>
        </p:txBody>
      </p:sp>
      <p:sp>
        <p:nvSpPr>
          <p:cNvPr id="18" name="TextBox 17"/>
          <p:cNvSpPr txBox="1"/>
          <p:nvPr/>
        </p:nvSpPr>
        <p:spPr>
          <a:xfrm>
            <a:off x="7793206" y="4292600"/>
            <a:ext cx="1018904" cy="276999"/>
          </a:xfrm>
          <a:prstGeom prst="rect">
            <a:avLst/>
          </a:prstGeom>
          <a:noFill/>
        </p:spPr>
        <p:txBody>
          <a:bodyPr wrap="none" rtlCol="0">
            <a:spAutoFit/>
          </a:bodyPr>
          <a:lstStyle/>
          <a:p>
            <a:r>
              <a:rPr lang="en-US" sz="1200" i="1" dirty="0" smtClean="0"/>
              <a:t>Dlx6 </a:t>
            </a:r>
            <a:r>
              <a:rPr lang="en-US" sz="1200" dirty="0" smtClean="0"/>
              <a:t>(</a:t>
            </a:r>
            <a:r>
              <a:rPr lang="en-US" sz="1200" dirty="0" err="1" smtClean="0"/>
              <a:t>Clstr</a:t>
            </a:r>
            <a:r>
              <a:rPr lang="en-US" sz="1200" dirty="0" smtClean="0"/>
              <a:t> 1)</a:t>
            </a:r>
            <a:endParaRPr lang="en-US" sz="1200" i="1" dirty="0"/>
          </a:p>
        </p:txBody>
      </p:sp>
      <p:sp>
        <p:nvSpPr>
          <p:cNvPr id="19" name="TextBox 18"/>
          <p:cNvSpPr txBox="1"/>
          <p:nvPr/>
        </p:nvSpPr>
        <p:spPr>
          <a:xfrm>
            <a:off x="522349" y="2323016"/>
            <a:ext cx="1085779" cy="276999"/>
          </a:xfrm>
          <a:prstGeom prst="rect">
            <a:avLst/>
          </a:prstGeom>
          <a:noFill/>
        </p:spPr>
        <p:txBody>
          <a:bodyPr wrap="none" rtlCol="0">
            <a:spAutoFit/>
          </a:bodyPr>
          <a:lstStyle/>
          <a:p>
            <a:r>
              <a:rPr lang="en-US" sz="1200" i="1" dirty="0" smtClean="0"/>
              <a:t>Emx2 </a:t>
            </a:r>
            <a:r>
              <a:rPr lang="en-US" sz="1200" dirty="0" smtClean="0"/>
              <a:t>(</a:t>
            </a:r>
            <a:r>
              <a:rPr lang="en-US" sz="1200" dirty="0" err="1" smtClean="0"/>
              <a:t>Clstr</a:t>
            </a:r>
            <a:r>
              <a:rPr lang="en-US" sz="1200" dirty="0" smtClean="0"/>
              <a:t> 3)</a:t>
            </a:r>
            <a:endParaRPr lang="en-US" sz="1200" i="1" dirty="0"/>
          </a:p>
        </p:txBody>
      </p:sp>
      <p:sp>
        <p:nvSpPr>
          <p:cNvPr id="20" name="TextBox 19"/>
          <p:cNvSpPr txBox="1"/>
          <p:nvPr/>
        </p:nvSpPr>
        <p:spPr>
          <a:xfrm>
            <a:off x="7793206" y="2373816"/>
            <a:ext cx="1187895" cy="276999"/>
          </a:xfrm>
          <a:prstGeom prst="rect">
            <a:avLst/>
          </a:prstGeom>
          <a:noFill/>
        </p:spPr>
        <p:txBody>
          <a:bodyPr wrap="none" rtlCol="0">
            <a:spAutoFit/>
          </a:bodyPr>
          <a:lstStyle/>
          <a:p>
            <a:r>
              <a:rPr lang="en-US" sz="1200" i="1" dirty="0" smtClean="0"/>
              <a:t>Rnf128 </a:t>
            </a:r>
            <a:r>
              <a:rPr lang="en-US" sz="1200" dirty="0" smtClean="0"/>
              <a:t>(</a:t>
            </a:r>
            <a:r>
              <a:rPr lang="en-US" sz="1200" dirty="0" err="1" smtClean="0"/>
              <a:t>Clstr</a:t>
            </a:r>
            <a:r>
              <a:rPr lang="en-US" sz="1200" dirty="0" smtClean="0"/>
              <a:t> 0)</a:t>
            </a:r>
            <a:endParaRPr lang="en-US" sz="1200" i="1" dirty="0"/>
          </a:p>
        </p:txBody>
      </p:sp>
      <p:pic>
        <p:nvPicPr>
          <p:cNvPr id="21" name="Picture 20"/>
          <p:cNvPicPr>
            <a:picLocks noChangeAspect="1"/>
          </p:cNvPicPr>
          <p:nvPr/>
        </p:nvPicPr>
        <p:blipFill>
          <a:blip r:embed="rId12"/>
          <a:stretch>
            <a:fillRect/>
          </a:stretch>
        </p:blipFill>
        <p:spPr>
          <a:xfrm>
            <a:off x="1888774" y="2567553"/>
            <a:ext cx="5214760" cy="4029587"/>
          </a:xfrm>
          <a:prstGeom prst="rect">
            <a:avLst/>
          </a:prstGeom>
        </p:spPr>
      </p:pic>
      <p:grpSp>
        <p:nvGrpSpPr>
          <p:cNvPr id="2" name="Group 1"/>
          <p:cNvGrpSpPr/>
          <p:nvPr/>
        </p:nvGrpSpPr>
        <p:grpSpPr>
          <a:xfrm>
            <a:off x="2159809" y="527113"/>
            <a:ext cx="2367368" cy="4961230"/>
            <a:chOff x="2159809" y="527113"/>
            <a:chExt cx="2367368" cy="4961230"/>
          </a:xfrm>
        </p:grpSpPr>
        <p:sp>
          <p:nvSpPr>
            <p:cNvPr id="23" name="Oval 22"/>
            <p:cNvSpPr/>
            <p:nvPr/>
          </p:nvSpPr>
          <p:spPr>
            <a:xfrm>
              <a:off x="2159809" y="527113"/>
              <a:ext cx="2215665" cy="1881593"/>
            </a:xfrm>
            <a:prstGeom prst="ellipse">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735310" y="4900257"/>
              <a:ext cx="791867" cy="588086"/>
            </a:xfrm>
            <a:prstGeom prst="ellipse">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2000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41508" y="193008"/>
            <a:ext cx="7800783" cy="461665"/>
          </a:xfrm>
          <a:prstGeom prst="rect">
            <a:avLst/>
          </a:prstGeom>
          <a:noFill/>
        </p:spPr>
        <p:txBody>
          <a:bodyPr wrap="none" rtlCol="0">
            <a:spAutoFit/>
          </a:bodyPr>
          <a:lstStyle/>
          <a:p>
            <a:r>
              <a:rPr lang="en-US" sz="2400" b="1" dirty="0" smtClean="0"/>
              <a:t>Ectodermal Clusters and Representative Expression Patterns</a:t>
            </a:r>
            <a:endParaRPr lang="en-US" sz="2400" b="1" dirty="0"/>
          </a:p>
        </p:txBody>
      </p:sp>
      <p:pic>
        <p:nvPicPr>
          <p:cNvPr id="18" name="Picture 17" descr="tSNE.TFect.c3.2.pdf"/>
          <p:cNvPicPr>
            <a:picLocks noChangeAspect="1"/>
          </p:cNvPicPr>
          <p:nvPr/>
        </p:nvPicPr>
        <p:blipFill rotWithShape="1">
          <a:blip r:embed="rId3">
            <a:extLst>
              <a:ext uri="{28A0092B-C50C-407E-A947-70E740481C1C}">
                <a14:useLocalDpi xmlns:a14="http://schemas.microsoft.com/office/drawing/2010/main" val="0"/>
              </a:ext>
            </a:extLst>
          </a:blip>
          <a:srcRect r="10053"/>
          <a:stretch/>
        </p:blipFill>
        <p:spPr>
          <a:xfrm>
            <a:off x="2286000" y="2621402"/>
            <a:ext cx="4604275" cy="3955306"/>
          </a:xfrm>
          <a:prstGeom prst="rect">
            <a:avLst/>
          </a:prstGeom>
        </p:spPr>
      </p:pic>
      <p:sp>
        <p:nvSpPr>
          <p:cNvPr id="23" name="Oval 22"/>
          <p:cNvSpPr/>
          <p:nvPr/>
        </p:nvSpPr>
        <p:spPr>
          <a:xfrm rot="5400000">
            <a:off x="4642585" y="4888168"/>
            <a:ext cx="862426" cy="1679937"/>
          </a:xfrm>
          <a:prstGeom prst="ellipse">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1160321">
            <a:off x="5070631" y="3322613"/>
            <a:ext cx="1502314" cy="2172487"/>
          </a:xfrm>
          <a:prstGeom prst="ellipse">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50884" y="3966113"/>
            <a:ext cx="1916296" cy="369332"/>
          </a:xfrm>
          <a:prstGeom prst="rect">
            <a:avLst/>
          </a:prstGeom>
          <a:noFill/>
        </p:spPr>
        <p:txBody>
          <a:bodyPr wrap="square" rtlCol="0">
            <a:spAutoFit/>
          </a:bodyPr>
          <a:lstStyle/>
          <a:p>
            <a:pPr algn="ctr"/>
            <a:r>
              <a:rPr lang="en-US" dirty="0" smtClean="0"/>
              <a:t>nasal </a:t>
            </a:r>
            <a:r>
              <a:rPr lang="en-US" dirty="0" err="1" smtClean="0"/>
              <a:t>placode</a:t>
            </a:r>
            <a:endParaRPr lang="en-US" dirty="0"/>
          </a:p>
        </p:txBody>
      </p:sp>
      <p:sp>
        <p:nvSpPr>
          <p:cNvPr id="6" name="TextBox 5"/>
          <p:cNvSpPr txBox="1"/>
          <p:nvPr/>
        </p:nvSpPr>
        <p:spPr>
          <a:xfrm>
            <a:off x="2286000" y="5992302"/>
            <a:ext cx="1486075" cy="646331"/>
          </a:xfrm>
          <a:prstGeom prst="rect">
            <a:avLst/>
          </a:prstGeom>
          <a:noFill/>
        </p:spPr>
        <p:txBody>
          <a:bodyPr wrap="square" rtlCol="0">
            <a:spAutoFit/>
          </a:bodyPr>
          <a:lstStyle/>
          <a:p>
            <a:r>
              <a:rPr lang="en-US" dirty="0" smtClean="0"/>
              <a:t>                          dental lamina</a:t>
            </a:r>
          </a:p>
        </p:txBody>
      </p:sp>
      <p:cxnSp>
        <p:nvCxnSpPr>
          <p:cNvPr id="14" name="Straight Arrow Connector 13"/>
          <p:cNvCxnSpPr/>
          <p:nvPr/>
        </p:nvCxnSpPr>
        <p:spPr>
          <a:xfrm flipV="1">
            <a:off x="3882506" y="5874365"/>
            <a:ext cx="433516" cy="364267"/>
          </a:xfrm>
          <a:prstGeom prst="straightConnector1">
            <a:avLst/>
          </a:prstGeom>
          <a:ln w="5715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592175" y="4288725"/>
            <a:ext cx="512676" cy="281962"/>
          </a:xfrm>
          <a:prstGeom prst="straightConnector1">
            <a:avLst/>
          </a:prstGeom>
          <a:ln w="5715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926278" y="5874365"/>
            <a:ext cx="399773" cy="341221"/>
          </a:xfrm>
          <a:prstGeom prst="straightConnector1">
            <a:avLst/>
          </a:prstGeom>
          <a:ln w="5715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118046" y="6244930"/>
            <a:ext cx="772229" cy="369332"/>
          </a:xfrm>
          <a:prstGeom prst="rect">
            <a:avLst/>
          </a:prstGeom>
        </p:spPr>
        <p:txBody>
          <a:bodyPr wrap="none">
            <a:spAutoFit/>
          </a:bodyPr>
          <a:lstStyle/>
          <a:p>
            <a:r>
              <a:rPr lang="en-US" dirty="0" smtClean="0"/>
              <a:t>palate</a:t>
            </a:r>
            <a:endParaRPr lang="en-US" dirty="0"/>
          </a:p>
        </p:txBody>
      </p:sp>
      <p:sp>
        <p:nvSpPr>
          <p:cNvPr id="30" name="Oval 29"/>
          <p:cNvSpPr/>
          <p:nvPr/>
        </p:nvSpPr>
        <p:spPr>
          <a:xfrm rot="1160321">
            <a:off x="3636356" y="3761346"/>
            <a:ext cx="1300014" cy="1913342"/>
          </a:xfrm>
          <a:prstGeom prst="ellipse">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855749" y="3116261"/>
            <a:ext cx="1259775" cy="646331"/>
          </a:xfrm>
          <a:prstGeom prst="rect">
            <a:avLst/>
          </a:prstGeom>
          <a:noFill/>
        </p:spPr>
        <p:txBody>
          <a:bodyPr wrap="square" rtlCol="0">
            <a:spAutoFit/>
          </a:bodyPr>
          <a:lstStyle/>
          <a:p>
            <a:pPr algn="ctr"/>
            <a:r>
              <a:rPr lang="en-US" dirty="0" smtClean="0"/>
              <a:t>surface</a:t>
            </a:r>
          </a:p>
          <a:p>
            <a:pPr algn="ctr"/>
            <a:r>
              <a:rPr lang="en-US" dirty="0" smtClean="0"/>
              <a:t>ectoderm</a:t>
            </a:r>
            <a:endParaRPr lang="en-US" dirty="0"/>
          </a:p>
        </p:txBody>
      </p:sp>
      <p:pic>
        <p:nvPicPr>
          <p:cNvPr id="12" name="Picture 11" descr="Dkk4.jpg"/>
          <p:cNvPicPr>
            <a:picLocks noChangeAspect="1"/>
          </p:cNvPicPr>
          <p:nvPr/>
        </p:nvPicPr>
        <p:blipFill rotWithShape="1">
          <a:blip r:embed="rId4">
            <a:extLst>
              <a:ext uri="{28A0092B-C50C-407E-A947-70E740481C1C}">
                <a14:useLocalDpi xmlns:a14="http://schemas.microsoft.com/office/drawing/2010/main" val="0"/>
              </a:ext>
            </a:extLst>
          </a:blip>
          <a:srcRect b="17921"/>
          <a:stretch/>
        </p:blipFill>
        <p:spPr>
          <a:xfrm>
            <a:off x="228600" y="5103355"/>
            <a:ext cx="2057400" cy="1301990"/>
          </a:xfrm>
          <a:prstGeom prst="rect">
            <a:avLst/>
          </a:prstGeom>
        </p:spPr>
      </p:pic>
      <p:pic>
        <p:nvPicPr>
          <p:cNvPr id="16" name="Picture 15" descr="Barx1.jpg"/>
          <p:cNvPicPr>
            <a:picLocks noChangeAspect="1"/>
          </p:cNvPicPr>
          <p:nvPr/>
        </p:nvPicPr>
        <p:blipFill rotWithShape="1">
          <a:blip r:embed="rId5">
            <a:extLst>
              <a:ext uri="{28A0092B-C50C-407E-A947-70E740481C1C}">
                <a14:useLocalDpi xmlns:a14="http://schemas.microsoft.com/office/drawing/2010/main" val="0"/>
              </a:ext>
            </a:extLst>
          </a:blip>
          <a:srcRect b="5739"/>
          <a:stretch/>
        </p:blipFill>
        <p:spPr>
          <a:xfrm>
            <a:off x="6877542" y="4958490"/>
            <a:ext cx="2057400" cy="1478627"/>
          </a:xfrm>
          <a:prstGeom prst="rect">
            <a:avLst/>
          </a:prstGeom>
        </p:spPr>
      </p:pic>
      <p:pic>
        <p:nvPicPr>
          <p:cNvPr id="17" name="Picture 16" descr="Fgf1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357" y="2621402"/>
            <a:ext cx="2257218" cy="1254570"/>
          </a:xfrm>
          <a:prstGeom prst="rect">
            <a:avLst/>
          </a:prstGeom>
        </p:spPr>
      </p:pic>
      <p:sp>
        <p:nvSpPr>
          <p:cNvPr id="24" name="TextBox 23"/>
          <p:cNvSpPr txBox="1"/>
          <p:nvPr/>
        </p:nvSpPr>
        <p:spPr>
          <a:xfrm>
            <a:off x="858927" y="6037007"/>
            <a:ext cx="767257" cy="400110"/>
          </a:xfrm>
          <a:prstGeom prst="rect">
            <a:avLst/>
          </a:prstGeom>
          <a:noFill/>
        </p:spPr>
        <p:txBody>
          <a:bodyPr wrap="none" rtlCol="0">
            <a:spAutoFit/>
          </a:bodyPr>
          <a:lstStyle/>
          <a:p>
            <a:r>
              <a:rPr lang="en-US" sz="2000" i="1" dirty="0" smtClean="0"/>
              <a:t>Dkk4</a:t>
            </a:r>
            <a:endParaRPr lang="en-US" sz="2000" i="1" dirty="0"/>
          </a:p>
        </p:txBody>
      </p:sp>
      <p:sp>
        <p:nvSpPr>
          <p:cNvPr id="27" name="TextBox 26"/>
          <p:cNvSpPr txBox="1"/>
          <p:nvPr/>
        </p:nvSpPr>
        <p:spPr>
          <a:xfrm>
            <a:off x="7576275" y="6079002"/>
            <a:ext cx="846656" cy="400110"/>
          </a:xfrm>
          <a:prstGeom prst="rect">
            <a:avLst/>
          </a:prstGeom>
          <a:noFill/>
        </p:spPr>
        <p:txBody>
          <a:bodyPr wrap="none" rtlCol="0">
            <a:spAutoFit/>
          </a:bodyPr>
          <a:lstStyle/>
          <a:p>
            <a:r>
              <a:rPr lang="en-US" sz="2000" i="1" dirty="0" smtClean="0"/>
              <a:t>Barx1</a:t>
            </a:r>
            <a:endParaRPr lang="en-US" sz="2000" i="1" dirty="0"/>
          </a:p>
        </p:txBody>
      </p:sp>
      <p:sp>
        <p:nvSpPr>
          <p:cNvPr id="29" name="TextBox 28"/>
          <p:cNvSpPr txBox="1"/>
          <p:nvPr/>
        </p:nvSpPr>
        <p:spPr>
          <a:xfrm>
            <a:off x="7534532" y="3475862"/>
            <a:ext cx="834258" cy="400110"/>
          </a:xfrm>
          <a:prstGeom prst="rect">
            <a:avLst/>
          </a:prstGeom>
          <a:noFill/>
        </p:spPr>
        <p:txBody>
          <a:bodyPr wrap="none" rtlCol="0">
            <a:spAutoFit/>
          </a:bodyPr>
          <a:lstStyle/>
          <a:p>
            <a:r>
              <a:rPr lang="en-US" sz="2000" i="1" dirty="0" smtClean="0"/>
              <a:t>Fgf17</a:t>
            </a:r>
            <a:endParaRPr lang="en-US" sz="2000" i="1" dirty="0"/>
          </a:p>
        </p:txBody>
      </p:sp>
      <p:pic>
        <p:nvPicPr>
          <p:cNvPr id="41" name="Picture 40" descr="3.2.9lDapiJag2Wnt9b.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H="1">
            <a:off x="330876" y="2685672"/>
            <a:ext cx="1600200" cy="1600200"/>
          </a:xfrm>
          <a:prstGeom prst="rect">
            <a:avLst/>
          </a:prstGeom>
        </p:spPr>
      </p:pic>
      <p:cxnSp>
        <p:nvCxnSpPr>
          <p:cNvPr id="34" name="Straight Arrow Connector 33"/>
          <p:cNvCxnSpPr/>
          <p:nvPr/>
        </p:nvCxnSpPr>
        <p:spPr>
          <a:xfrm>
            <a:off x="3094094" y="3699985"/>
            <a:ext cx="681357" cy="349775"/>
          </a:xfrm>
          <a:prstGeom prst="straightConnector1">
            <a:avLst/>
          </a:prstGeom>
          <a:ln w="5715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337880" y="784987"/>
            <a:ext cx="5963674" cy="3271970"/>
            <a:chOff x="1337880" y="784987"/>
            <a:chExt cx="5963674" cy="3271970"/>
          </a:xfrm>
        </p:grpSpPr>
        <p:sp>
          <p:nvSpPr>
            <p:cNvPr id="31" name="Oval 30"/>
            <p:cNvSpPr/>
            <p:nvPr/>
          </p:nvSpPr>
          <p:spPr>
            <a:xfrm rot="3772479">
              <a:off x="4140380" y="2778197"/>
              <a:ext cx="1241395" cy="1316126"/>
            </a:xfrm>
            <a:prstGeom prst="ellipse">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a:off x="3050698" y="2783055"/>
              <a:ext cx="458517" cy="388550"/>
            </a:xfrm>
            <a:prstGeom prst="straightConnector1">
              <a:avLst/>
            </a:prstGeom>
            <a:ln w="5715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096452" y="2372109"/>
              <a:ext cx="1259775" cy="369332"/>
            </a:xfrm>
            <a:prstGeom prst="rect">
              <a:avLst/>
            </a:prstGeom>
            <a:noFill/>
          </p:spPr>
          <p:txBody>
            <a:bodyPr wrap="square" rtlCol="0">
              <a:spAutoFit/>
            </a:bodyPr>
            <a:lstStyle/>
            <a:p>
              <a:pPr algn="ctr"/>
              <a:r>
                <a:rPr lang="en-US" dirty="0" smtClean="0"/>
                <a:t>periderm</a:t>
              </a:r>
              <a:endParaRPr lang="en-US" dirty="0"/>
            </a:p>
          </p:txBody>
        </p:sp>
        <p:sp>
          <p:nvSpPr>
            <p:cNvPr id="38" name="Oval 37"/>
            <p:cNvSpPr/>
            <p:nvPr/>
          </p:nvSpPr>
          <p:spPr>
            <a:xfrm rot="1688890">
              <a:off x="3452787" y="2955376"/>
              <a:ext cx="619304" cy="887970"/>
            </a:xfrm>
            <a:prstGeom prst="ellipse">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3927728" y="2492585"/>
              <a:ext cx="286034" cy="476619"/>
            </a:xfrm>
            <a:prstGeom prst="straightConnector1">
              <a:avLst/>
            </a:prstGeom>
            <a:ln w="5715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flipH="1">
              <a:off x="4244921" y="2368455"/>
              <a:ext cx="1426852" cy="369332"/>
            </a:xfrm>
            <a:prstGeom prst="rect">
              <a:avLst/>
            </a:prstGeom>
            <a:noFill/>
          </p:spPr>
          <p:txBody>
            <a:bodyPr wrap="square" rtlCol="0">
              <a:spAutoFit/>
            </a:bodyPr>
            <a:lstStyle/>
            <a:p>
              <a:pPr algn="ctr"/>
              <a:r>
                <a:rPr lang="en-US" dirty="0" smtClean="0"/>
                <a:t>fusion zones</a:t>
              </a:r>
              <a:endParaRPr lang="en-US" dirty="0"/>
            </a:p>
          </p:txBody>
        </p:sp>
        <p:cxnSp>
          <p:nvCxnSpPr>
            <p:cNvPr id="52" name="Straight Arrow Connector 51"/>
            <p:cNvCxnSpPr/>
            <p:nvPr/>
          </p:nvCxnSpPr>
          <p:spPr>
            <a:xfrm flipH="1">
              <a:off x="5499236" y="2472315"/>
              <a:ext cx="521320" cy="496889"/>
            </a:xfrm>
            <a:prstGeom prst="straightConnector1">
              <a:avLst/>
            </a:prstGeom>
            <a:ln w="5715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42" name="Picture 41" descr="4.2.8rGabr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7880" y="813930"/>
              <a:ext cx="1603326" cy="1600200"/>
            </a:xfrm>
            <a:prstGeom prst="rect">
              <a:avLst/>
            </a:prstGeom>
          </p:spPr>
        </p:pic>
        <p:pic>
          <p:nvPicPr>
            <p:cNvPr id="43" name="Picture 42" descr="Adamts9.jpg"/>
            <p:cNvPicPr>
              <a:picLocks noChangeAspect="1"/>
            </p:cNvPicPr>
            <p:nvPr/>
          </p:nvPicPr>
          <p:blipFill rotWithShape="1">
            <a:blip r:embed="rId9">
              <a:extLst>
                <a:ext uri="{28A0092B-C50C-407E-A947-70E740481C1C}">
                  <a14:useLocalDpi xmlns:a14="http://schemas.microsoft.com/office/drawing/2010/main" val="0"/>
                </a:ext>
              </a:extLst>
            </a:blip>
            <a:srcRect r="51324"/>
            <a:stretch/>
          </p:blipFill>
          <p:spPr>
            <a:xfrm>
              <a:off x="5743745" y="784987"/>
              <a:ext cx="1557809" cy="1600200"/>
            </a:xfrm>
            <a:prstGeom prst="rect">
              <a:avLst/>
            </a:prstGeom>
          </p:spPr>
        </p:pic>
        <p:pic>
          <p:nvPicPr>
            <p:cNvPr id="53" name="Picture 52" descr="Barx2.jpg"/>
            <p:cNvPicPr>
              <a:picLocks noChangeAspect="1"/>
            </p:cNvPicPr>
            <p:nvPr/>
          </p:nvPicPr>
          <p:blipFill rotWithShape="1">
            <a:blip r:embed="rId10">
              <a:extLst>
                <a:ext uri="{28A0092B-C50C-407E-A947-70E740481C1C}">
                  <a14:useLocalDpi xmlns:a14="http://schemas.microsoft.com/office/drawing/2010/main" val="0"/>
                </a:ext>
              </a:extLst>
            </a:blip>
            <a:srcRect r="49032"/>
            <a:stretch/>
          </p:blipFill>
          <p:spPr>
            <a:xfrm flipH="1">
              <a:off x="3460479" y="813930"/>
              <a:ext cx="1631196" cy="1600200"/>
            </a:xfrm>
            <a:prstGeom prst="rect">
              <a:avLst/>
            </a:prstGeom>
          </p:spPr>
        </p:pic>
        <p:sp>
          <p:nvSpPr>
            <p:cNvPr id="54" name="TextBox 53"/>
            <p:cNvSpPr txBox="1"/>
            <p:nvPr/>
          </p:nvSpPr>
          <p:spPr>
            <a:xfrm>
              <a:off x="3831582" y="2014020"/>
              <a:ext cx="846656" cy="400110"/>
            </a:xfrm>
            <a:prstGeom prst="rect">
              <a:avLst/>
            </a:prstGeom>
            <a:noFill/>
          </p:spPr>
          <p:txBody>
            <a:bodyPr wrap="none" rtlCol="0">
              <a:spAutoFit/>
            </a:bodyPr>
            <a:lstStyle/>
            <a:p>
              <a:r>
                <a:rPr lang="en-US" sz="2000" i="1" dirty="0" smtClean="0"/>
                <a:t>Barx2</a:t>
              </a:r>
              <a:endParaRPr lang="en-US" sz="2000" i="1" dirty="0"/>
            </a:p>
          </p:txBody>
        </p:sp>
        <p:sp>
          <p:nvSpPr>
            <p:cNvPr id="55" name="TextBox 54"/>
            <p:cNvSpPr txBox="1"/>
            <p:nvPr/>
          </p:nvSpPr>
          <p:spPr>
            <a:xfrm>
              <a:off x="5941997" y="1985077"/>
              <a:ext cx="1177025" cy="400110"/>
            </a:xfrm>
            <a:prstGeom prst="rect">
              <a:avLst/>
            </a:prstGeom>
            <a:noFill/>
          </p:spPr>
          <p:txBody>
            <a:bodyPr wrap="none" rtlCol="0">
              <a:spAutoFit/>
            </a:bodyPr>
            <a:lstStyle/>
            <a:p>
              <a:r>
                <a:rPr lang="en-US" sz="2000" i="1" dirty="0" smtClean="0"/>
                <a:t>Adamts9</a:t>
              </a:r>
              <a:endParaRPr lang="en-US" sz="2000" i="1" dirty="0"/>
            </a:p>
          </p:txBody>
        </p:sp>
        <p:sp>
          <p:nvSpPr>
            <p:cNvPr id="56" name="TextBox 55"/>
            <p:cNvSpPr txBox="1"/>
            <p:nvPr/>
          </p:nvSpPr>
          <p:spPr>
            <a:xfrm>
              <a:off x="1799228" y="816078"/>
              <a:ext cx="891615" cy="400110"/>
            </a:xfrm>
            <a:prstGeom prst="rect">
              <a:avLst/>
            </a:prstGeom>
            <a:noFill/>
          </p:spPr>
          <p:txBody>
            <a:bodyPr wrap="none" rtlCol="0">
              <a:spAutoFit/>
            </a:bodyPr>
            <a:lstStyle/>
            <a:p>
              <a:r>
                <a:rPr lang="en-US" sz="2000" i="1" dirty="0" err="1" smtClean="0">
                  <a:solidFill>
                    <a:srgbClr val="FFFFFF"/>
                  </a:solidFill>
                </a:rPr>
                <a:t>Gabrp</a:t>
              </a:r>
              <a:endParaRPr lang="en-US" sz="2000" i="1" dirty="0">
                <a:solidFill>
                  <a:srgbClr val="FFFFFF"/>
                </a:solidFill>
              </a:endParaRPr>
            </a:p>
          </p:txBody>
        </p:sp>
      </p:grpSp>
      <p:sp>
        <p:nvSpPr>
          <p:cNvPr id="57" name="TextBox 56"/>
          <p:cNvSpPr txBox="1"/>
          <p:nvPr/>
        </p:nvSpPr>
        <p:spPr>
          <a:xfrm>
            <a:off x="836690" y="2661751"/>
            <a:ext cx="954233" cy="400110"/>
          </a:xfrm>
          <a:prstGeom prst="rect">
            <a:avLst/>
          </a:prstGeom>
          <a:noFill/>
        </p:spPr>
        <p:txBody>
          <a:bodyPr wrap="none" rtlCol="0">
            <a:spAutoFit/>
          </a:bodyPr>
          <a:lstStyle/>
          <a:p>
            <a:r>
              <a:rPr lang="en-US" sz="2000" i="1" dirty="0" smtClean="0">
                <a:solidFill>
                  <a:srgbClr val="FFFFFF"/>
                </a:solidFill>
              </a:rPr>
              <a:t>Wnt9b</a:t>
            </a:r>
            <a:endParaRPr lang="en-US" sz="2000" i="1" dirty="0">
              <a:solidFill>
                <a:srgbClr val="FFFFFF"/>
              </a:solidFill>
            </a:endParaRPr>
          </a:p>
        </p:txBody>
      </p:sp>
    </p:spTree>
    <p:extLst>
      <p:ext uri="{BB962C8B-B14F-4D97-AF65-F5344CB8AC3E}">
        <p14:creationId xmlns:p14="http://schemas.microsoft.com/office/powerpoint/2010/main" val="3384777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77150" y="5415046"/>
            <a:ext cx="1011144" cy="230832"/>
          </a:xfrm>
          <a:prstGeom prst="rect">
            <a:avLst/>
          </a:prstGeom>
          <a:solidFill>
            <a:srgbClr val="FFFF00"/>
          </a:solidFill>
        </p:spPr>
        <p:txBody>
          <a:bodyPr wrap="none" lIns="0" tIns="0" rIns="0" bIns="0" rtlCol="0">
            <a:noAutofit/>
          </a:bodyPr>
          <a:lstStyle/>
          <a:p>
            <a:pPr>
              <a:lnSpc>
                <a:spcPct val="80000"/>
              </a:lnSpc>
            </a:pPr>
            <a:r>
              <a:rPr lang="en-US" sz="1800" i="1" dirty="0" smtClean="0"/>
              <a:t> </a:t>
            </a:r>
            <a:r>
              <a:rPr lang="en-US" sz="1800" dirty="0" smtClean="0"/>
              <a:t> </a:t>
            </a:r>
            <a:endParaRPr lang="en-US" sz="1800" dirty="0"/>
          </a:p>
        </p:txBody>
      </p:sp>
      <p:sp>
        <p:nvSpPr>
          <p:cNvPr id="2" name="Title 1"/>
          <p:cNvSpPr>
            <a:spLocks noGrp="1"/>
          </p:cNvSpPr>
          <p:nvPr>
            <p:ph type="title"/>
          </p:nvPr>
        </p:nvSpPr>
        <p:spPr/>
        <p:txBody>
          <a:bodyPr/>
          <a:lstStyle/>
          <a:p>
            <a:r>
              <a:rPr lang="en-US" i="1" dirty="0" smtClean="0"/>
              <a:t>Adamts9: </a:t>
            </a:r>
            <a:r>
              <a:rPr lang="en-US" dirty="0" smtClean="0"/>
              <a:t>a cleft lip gene! </a:t>
            </a:r>
            <a:endParaRPr lang="en-US" dirty="0"/>
          </a:p>
        </p:txBody>
      </p:sp>
      <p:pic>
        <p:nvPicPr>
          <p:cNvPr id="4" name="Picture 3"/>
          <p:cNvPicPr>
            <a:picLocks noChangeAspect="1"/>
          </p:cNvPicPr>
          <p:nvPr/>
        </p:nvPicPr>
        <p:blipFill>
          <a:blip r:embed="rId3"/>
          <a:stretch>
            <a:fillRect/>
          </a:stretch>
        </p:blipFill>
        <p:spPr>
          <a:xfrm>
            <a:off x="545455" y="1435100"/>
            <a:ext cx="8069749" cy="2336800"/>
          </a:xfrm>
          <a:prstGeom prst="rect">
            <a:avLst/>
          </a:prstGeom>
        </p:spPr>
      </p:pic>
      <p:pic>
        <p:nvPicPr>
          <p:cNvPr id="6" name="Picture 5"/>
          <p:cNvPicPr>
            <a:picLocks noChangeAspect="1"/>
          </p:cNvPicPr>
          <p:nvPr/>
        </p:nvPicPr>
        <p:blipFill>
          <a:blip r:embed="rId4"/>
          <a:stretch>
            <a:fillRect/>
          </a:stretch>
        </p:blipFill>
        <p:spPr>
          <a:xfrm>
            <a:off x="2343387" y="4464506"/>
            <a:ext cx="5129955" cy="1682293"/>
          </a:xfrm>
          <a:prstGeom prst="rect">
            <a:avLst/>
          </a:prstGeom>
        </p:spPr>
      </p:pic>
    </p:spTree>
    <p:extLst>
      <p:ext uri="{BB962C8B-B14F-4D97-AF65-F5344CB8AC3E}">
        <p14:creationId xmlns:p14="http://schemas.microsoft.com/office/powerpoint/2010/main" val="33774525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cleftGene.enrichment.pdf"/>
          <p:cNvPicPr>
            <a:picLocks noChangeAspect="1"/>
          </p:cNvPicPr>
          <p:nvPr/>
        </p:nvPicPr>
        <p:blipFill rotWithShape="1">
          <a:blip r:embed="rId2">
            <a:extLst>
              <a:ext uri="{28A0092B-C50C-407E-A947-70E740481C1C}">
                <a14:useLocalDpi xmlns:a14="http://schemas.microsoft.com/office/drawing/2010/main" val="0"/>
              </a:ext>
            </a:extLst>
          </a:blip>
          <a:srcRect t="7880" b="24944"/>
          <a:stretch/>
        </p:blipFill>
        <p:spPr>
          <a:xfrm>
            <a:off x="755699" y="332682"/>
            <a:ext cx="7506138" cy="6525318"/>
          </a:xfrm>
          <a:prstGeom prst="rect">
            <a:avLst/>
          </a:prstGeom>
        </p:spPr>
      </p:pic>
      <p:sp>
        <p:nvSpPr>
          <p:cNvPr id="5" name="TextBox 4"/>
          <p:cNvSpPr txBox="1"/>
          <p:nvPr/>
        </p:nvSpPr>
        <p:spPr>
          <a:xfrm>
            <a:off x="162119" y="169399"/>
            <a:ext cx="8873644" cy="461665"/>
          </a:xfrm>
          <a:prstGeom prst="rect">
            <a:avLst/>
          </a:prstGeom>
          <a:solidFill>
            <a:schemeClr val="bg1"/>
          </a:solidFill>
        </p:spPr>
        <p:txBody>
          <a:bodyPr wrap="none" rtlCol="0">
            <a:spAutoFit/>
          </a:bodyPr>
          <a:lstStyle/>
          <a:p>
            <a:r>
              <a:rPr lang="en-US" sz="2400" dirty="0" smtClean="0"/>
              <a:t>Genes associated with Cleft Lip are enriched in </a:t>
            </a:r>
            <a:r>
              <a:rPr lang="en-US" sz="2400" dirty="0" smtClean="0">
                <a:latin typeface="Symbol" charset="2"/>
                <a:cs typeface="Symbol" charset="2"/>
              </a:rPr>
              <a:t>l </a:t>
            </a:r>
            <a:r>
              <a:rPr lang="en-US" sz="2400" dirty="0" smtClean="0"/>
              <a:t>junction cell clusters</a:t>
            </a:r>
            <a:endParaRPr lang="en-US" sz="2400" dirty="0"/>
          </a:p>
        </p:txBody>
      </p:sp>
      <p:sp>
        <p:nvSpPr>
          <p:cNvPr id="7" name="Rectangle 6"/>
          <p:cNvSpPr/>
          <p:nvPr/>
        </p:nvSpPr>
        <p:spPr>
          <a:xfrm>
            <a:off x="1229186" y="1715768"/>
            <a:ext cx="6526120" cy="580928"/>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797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0"/>
            <a:ext cx="9144000" cy="1143000"/>
          </a:xfrm>
        </p:spPr>
        <p:txBody>
          <a:bodyPr>
            <a:normAutofit/>
          </a:bodyPr>
          <a:lstStyle/>
          <a:p>
            <a:r>
              <a:rPr lang="en-US" sz="3200" dirty="0" smtClean="0"/>
              <a:t> Periderm at the seam is ‘special’ and initiates fusion</a:t>
            </a:r>
            <a:endParaRPr lang="en-US" sz="3200" dirty="0"/>
          </a:p>
        </p:txBody>
      </p:sp>
      <p:pic>
        <p:nvPicPr>
          <p:cNvPr id="4" name="Picture 3"/>
          <p:cNvPicPr>
            <a:picLocks noChangeAspect="1"/>
          </p:cNvPicPr>
          <p:nvPr/>
        </p:nvPicPr>
        <p:blipFill rotWithShape="1">
          <a:blip r:embed="rId3"/>
          <a:srcRect l="54733" t="50968" r="23662"/>
          <a:stretch/>
        </p:blipFill>
        <p:spPr>
          <a:xfrm>
            <a:off x="379747" y="2550698"/>
            <a:ext cx="2579849" cy="2164160"/>
          </a:xfrm>
          <a:prstGeom prst="rect">
            <a:avLst/>
          </a:prstGeom>
        </p:spPr>
      </p:pic>
      <p:sp>
        <p:nvSpPr>
          <p:cNvPr id="6" name="TextBox 5"/>
          <p:cNvSpPr txBox="1"/>
          <p:nvPr/>
        </p:nvSpPr>
        <p:spPr>
          <a:xfrm>
            <a:off x="364519" y="2506510"/>
            <a:ext cx="880620" cy="430887"/>
          </a:xfrm>
          <a:prstGeom prst="rect">
            <a:avLst/>
          </a:prstGeom>
          <a:solidFill>
            <a:schemeClr val="bg1"/>
          </a:solidFill>
        </p:spPr>
        <p:txBody>
          <a:bodyPr wrap="none" rtlCol="0">
            <a:spAutoFit/>
          </a:bodyPr>
          <a:lstStyle/>
          <a:p>
            <a:pPr>
              <a:lnSpc>
                <a:spcPct val="90000"/>
              </a:lnSpc>
            </a:pPr>
            <a:r>
              <a:rPr lang="en-US" sz="2400" dirty="0" smtClean="0"/>
              <a:t>E10.5</a:t>
            </a:r>
            <a:endParaRPr lang="en-US" sz="2400" dirty="0"/>
          </a:p>
        </p:txBody>
      </p:sp>
      <p:sp>
        <p:nvSpPr>
          <p:cNvPr id="19" name="TextBox 18"/>
          <p:cNvSpPr txBox="1"/>
          <p:nvPr/>
        </p:nvSpPr>
        <p:spPr>
          <a:xfrm>
            <a:off x="2431951" y="6488668"/>
            <a:ext cx="6564117" cy="369332"/>
          </a:xfrm>
          <a:prstGeom prst="rect">
            <a:avLst/>
          </a:prstGeom>
          <a:noFill/>
        </p:spPr>
        <p:txBody>
          <a:bodyPr wrap="none" rtlCol="0">
            <a:spAutoFit/>
          </a:bodyPr>
          <a:lstStyle/>
          <a:p>
            <a:r>
              <a:rPr lang="en-US" dirty="0" smtClean="0">
                <a:solidFill>
                  <a:srgbClr val="000000"/>
                </a:solidFill>
              </a:rPr>
              <a:t>(</a:t>
            </a:r>
            <a:r>
              <a:rPr lang="en-US" dirty="0" err="1" smtClean="0">
                <a:solidFill>
                  <a:srgbClr val="000000"/>
                </a:solidFill>
              </a:rPr>
              <a:t>Gaare</a:t>
            </a:r>
            <a:r>
              <a:rPr lang="en-US" dirty="0" smtClean="0">
                <a:solidFill>
                  <a:srgbClr val="000000"/>
                </a:solidFill>
              </a:rPr>
              <a:t> &amp; </a:t>
            </a:r>
            <a:r>
              <a:rPr lang="en-US" dirty="0" err="1" smtClean="0">
                <a:solidFill>
                  <a:srgbClr val="000000"/>
                </a:solidFill>
              </a:rPr>
              <a:t>Langman</a:t>
            </a:r>
            <a:r>
              <a:rPr lang="en-US" dirty="0" smtClean="0">
                <a:solidFill>
                  <a:srgbClr val="000000"/>
                </a:solidFill>
              </a:rPr>
              <a:t>, 1977; </a:t>
            </a:r>
            <a:r>
              <a:rPr lang="en-US" dirty="0" err="1" smtClean="0">
                <a:solidFill>
                  <a:srgbClr val="000000"/>
                </a:solidFill>
              </a:rPr>
              <a:t>Millicovsky</a:t>
            </a:r>
            <a:r>
              <a:rPr lang="en-US" dirty="0" smtClean="0">
                <a:solidFill>
                  <a:srgbClr val="000000"/>
                </a:solidFill>
              </a:rPr>
              <a:t> &amp; Johnston, 1981; </a:t>
            </a:r>
            <a:r>
              <a:rPr lang="en-US" dirty="0"/>
              <a:t>Song, </a:t>
            </a:r>
            <a:r>
              <a:rPr lang="en-US" dirty="0" smtClean="0"/>
              <a:t>2009)</a:t>
            </a:r>
            <a:endParaRPr lang="en-US" dirty="0"/>
          </a:p>
        </p:txBody>
      </p:sp>
      <p:grpSp>
        <p:nvGrpSpPr>
          <p:cNvPr id="22" name="Group 21"/>
          <p:cNvGrpSpPr/>
          <p:nvPr/>
        </p:nvGrpSpPr>
        <p:grpSpPr>
          <a:xfrm>
            <a:off x="2045929" y="1184081"/>
            <a:ext cx="4183253" cy="4675409"/>
            <a:chOff x="2045929" y="1184081"/>
            <a:chExt cx="4183253" cy="4675409"/>
          </a:xfrm>
        </p:grpSpPr>
        <p:pic>
          <p:nvPicPr>
            <p:cNvPr id="14" name="Picture 13"/>
            <p:cNvPicPr>
              <a:picLocks noChangeAspect="1"/>
            </p:cNvPicPr>
            <p:nvPr/>
          </p:nvPicPr>
          <p:blipFill>
            <a:blip r:embed="rId4"/>
            <a:stretch>
              <a:fillRect/>
            </a:stretch>
          </p:blipFill>
          <p:spPr>
            <a:xfrm>
              <a:off x="3407830" y="2384670"/>
              <a:ext cx="2821352" cy="2743200"/>
            </a:xfrm>
            <a:prstGeom prst="rect">
              <a:avLst/>
            </a:prstGeom>
          </p:spPr>
        </p:pic>
        <p:cxnSp>
          <p:nvCxnSpPr>
            <p:cNvPr id="23" name="Straight Connector 22"/>
            <p:cNvCxnSpPr/>
            <p:nvPr/>
          </p:nvCxnSpPr>
          <p:spPr>
            <a:xfrm flipV="1">
              <a:off x="2045929" y="2384670"/>
              <a:ext cx="1313056" cy="1464043"/>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45929" y="4015827"/>
              <a:ext cx="1361902" cy="1112043"/>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77731" y="1184081"/>
              <a:ext cx="1801282" cy="646331"/>
            </a:xfrm>
            <a:prstGeom prst="rect">
              <a:avLst/>
            </a:prstGeom>
            <a:noFill/>
          </p:spPr>
          <p:txBody>
            <a:bodyPr wrap="none" rtlCol="0">
              <a:spAutoFit/>
            </a:bodyPr>
            <a:lstStyle/>
            <a:p>
              <a:r>
                <a:rPr lang="en-US" dirty="0" smtClean="0"/>
                <a:t>Normal Polarized </a:t>
              </a:r>
            </a:p>
            <a:p>
              <a:r>
                <a:rPr lang="en-US" dirty="0" smtClean="0"/>
                <a:t>Periderm</a:t>
              </a:r>
              <a:endParaRPr lang="en-US" dirty="0"/>
            </a:p>
          </p:txBody>
        </p:sp>
        <p:cxnSp>
          <p:nvCxnSpPr>
            <p:cNvPr id="8" name="Straight Arrow Connector 7"/>
            <p:cNvCxnSpPr/>
            <p:nvPr/>
          </p:nvCxnSpPr>
          <p:spPr>
            <a:xfrm flipH="1">
              <a:off x="4202119" y="1908697"/>
              <a:ext cx="545562" cy="1028700"/>
            </a:xfrm>
            <a:prstGeom prst="straightConnector1">
              <a:avLst/>
            </a:prstGeom>
            <a:ln w="5715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506369" y="4324159"/>
              <a:ext cx="520700" cy="889000"/>
            </a:xfrm>
            <a:prstGeom prst="straightConnector1">
              <a:avLst/>
            </a:prstGeom>
            <a:ln w="57150" cmpd="sng">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12412" y="5213159"/>
              <a:ext cx="1514657" cy="646331"/>
            </a:xfrm>
            <a:prstGeom prst="rect">
              <a:avLst/>
            </a:prstGeom>
            <a:noFill/>
          </p:spPr>
          <p:txBody>
            <a:bodyPr wrap="none" rtlCol="0">
              <a:spAutoFit/>
            </a:bodyPr>
            <a:lstStyle/>
            <a:p>
              <a:r>
                <a:rPr lang="en-US" dirty="0" smtClean="0">
                  <a:solidFill>
                    <a:srgbClr val="0000FF"/>
                  </a:solidFill>
                </a:rPr>
                <a:t>Non-polarized</a:t>
              </a:r>
            </a:p>
            <a:p>
              <a:r>
                <a:rPr lang="en-US" dirty="0" smtClean="0">
                  <a:solidFill>
                    <a:srgbClr val="0000FF"/>
                  </a:solidFill>
                </a:rPr>
                <a:t>Periderm</a:t>
              </a:r>
              <a:endParaRPr lang="en-US" dirty="0">
                <a:solidFill>
                  <a:srgbClr val="0000FF"/>
                </a:solidFill>
              </a:endParaRPr>
            </a:p>
          </p:txBody>
        </p:sp>
      </p:grpSp>
      <p:grpSp>
        <p:nvGrpSpPr>
          <p:cNvPr id="28" name="Group 27"/>
          <p:cNvGrpSpPr/>
          <p:nvPr/>
        </p:nvGrpSpPr>
        <p:grpSpPr>
          <a:xfrm>
            <a:off x="4042831" y="1806381"/>
            <a:ext cx="5136560" cy="4400529"/>
            <a:chOff x="4042831" y="1806381"/>
            <a:chExt cx="5136560" cy="4400529"/>
          </a:xfrm>
        </p:grpSpPr>
        <p:cxnSp>
          <p:nvCxnSpPr>
            <p:cNvPr id="40" name="Straight Connector 39"/>
            <p:cNvCxnSpPr/>
            <p:nvPr/>
          </p:nvCxnSpPr>
          <p:spPr>
            <a:xfrm flipV="1">
              <a:off x="4042831" y="1830412"/>
              <a:ext cx="2294127" cy="260086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042831" y="4670670"/>
              <a:ext cx="2393360" cy="45720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rotWithShape="1">
            <a:blip r:embed="rId5"/>
            <a:srcRect t="17615"/>
            <a:stretch/>
          </p:blipFill>
          <p:spPr>
            <a:xfrm>
              <a:off x="6436191" y="1813296"/>
              <a:ext cx="2743200" cy="3296050"/>
            </a:xfrm>
            <a:prstGeom prst="rect">
              <a:avLst/>
            </a:prstGeom>
          </p:spPr>
        </p:pic>
        <p:sp>
          <p:nvSpPr>
            <p:cNvPr id="25" name="TextBox 24"/>
            <p:cNvSpPr txBox="1"/>
            <p:nvPr/>
          </p:nvSpPr>
          <p:spPr>
            <a:xfrm>
              <a:off x="6436191" y="1806381"/>
              <a:ext cx="1036612" cy="430887"/>
            </a:xfrm>
            <a:prstGeom prst="rect">
              <a:avLst/>
            </a:prstGeom>
            <a:solidFill>
              <a:schemeClr val="bg1"/>
            </a:solidFill>
          </p:spPr>
          <p:txBody>
            <a:bodyPr wrap="none" rtlCol="0">
              <a:spAutoFit/>
            </a:bodyPr>
            <a:lstStyle/>
            <a:p>
              <a:pPr>
                <a:lnSpc>
                  <a:spcPct val="90000"/>
                </a:lnSpc>
              </a:pPr>
              <a:r>
                <a:rPr lang="en-US" sz="2400" dirty="0" smtClean="0"/>
                <a:t>E10.75</a:t>
              </a:r>
              <a:endParaRPr lang="en-US" sz="2400" dirty="0"/>
            </a:p>
          </p:txBody>
        </p:sp>
        <p:cxnSp>
          <p:nvCxnSpPr>
            <p:cNvPr id="26" name="Straight Arrow Connector 25"/>
            <p:cNvCxnSpPr/>
            <p:nvPr/>
          </p:nvCxnSpPr>
          <p:spPr>
            <a:xfrm flipV="1">
              <a:off x="6672970" y="4899536"/>
              <a:ext cx="520700" cy="544983"/>
            </a:xfrm>
            <a:prstGeom prst="straightConnector1">
              <a:avLst/>
            </a:prstGeom>
            <a:ln w="57150" cmpd="sng">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886111" y="5560579"/>
              <a:ext cx="1573718" cy="646331"/>
            </a:xfrm>
            <a:prstGeom prst="rect">
              <a:avLst/>
            </a:prstGeom>
            <a:noFill/>
            <a:ln>
              <a:noFill/>
            </a:ln>
          </p:spPr>
          <p:txBody>
            <a:bodyPr wrap="none" rtlCol="0">
              <a:spAutoFit/>
            </a:bodyPr>
            <a:lstStyle/>
            <a:p>
              <a:r>
                <a:rPr lang="en-US" dirty="0" smtClean="0">
                  <a:solidFill>
                    <a:srgbClr val="0000FF"/>
                  </a:solidFill>
                </a:rPr>
                <a:t>Actively Fusing</a:t>
              </a:r>
            </a:p>
            <a:p>
              <a:r>
                <a:rPr lang="en-US" dirty="0" smtClean="0">
                  <a:solidFill>
                    <a:srgbClr val="0000FF"/>
                  </a:solidFill>
                </a:rPr>
                <a:t>Periderm</a:t>
              </a:r>
              <a:endParaRPr lang="en-US" dirty="0">
                <a:solidFill>
                  <a:srgbClr val="0000FF"/>
                </a:solidFill>
              </a:endParaRPr>
            </a:p>
          </p:txBody>
        </p:sp>
      </p:grpSp>
    </p:spTree>
    <p:extLst>
      <p:ext uri="{BB962C8B-B14F-4D97-AF65-F5344CB8AC3E}">
        <p14:creationId xmlns:p14="http://schemas.microsoft.com/office/powerpoint/2010/main" val="1962782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321"/>
            <a:ext cx="8229600" cy="799406"/>
          </a:xfrm>
        </p:spPr>
        <p:txBody>
          <a:bodyPr/>
          <a:lstStyle/>
          <a:p>
            <a:pPr marL="0" indent="0" algn="ctr">
              <a:buNone/>
            </a:pPr>
            <a:r>
              <a:rPr lang="en-US" b="1" dirty="0" smtClean="0"/>
              <a:t>Describing the developmental programs</a:t>
            </a:r>
            <a:endParaRPr lang="en-US" b="1" dirty="0"/>
          </a:p>
        </p:txBody>
      </p:sp>
      <p:pic>
        <p:nvPicPr>
          <p:cNvPr id="15" name="Picture 14" descr="Description: Background Fig 1"/>
          <p:cNvPicPr>
            <a:picLocks noChangeAspect="1"/>
          </p:cNvPicPr>
          <p:nvPr/>
        </p:nvPicPr>
        <p:blipFill rotWithShape="1">
          <a:blip r:embed="rId3">
            <a:extLst>
              <a:ext uri="{28A0092B-C50C-407E-A947-70E740481C1C}">
                <a14:useLocalDpi xmlns:a14="http://schemas.microsoft.com/office/drawing/2010/main" val="0"/>
              </a:ext>
            </a:extLst>
          </a:blip>
          <a:srcRect b="10383"/>
          <a:stretch/>
        </p:blipFill>
        <p:spPr bwMode="auto">
          <a:xfrm>
            <a:off x="2334488" y="946727"/>
            <a:ext cx="4377753" cy="1463040"/>
          </a:xfrm>
          <a:prstGeom prst="rect">
            <a:avLst/>
          </a:prstGeom>
          <a:noFill/>
          <a:ln>
            <a:noFill/>
          </a:ln>
        </p:spPr>
      </p:pic>
      <p:pic>
        <p:nvPicPr>
          <p:cNvPr id="30" name="Picture 29"/>
          <p:cNvPicPr>
            <a:picLocks noChangeAspect="1"/>
          </p:cNvPicPr>
          <p:nvPr/>
        </p:nvPicPr>
        <p:blipFill>
          <a:blip r:embed="rId4"/>
          <a:stretch>
            <a:fillRect/>
          </a:stretch>
        </p:blipFill>
        <p:spPr>
          <a:xfrm>
            <a:off x="7080824" y="946727"/>
            <a:ext cx="1514920" cy="1463040"/>
          </a:xfrm>
          <a:prstGeom prst="rect">
            <a:avLst/>
          </a:prstGeom>
        </p:spPr>
      </p:pic>
      <p:pic>
        <p:nvPicPr>
          <p:cNvPr id="32" name="Picture 31"/>
          <p:cNvPicPr>
            <a:picLocks noChangeAspect="1"/>
          </p:cNvPicPr>
          <p:nvPr/>
        </p:nvPicPr>
        <p:blipFill rotWithShape="1">
          <a:blip r:embed="rId5"/>
          <a:srcRect l="31892"/>
          <a:stretch/>
        </p:blipFill>
        <p:spPr>
          <a:xfrm>
            <a:off x="294641" y="957022"/>
            <a:ext cx="1494671" cy="1463040"/>
          </a:xfrm>
          <a:prstGeom prst="rect">
            <a:avLst/>
          </a:prstGeom>
        </p:spPr>
      </p:pic>
      <p:grpSp>
        <p:nvGrpSpPr>
          <p:cNvPr id="4" name="Group 3"/>
          <p:cNvGrpSpPr/>
          <p:nvPr/>
        </p:nvGrpSpPr>
        <p:grpSpPr>
          <a:xfrm>
            <a:off x="294641" y="3093065"/>
            <a:ext cx="2621563" cy="1995902"/>
            <a:chOff x="294641" y="3093065"/>
            <a:chExt cx="2621563" cy="1995902"/>
          </a:xfrm>
        </p:grpSpPr>
        <p:sp>
          <p:nvSpPr>
            <p:cNvPr id="8" name="Rectangle 7"/>
            <p:cNvSpPr/>
            <p:nvPr/>
          </p:nvSpPr>
          <p:spPr>
            <a:xfrm>
              <a:off x="294641" y="3093065"/>
              <a:ext cx="2621563" cy="923330"/>
            </a:xfrm>
            <a:prstGeom prst="rect">
              <a:avLst/>
            </a:prstGeom>
            <a:solidFill>
              <a:schemeClr val="bg1">
                <a:lumMod val="75000"/>
              </a:schemeClr>
            </a:solidFill>
          </p:spPr>
          <p:txBody>
            <a:bodyPr wrap="square">
              <a:spAutoFit/>
            </a:bodyPr>
            <a:lstStyle/>
            <a:p>
              <a:r>
                <a:rPr lang="en-US" b="1" dirty="0" smtClean="0">
                  <a:solidFill>
                    <a:srgbClr val="FF0000"/>
                  </a:solidFill>
                </a:rPr>
                <a:t>Aim 1: </a:t>
              </a:r>
              <a:r>
                <a:rPr lang="en-US" b="1" dirty="0" err="1" smtClean="0">
                  <a:solidFill>
                    <a:srgbClr val="FF0000"/>
                  </a:solidFill>
                </a:rPr>
                <a:t>transcriptome</a:t>
              </a:r>
              <a:endParaRPr lang="en-US" b="1" dirty="0" smtClean="0">
                <a:solidFill>
                  <a:srgbClr val="FF0000"/>
                </a:solidFill>
              </a:endParaRPr>
            </a:p>
            <a:p>
              <a:r>
                <a:rPr lang="en-US" b="1" dirty="0" smtClean="0">
                  <a:solidFill>
                    <a:srgbClr val="FF0000"/>
                  </a:solidFill>
                </a:rPr>
                <a:t>	larger RNAs</a:t>
              </a:r>
              <a:endParaRPr lang="en-US" sz="1600" b="1" dirty="0">
                <a:solidFill>
                  <a:srgbClr val="FF0000"/>
                </a:solidFill>
              </a:endParaRPr>
            </a:p>
            <a:p>
              <a:r>
                <a:rPr lang="en-US" b="1" dirty="0" smtClean="0">
                  <a:solidFill>
                    <a:srgbClr val="FF0000"/>
                  </a:solidFill>
                </a:rPr>
                <a:t>	smaller RNAs</a:t>
              </a:r>
              <a:endParaRPr lang="en-US" sz="1600" b="1" dirty="0">
                <a:solidFill>
                  <a:srgbClr val="FF0000"/>
                </a:solidFill>
              </a:endParaRPr>
            </a:p>
          </p:txBody>
        </p:sp>
        <p:sp>
          <p:nvSpPr>
            <p:cNvPr id="11" name="TextBox 10"/>
            <p:cNvSpPr txBox="1"/>
            <p:nvPr/>
          </p:nvSpPr>
          <p:spPr>
            <a:xfrm>
              <a:off x="457201" y="4442636"/>
              <a:ext cx="2358759" cy="646331"/>
            </a:xfrm>
            <a:prstGeom prst="rect">
              <a:avLst/>
            </a:prstGeom>
            <a:noFill/>
          </p:spPr>
          <p:txBody>
            <a:bodyPr wrap="square" rtlCol="0">
              <a:spAutoFit/>
            </a:bodyPr>
            <a:lstStyle/>
            <a:p>
              <a:pPr algn="ctr"/>
              <a:r>
                <a:rPr lang="en-US" b="1" dirty="0" smtClean="0">
                  <a:solidFill>
                    <a:srgbClr val="400080"/>
                  </a:solidFill>
                </a:rPr>
                <a:t>transcription regulatory </a:t>
              </a:r>
              <a:r>
                <a:rPr lang="en-US" b="1" dirty="0">
                  <a:solidFill>
                    <a:srgbClr val="400080"/>
                  </a:solidFill>
                </a:rPr>
                <a:t>networks</a:t>
              </a:r>
              <a:endParaRPr lang="en-US" dirty="0">
                <a:solidFill>
                  <a:srgbClr val="400080"/>
                </a:solidFill>
              </a:endParaRPr>
            </a:p>
          </p:txBody>
        </p:sp>
      </p:grpSp>
      <p:grpSp>
        <p:nvGrpSpPr>
          <p:cNvPr id="6" name="Group 5"/>
          <p:cNvGrpSpPr/>
          <p:nvPr/>
        </p:nvGrpSpPr>
        <p:grpSpPr>
          <a:xfrm>
            <a:off x="6465304" y="3093065"/>
            <a:ext cx="2221496" cy="1995902"/>
            <a:chOff x="6465304" y="3093065"/>
            <a:chExt cx="2221496" cy="1995902"/>
          </a:xfrm>
        </p:grpSpPr>
        <p:sp>
          <p:nvSpPr>
            <p:cNvPr id="10" name="Rectangle 9"/>
            <p:cNvSpPr/>
            <p:nvPr/>
          </p:nvSpPr>
          <p:spPr>
            <a:xfrm>
              <a:off x="6526847" y="3093065"/>
              <a:ext cx="2021861" cy="923330"/>
            </a:xfrm>
            <a:prstGeom prst="rect">
              <a:avLst/>
            </a:prstGeom>
            <a:solidFill>
              <a:schemeClr val="bg1">
                <a:lumMod val="75000"/>
              </a:schemeClr>
            </a:solidFill>
          </p:spPr>
          <p:txBody>
            <a:bodyPr wrap="square">
              <a:noAutofit/>
            </a:bodyPr>
            <a:lstStyle/>
            <a:p>
              <a:r>
                <a:rPr lang="en-US" sz="1900" b="1" dirty="0">
                  <a:solidFill>
                    <a:srgbClr val="FFFF00"/>
                  </a:solidFill>
                </a:rPr>
                <a:t>Aim </a:t>
              </a:r>
              <a:r>
                <a:rPr lang="en-US" sz="1900" b="1" dirty="0" smtClean="0">
                  <a:solidFill>
                    <a:srgbClr val="FFFF00"/>
                  </a:solidFill>
                </a:rPr>
                <a:t>3: translation</a:t>
              </a:r>
            </a:p>
            <a:p>
              <a:r>
                <a:rPr lang="en-US" sz="1900" b="1" dirty="0">
                  <a:solidFill>
                    <a:srgbClr val="FFFF00"/>
                  </a:solidFill>
                </a:rPr>
                <a:t>	</a:t>
              </a:r>
              <a:r>
                <a:rPr lang="en-US" sz="1900" b="1" dirty="0" smtClean="0">
                  <a:solidFill>
                    <a:srgbClr val="FFFF00"/>
                  </a:solidFill>
                </a:rPr>
                <a:t>dynamics</a:t>
              </a:r>
            </a:p>
          </p:txBody>
        </p:sp>
        <p:sp>
          <p:nvSpPr>
            <p:cNvPr id="12" name="TextBox 11"/>
            <p:cNvSpPr txBox="1"/>
            <p:nvPr/>
          </p:nvSpPr>
          <p:spPr>
            <a:xfrm>
              <a:off x="6465304" y="4442636"/>
              <a:ext cx="2221496" cy="646331"/>
            </a:xfrm>
            <a:prstGeom prst="rect">
              <a:avLst/>
            </a:prstGeom>
            <a:noFill/>
          </p:spPr>
          <p:txBody>
            <a:bodyPr wrap="square" rtlCol="0">
              <a:spAutoFit/>
            </a:bodyPr>
            <a:lstStyle/>
            <a:p>
              <a:pPr algn="ctr"/>
              <a:r>
                <a:rPr lang="en-US" b="1" dirty="0" smtClean="0">
                  <a:solidFill>
                    <a:srgbClr val="008000"/>
                  </a:solidFill>
                </a:rPr>
                <a:t>translation</a:t>
              </a:r>
            </a:p>
            <a:p>
              <a:pPr algn="ctr"/>
              <a:r>
                <a:rPr lang="en-US" b="1" dirty="0" smtClean="0">
                  <a:solidFill>
                    <a:srgbClr val="008000"/>
                  </a:solidFill>
                </a:rPr>
                <a:t>regulatory networks</a:t>
              </a:r>
              <a:endParaRPr lang="en-US" dirty="0">
                <a:solidFill>
                  <a:srgbClr val="008000"/>
                </a:solidFill>
              </a:endParaRPr>
            </a:p>
          </p:txBody>
        </p:sp>
      </p:grpSp>
      <p:grpSp>
        <p:nvGrpSpPr>
          <p:cNvPr id="5" name="Group 4"/>
          <p:cNvGrpSpPr/>
          <p:nvPr/>
        </p:nvGrpSpPr>
        <p:grpSpPr>
          <a:xfrm>
            <a:off x="3410744" y="3093065"/>
            <a:ext cx="2621563" cy="2407068"/>
            <a:chOff x="3410744" y="3093065"/>
            <a:chExt cx="2621563" cy="2407068"/>
          </a:xfrm>
        </p:grpSpPr>
        <p:sp>
          <p:nvSpPr>
            <p:cNvPr id="9" name="Rectangle 8"/>
            <p:cNvSpPr/>
            <p:nvPr/>
          </p:nvSpPr>
          <p:spPr>
            <a:xfrm>
              <a:off x="3410744" y="3093065"/>
              <a:ext cx="2621563" cy="923330"/>
            </a:xfrm>
            <a:prstGeom prst="rect">
              <a:avLst/>
            </a:prstGeom>
            <a:solidFill>
              <a:schemeClr val="bg1">
                <a:lumMod val="75000"/>
              </a:schemeClr>
            </a:solidFill>
          </p:spPr>
          <p:txBody>
            <a:bodyPr wrap="square">
              <a:spAutoFit/>
            </a:bodyPr>
            <a:lstStyle/>
            <a:p>
              <a:r>
                <a:rPr lang="en-US" b="1" dirty="0">
                  <a:solidFill>
                    <a:srgbClr val="3366FF"/>
                  </a:solidFill>
                </a:rPr>
                <a:t>Aim </a:t>
              </a:r>
              <a:r>
                <a:rPr lang="en-US" b="1" dirty="0" smtClean="0">
                  <a:solidFill>
                    <a:srgbClr val="3366FF"/>
                  </a:solidFill>
                </a:rPr>
                <a:t>2:  isoform features</a:t>
              </a:r>
            </a:p>
            <a:p>
              <a:r>
                <a:rPr lang="en-US" b="1" dirty="0">
                  <a:solidFill>
                    <a:srgbClr val="3366FF"/>
                  </a:solidFill>
                </a:rPr>
                <a:t>	</a:t>
              </a:r>
              <a:r>
                <a:rPr lang="en-US" b="1" dirty="0" smtClean="0">
                  <a:solidFill>
                    <a:srgbClr val="3366FF"/>
                  </a:solidFill>
                </a:rPr>
                <a:t>promoters (TSSs),</a:t>
              </a:r>
            </a:p>
            <a:p>
              <a:r>
                <a:rPr lang="en-US" b="1" dirty="0" smtClean="0">
                  <a:solidFill>
                    <a:srgbClr val="3366FF"/>
                  </a:solidFill>
                </a:rPr>
                <a:t> 	UTRs, splicing</a:t>
              </a:r>
              <a:endParaRPr lang="en-US" b="1" dirty="0">
                <a:solidFill>
                  <a:srgbClr val="3366FF"/>
                </a:solidFill>
              </a:endParaRPr>
            </a:p>
          </p:txBody>
        </p:sp>
        <p:sp>
          <p:nvSpPr>
            <p:cNvPr id="13" name="TextBox 12"/>
            <p:cNvSpPr txBox="1"/>
            <p:nvPr/>
          </p:nvSpPr>
          <p:spPr>
            <a:xfrm>
              <a:off x="3903487" y="4207471"/>
              <a:ext cx="1646706" cy="646331"/>
            </a:xfrm>
            <a:prstGeom prst="rect">
              <a:avLst/>
            </a:prstGeom>
            <a:noFill/>
          </p:spPr>
          <p:txBody>
            <a:bodyPr wrap="square" rtlCol="0">
              <a:spAutoFit/>
            </a:bodyPr>
            <a:lstStyle/>
            <a:p>
              <a:pPr algn="ctr"/>
              <a:r>
                <a:rPr lang="en-US" b="1" dirty="0" smtClean="0">
                  <a:solidFill>
                    <a:srgbClr val="CC66FF"/>
                  </a:solidFill>
                </a:rPr>
                <a:t>mRNA stability</a:t>
              </a:r>
            </a:p>
            <a:p>
              <a:pPr algn="ctr"/>
              <a:r>
                <a:rPr lang="en-US" b="1" dirty="0" smtClean="0">
                  <a:solidFill>
                    <a:srgbClr val="CC66FF"/>
                  </a:solidFill>
                </a:rPr>
                <a:t>&amp; localization</a:t>
              </a:r>
              <a:endParaRPr lang="en-US" dirty="0">
                <a:solidFill>
                  <a:srgbClr val="CC66FF"/>
                </a:solidFill>
              </a:endParaRPr>
            </a:p>
          </p:txBody>
        </p:sp>
        <p:sp>
          <p:nvSpPr>
            <p:cNvPr id="33" name="TextBox 32"/>
            <p:cNvSpPr txBox="1"/>
            <p:nvPr/>
          </p:nvSpPr>
          <p:spPr>
            <a:xfrm>
              <a:off x="3645922" y="4853802"/>
              <a:ext cx="2139449" cy="646331"/>
            </a:xfrm>
            <a:prstGeom prst="rect">
              <a:avLst/>
            </a:prstGeom>
            <a:noFill/>
          </p:spPr>
          <p:txBody>
            <a:bodyPr wrap="square" rtlCol="0">
              <a:spAutoFit/>
            </a:bodyPr>
            <a:lstStyle/>
            <a:p>
              <a:pPr algn="ctr"/>
              <a:r>
                <a:rPr lang="en-US" b="1" dirty="0" smtClean="0">
                  <a:solidFill>
                    <a:srgbClr val="CC66FF"/>
                  </a:solidFill>
                </a:rPr>
                <a:t>encoded</a:t>
              </a:r>
            </a:p>
            <a:p>
              <a:pPr algn="ctr"/>
              <a:r>
                <a:rPr lang="en-US" b="1" dirty="0" smtClean="0">
                  <a:solidFill>
                    <a:srgbClr val="CC66FF"/>
                  </a:solidFill>
                </a:rPr>
                <a:t>protein diversity</a:t>
              </a:r>
              <a:endParaRPr lang="en-US" dirty="0">
                <a:solidFill>
                  <a:srgbClr val="CC66FF"/>
                </a:solidFill>
              </a:endParaRPr>
            </a:p>
          </p:txBody>
        </p:sp>
      </p:grpSp>
      <p:sp>
        <p:nvSpPr>
          <p:cNvPr id="7" name="Rectangle 6"/>
          <p:cNvSpPr/>
          <p:nvPr/>
        </p:nvSpPr>
        <p:spPr>
          <a:xfrm>
            <a:off x="386869" y="5797718"/>
            <a:ext cx="2464812" cy="369332"/>
          </a:xfrm>
          <a:prstGeom prst="rect">
            <a:avLst/>
          </a:prstGeom>
          <a:solidFill>
            <a:schemeClr val="bg1">
              <a:lumMod val="75000"/>
            </a:schemeClr>
          </a:solidFill>
        </p:spPr>
        <p:txBody>
          <a:bodyPr wrap="none">
            <a:spAutoFit/>
          </a:bodyPr>
          <a:lstStyle/>
          <a:p>
            <a:pPr algn="ctr"/>
            <a:r>
              <a:rPr lang="en-US" b="1" dirty="0" err="1" smtClean="0">
                <a:solidFill>
                  <a:srgbClr val="FF0000"/>
                </a:solidFill>
              </a:rPr>
              <a:t>scRNAseq</a:t>
            </a:r>
            <a:r>
              <a:rPr lang="en-US" b="1" dirty="0" smtClean="0">
                <a:solidFill>
                  <a:srgbClr val="FF0000"/>
                </a:solidFill>
              </a:rPr>
              <a:t> of </a:t>
            </a:r>
            <a:r>
              <a:rPr lang="en-US" b="1" dirty="0" smtClean="0">
                <a:solidFill>
                  <a:srgbClr val="FF0000"/>
                </a:solidFill>
                <a:latin typeface="Symbol" charset="2"/>
                <a:cs typeface="Symbol" charset="2"/>
              </a:rPr>
              <a:t>l</a:t>
            </a:r>
            <a:r>
              <a:rPr lang="en-US" b="1" dirty="0" smtClean="0">
                <a:solidFill>
                  <a:srgbClr val="FF0000"/>
                </a:solidFill>
              </a:rPr>
              <a:t> junction</a:t>
            </a:r>
            <a:endParaRPr lang="en-US" dirty="0">
              <a:solidFill>
                <a:srgbClr val="FF0000"/>
              </a:solidFill>
            </a:endParaRPr>
          </a:p>
        </p:txBody>
      </p:sp>
    </p:spTree>
    <p:extLst>
      <p:ext uri="{BB962C8B-B14F-4D97-AF65-F5344CB8AC3E}">
        <p14:creationId xmlns:p14="http://schemas.microsoft.com/office/powerpoint/2010/main" val="3781997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 y="0"/>
            <a:ext cx="9144000" cy="1431147"/>
          </a:xfrm>
          <a:solidFill>
            <a:schemeClr val="bg1">
              <a:lumMod val="75000"/>
            </a:schemeClr>
          </a:solidFill>
        </p:spPr>
        <p:txBody>
          <a:bodyPr/>
          <a:lstStyle/>
          <a:p>
            <a:r>
              <a:rPr lang="en-US" dirty="0" smtClean="0">
                <a:solidFill>
                  <a:srgbClr val="FFFFFF"/>
                </a:solidFill>
              </a:rPr>
              <a:t>periderm initiates fusion</a:t>
            </a:r>
            <a:endParaRPr lang="en-US" dirty="0">
              <a:solidFill>
                <a:srgbClr val="FFFFFF"/>
              </a:solidFill>
            </a:endParaRPr>
          </a:p>
        </p:txBody>
      </p:sp>
      <p:pic>
        <p:nvPicPr>
          <p:cNvPr id="4" name="Picture 3" descr="Fig9. fusion.jpg"/>
          <p:cNvPicPr>
            <a:picLocks noChangeAspect="1"/>
          </p:cNvPicPr>
          <p:nvPr/>
        </p:nvPicPr>
        <p:blipFill rotWithShape="1">
          <a:blip r:embed="rId2">
            <a:extLst>
              <a:ext uri="{28A0092B-C50C-407E-A947-70E740481C1C}">
                <a14:useLocalDpi xmlns:a14="http://schemas.microsoft.com/office/drawing/2010/main" val="0"/>
              </a:ext>
            </a:extLst>
          </a:blip>
          <a:srcRect b="24551"/>
          <a:stretch/>
        </p:blipFill>
        <p:spPr>
          <a:xfrm>
            <a:off x="-292" y="1431148"/>
            <a:ext cx="9149068" cy="5440362"/>
          </a:xfrm>
          <a:prstGeom prst="rect">
            <a:avLst/>
          </a:prstGeom>
        </p:spPr>
      </p:pic>
    </p:spTree>
    <p:extLst>
      <p:ext uri="{BB962C8B-B14F-4D97-AF65-F5344CB8AC3E}">
        <p14:creationId xmlns:p14="http://schemas.microsoft.com/office/powerpoint/2010/main" val="3121766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 y="0"/>
            <a:ext cx="9144000" cy="2480768"/>
          </a:xfrm>
          <a:solidFill>
            <a:schemeClr val="bg1">
              <a:lumMod val="75000"/>
            </a:schemeClr>
          </a:solidFill>
        </p:spPr>
        <p:txBody>
          <a:bodyPr/>
          <a:lstStyle/>
          <a:p>
            <a:r>
              <a:rPr lang="en-US" dirty="0" smtClean="0">
                <a:solidFill>
                  <a:srgbClr val="FFFFFF"/>
                </a:solidFill>
              </a:rPr>
              <a:t>A special </a:t>
            </a:r>
            <a:r>
              <a:rPr lang="en-US" dirty="0" err="1" smtClean="0">
                <a:solidFill>
                  <a:srgbClr val="FFFFFF"/>
                </a:solidFill>
              </a:rPr>
              <a:t>popluation</a:t>
            </a:r>
            <a:r>
              <a:rPr lang="en-US" dirty="0" smtClean="0">
                <a:solidFill>
                  <a:srgbClr val="FFFFFF"/>
                </a:solidFill>
              </a:rPr>
              <a:t> of </a:t>
            </a:r>
            <a:r>
              <a:rPr lang="en-US" dirty="0" smtClean="0">
                <a:solidFill>
                  <a:srgbClr val="FFFFFF"/>
                </a:solidFill>
              </a:rPr>
              <a:t>basal cells</a:t>
            </a:r>
            <a:br>
              <a:rPr lang="en-US" dirty="0" smtClean="0">
                <a:solidFill>
                  <a:srgbClr val="FFFFFF"/>
                </a:solidFill>
              </a:rPr>
            </a:br>
            <a:endParaRPr lang="en-US" dirty="0">
              <a:solidFill>
                <a:srgbClr val="FFFFFF"/>
              </a:solidFill>
            </a:endParaRPr>
          </a:p>
        </p:txBody>
      </p:sp>
      <p:pic>
        <p:nvPicPr>
          <p:cNvPr id="4" name="Picture 3" descr="Fig9. fusion.jpg"/>
          <p:cNvPicPr>
            <a:picLocks noChangeAspect="1"/>
          </p:cNvPicPr>
          <p:nvPr/>
        </p:nvPicPr>
        <p:blipFill rotWithShape="1">
          <a:blip r:embed="rId2">
            <a:extLst>
              <a:ext uri="{28A0092B-C50C-407E-A947-70E740481C1C}">
                <a14:useLocalDpi xmlns:a14="http://schemas.microsoft.com/office/drawing/2010/main" val="0"/>
              </a:ext>
            </a:extLst>
          </a:blip>
          <a:srcRect t="75262" b="-251"/>
          <a:stretch/>
        </p:blipFill>
        <p:spPr>
          <a:xfrm>
            <a:off x="-5360" y="2480768"/>
            <a:ext cx="9149068" cy="1801893"/>
          </a:xfrm>
          <a:prstGeom prst="rect">
            <a:avLst/>
          </a:prstGeom>
        </p:spPr>
      </p:pic>
      <p:sp>
        <p:nvSpPr>
          <p:cNvPr id="5" name="Title 1"/>
          <p:cNvSpPr txBox="1">
            <a:spLocks/>
          </p:cNvSpPr>
          <p:nvPr/>
        </p:nvSpPr>
        <p:spPr>
          <a:xfrm>
            <a:off x="0" y="4282660"/>
            <a:ext cx="9144000" cy="2575339"/>
          </a:xfrm>
          <a:prstGeom prst="rect">
            <a:avLst/>
          </a:prstGeom>
          <a:solidFill>
            <a:schemeClr val="bg1">
              <a:lumMod val="7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FF"/>
                </a:solidFill>
              </a:rPr>
              <a:t>at the fusion zone</a:t>
            </a:r>
            <a:endParaRPr lang="en-US" dirty="0">
              <a:solidFill>
                <a:srgbClr val="FFFFFF"/>
              </a:solidFill>
            </a:endParaRPr>
          </a:p>
        </p:txBody>
      </p:sp>
    </p:spTree>
    <p:extLst>
      <p:ext uri="{BB962C8B-B14F-4D97-AF65-F5344CB8AC3E}">
        <p14:creationId xmlns:p14="http://schemas.microsoft.com/office/powerpoint/2010/main" val="40588407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1168641" y="973107"/>
            <a:ext cx="2276860" cy="523220"/>
          </a:xfrm>
          <a:prstGeom prst="rect">
            <a:avLst/>
          </a:prstGeom>
          <a:noFill/>
        </p:spPr>
        <p:txBody>
          <a:bodyPr wrap="none" rtlCol="0">
            <a:spAutoFit/>
          </a:bodyPr>
          <a:lstStyle/>
          <a:p>
            <a:r>
              <a:rPr lang="en-US" sz="2800" dirty="0" smtClean="0"/>
              <a:t>most epithelia</a:t>
            </a:r>
            <a:endParaRPr lang="en-US" sz="2800" dirty="0"/>
          </a:p>
        </p:txBody>
      </p:sp>
      <p:sp>
        <p:nvSpPr>
          <p:cNvPr id="68" name="TextBox 67"/>
          <p:cNvSpPr txBox="1"/>
          <p:nvPr/>
        </p:nvSpPr>
        <p:spPr>
          <a:xfrm>
            <a:off x="5695899" y="973107"/>
            <a:ext cx="1863436" cy="523220"/>
          </a:xfrm>
          <a:prstGeom prst="rect">
            <a:avLst/>
          </a:prstGeom>
          <a:noFill/>
        </p:spPr>
        <p:txBody>
          <a:bodyPr wrap="none" rtlCol="0">
            <a:spAutoFit/>
          </a:bodyPr>
          <a:lstStyle/>
          <a:p>
            <a:r>
              <a:rPr lang="en-US" sz="2800" dirty="0" smtClean="0"/>
              <a:t>fusion zone</a:t>
            </a:r>
            <a:endParaRPr lang="en-US" sz="2800" dirty="0"/>
          </a:p>
        </p:txBody>
      </p:sp>
      <p:grpSp>
        <p:nvGrpSpPr>
          <p:cNvPr id="8" name="Group 7"/>
          <p:cNvGrpSpPr/>
          <p:nvPr/>
        </p:nvGrpSpPr>
        <p:grpSpPr>
          <a:xfrm>
            <a:off x="432650" y="1710791"/>
            <a:ext cx="4560962" cy="2126062"/>
            <a:chOff x="1259843" y="2225868"/>
            <a:chExt cx="3094257" cy="1354606"/>
          </a:xfrm>
        </p:grpSpPr>
        <p:sp>
          <p:nvSpPr>
            <p:cNvPr id="36" name="Rounded Rectangle 35"/>
            <p:cNvSpPr/>
            <p:nvPr/>
          </p:nvSpPr>
          <p:spPr>
            <a:xfrm>
              <a:off x="3075211" y="2335963"/>
              <a:ext cx="1008251" cy="877948"/>
            </a:xfrm>
            <a:prstGeom prst="roundRect">
              <a:avLst/>
            </a:prstGeom>
            <a:solidFill>
              <a:srgbClr val="FDEAD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1696311" y="2333073"/>
              <a:ext cx="1235711" cy="877949"/>
            </a:xfrm>
            <a:prstGeom prst="roundRect">
              <a:avLst/>
            </a:prstGeom>
            <a:solidFill>
              <a:srgbClr val="FDEAD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1259843" y="2296123"/>
              <a:ext cx="554182" cy="12843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3775124" y="2225868"/>
              <a:ext cx="578976" cy="12843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892378" y="2519980"/>
              <a:ext cx="229900" cy="8704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ardrop 9"/>
          <p:cNvSpPr/>
          <p:nvPr/>
        </p:nvSpPr>
        <p:spPr>
          <a:xfrm flipH="1">
            <a:off x="5772723" y="3886398"/>
            <a:ext cx="1786611" cy="1595114"/>
          </a:xfrm>
          <a:prstGeom prst="teardrop">
            <a:avLst/>
          </a:prstGeom>
          <a:solidFill>
            <a:srgbClr val="F5E2F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DF93DF"/>
              </a:solidFill>
            </a:endParaRPr>
          </a:p>
        </p:txBody>
      </p:sp>
      <p:sp>
        <p:nvSpPr>
          <p:cNvPr id="32" name="TextBox 31"/>
          <p:cNvSpPr txBox="1"/>
          <p:nvPr/>
        </p:nvSpPr>
        <p:spPr>
          <a:xfrm>
            <a:off x="6919659" y="3624423"/>
            <a:ext cx="529020" cy="155434"/>
          </a:xfrm>
          <a:prstGeom prst="rect">
            <a:avLst/>
          </a:prstGeom>
          <a:noFill/>
          <a:ln>
            <a:noFill/>
          </a:ln>
        </p:spPr>
        <p:txBody>
          <a:bodyPr wrap="square" lIns="0" tIns="0" rIns="0" bIns="0" rtlCol="0">
            <a:spAutoFit/>
          </a:bodyPr>
          <a:lstStyle/>
          <a:p>
            <a:pPr algn="ctr">
              <a:lnSpc>
                <a:spcPct val="80000"/>
              </a:lnSpc>
            </a:pPr>
            <a:r>
              <a:rPr lang="en-US" sz="1400" dirty="0" smtClean="0"/>
              <a:t>Tgfb2</a:t>
            </a:r>
            <a:endParaRPr lang="en-US" sz="1400" dirty="0"/>
          </a:p>
        </p:txBody>
      </p:sp>
      <p:sp>
        <p:nvSpPr>
          <p:cNvPr id="42" name="Rounded Rectangle 41"/>
          <p:cNvSpPr/>
          <p:nvPr/>
        </p:nvSpPr>
        <p:spPr>
          <a:xfrm>
            <a:off x="1540210" y="3886398"/>
            <a:ext cx="1762246" cy="1461328"/>
          </a:xfrm>
          <a:prstGeom prst="round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2639613" y="3417765"/>
            <a:ext cx="641579" cy="391694"/>
          </a:xfrm>
          <a:prstGeom prst="rect">
            <a:avLst/>
          </a:prstGeom>
          <a:noFill/>
          <a:ln>
            <a:noFill/>
          </a:ln>
        </p:spPr>
        <p:txBody>
          <a:bodyPr wrap="square" lIns="0" tIns="0" rIns="0" bIns="0" rtlCol="0">
            <a:spAutoFit/>
          </a:bodyPr>
          <a:lstStyle/>
          <a:p>
            <a:pPr algn="ctr">
              <a:lnSpc>
                <a:spcPct val="80000"/>
              </a:lnSpc>
            </a:pPr>
            <a:r>
              <a:rPr lang="en-US" dirty="0" smtClean="0"/>
              <a:t> Jag2,</a:t>
            </a:r>
          </a:p>
          <a:p>
            <a:pPr algn="ctr">
              <a:lnSpc>
                <a:spcPct val="80000"/>
              </a:lnSpc>
            </a:pPr>
            <a:r>
              <a:rPr lang="en-US" i="1" dirty="0" err="1" smtClean="0"/>
              <a:t>etc</a:t>
            </a:r>
            <a:endParaRPr lang="en-US" i="1" dirty="0"/>
          </a:p>
        </p:txBody>
      </p:sp>
      <p:sp>
        <p:nvSpPr>
          <p:cNvPr id="66" name="TextBox 65"/>
          <p:cNvSpPr txBox="1"/>
          <p:nvPr/>
        </p:nvSpPr>
        <p:spPr>
          <a:xfrm rot="16200000">
            <a:off x="-283598" y="2408810"/>
            <a:ext cx="1310183" cy="346396"/>
          </a:xfrm>
          <a:prstGeom prst="rect">
            <a:avLst/>
          </a:prstGeom>
          <a:noFill/>
        </p:spPr>
        <p:txBody>
          <a:bodyPr wrap="none" rtlCol="0">
            <a:spAutoFit/>
          </a:bodyPr>
          <a:lstStyle/>
          <a:p>
            <a:pPr>
              <a:lnSpc>
                <a:spcPct val="80000"/>
              </a:lnSpc>
            </a:pPr>
            <a:r>
              <a:rPr lang="en-US" sz="2400" b="1" dirty="0" smtClean="0"/>
              <a:t>periderm</a:t>
            </a:r>
            <a:endParaRPr lang="en-US" sz="2400" b="1" dirty="0"/>
          </a:p>
        </p:txBody>
      </p:sp>
      <p:sp>
        <p:nvSpPr>
          <p:cNvPr id="7" name="TextBox 6"/>
          <p:cNvSpPr txBox="1"/>
          <p:nvPr/>
        </p:nvSpPr>
        <p:spPr>
          <a:xfrm rot="16200000">
            <a:off x="27503" y="4617577"/>
            <a:ext cx="815080" cy="346396"/>
          </a:xfrm>
          <a:prstGeom prst="rect">
            <a:avLst/>
          </a:prstGeom>
          <a:noFill/>
        </p:spPr>
        <p:txBody>
          <a:bodyPr wrap="none" rtlCol="0">
            <a:spAutoFit/>
          </a:bodyPr>
          <a:lstStyle/>
          <a:p>
            <a:pPr>
              <a:lnSpc>
                <a:spcPct val="80000"/>
              </a:lnSpc>
            </a:pPr>
            <a:r>
              <a:rPr lang="en-US" sz="2400" b="1" dirty="0" smtClean="0"/>
              <a:t>basal</a:t>
            </a:r>
            <a:endParaRPr lang="en-US" sz="2400" b="1" dirty="0"/>
          </a:p>
        </p:txBody>
      </p:sp>
      <p:grpSp>
        <p:nvGrpSpPr>
          <p:cNvPr id="85" name="Group 84"/>
          <p:cNvGrpSpPr/>
          <p:nvPr/>
        </p:nvGrpSpPr>
        <p:grpSpPr>
          <a:xfrm rot="17088644">
            <a:off x="7286570" y="3291589"/>
            <a:ext cx="653995" cy="709970"/>
            <a:chOff x="8271363" y="2768032"/>
            <a:chExt cx="755406" cy="742187"/>
          </a:xfrm>
        </p:grpSpPr>
        <p:sp>
          <p:nvSpPr>
            <p:cNvPr id="59" name="Arc 58"/>
            <p:cNvSpPr/>
            <p:nvPr/>
          </p:nvSpPr>
          <p:spPr>
            <a:xfrm>
              <a:off x="8274538" y="2768032"/>
              <a:ext cx="752231" cy="742187"/>
            </a:xfrm>
            <a:prstGeom prst="arc">
              <a:avLst>
                <a:gd name="adj1" fmla="val 16200000"/>
                <a:gd name="adj2" fmla="val 10801308"/>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0" name="Straight Arrow Connector 79"/>
            <p:cNvCxnSpPr/>
            <p:nvPr/>
          </p:nvCxnSpPr>
          <p:spPr>
            <a:xfrm flipH="1" flipV="1">
              <a:off x="8271363" y="3060700"/>
              <a:ext cx="3662" cy="109292"/>
            </a:xfrm>
            <a:prstGeom prst="straightConnector1">
              <a:avLst/>
            </a:prstGeom>
            <a:ln w="38100" cmpd="sng">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grpSp>
      <p:cxnSp>
        <p:nvCxnSpPr>
          <p:cNvPr id="91" name="Straight Arrow Connector 90"/>
          <p:cNvCxnSpPr/>
          <p:nvPr/>
        </p:nvCxnSpPr>
        <p:spPr>
          <a:xfrm flipV="1">
            <a:off x="2542816" y="3344656"/>
            <a:ext cx="0" cy="625599"/>
          </a:xfrm>
          <a:prstGeom prst="straightConnector1">
            <a:avLst/>
          </a:prstGeom>
          <a:ln w="38100">
            <a:solidFill>
              <a:schemeClr val="tx1"/>
            </a:solidFill>
            <a:tailEnd type="triangle" w="lg" len="sm"/>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V="1">
            <a:off x="6273720" y="3393668"/>
            <a:ext cx="0" cy="688148"/>
          </a:xfrm>
          <a:prstGeom prst="straightConnector1">
            <a:avLst/>
          </a:prstGeom>
          <a:ln w="38100">
            <a:solidFill>
              <a:schemeClr val="bg1">
                <a:lumMod val="85000"/>
              </a:schemeClr>
            </a:solidFill>
            <a:tailEnd type="triangle" w="lg" len="sm"/>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5505755" y="3380404"/>
            <a:ext cx="641579" cy="391694"/>
          </a:xfrm>
          <a:prstGeom prst="rect">
            <a:avLst/>
          </a:prstGeom>
          <a:noFill/>
          <a:ln>
            <a:noFill/>
          </a:ln>
        </p:spPr>
        <p:txBody>
          <a:bodyPr wrap="square" lIns="0" tIns="0" rIns="0" bIns="0" rtlCol="0">
            <a:spAutoFit/>
          </a:bodyPr>
          <a:lstStyle/>
          <a:p>
            <a:pPr algn="ctr">
              <a:lnSpc>
                <a:spcPct val="80000"/>
              </a:lnSpc>
            </a:pPr>
            <a:r>
              <a:rPr lang="en-US" dirty="0" smtClean="0">
                <a:solidFill>
                  <a:srgbClr val="D9D9D9"/>
                </a:solidFill>
              </a:rPr>
              <a:t> Jag2,</a:t>
            </a:r>
          </a:p>
          <a:p>
            <a:pPr algn="ctr">
              <a:lnSpc>
                <a:spcPct val="80000"/>
              </a:lnSpc>
            </a:pPr>
            <a:r>
              <a:rPr lang="en-US" i="1" dirty="0" err="1" smtClean="0">
                <a:solidFill>
                  <a:srgbClr val="D9D9D9"/>
                </a:solidFill>
              </a:rPr>
              <a:t>etc</a:t>
            </a:r>
            <a:endParaRPr lang="en-US" i="1" dirty="0">
              <a:solidFill>
                <a:srgbClr val="D9D9D9"/>
              </a:solidFill>
            </a:endParaRPr>
          </a:p>
        </p:txBody>
      </p:sp>
      <p:grpSp>
        <p:nvGrpSpPr>
          <p:cNvPr id="5" name="Group 4"/>
          <p:cNvGrpSpPr/>
          <p:nvPr/>
        </p:nvGrpSpPr>
        <p:grpSpPr>
          <a:xfrm>
            <a:off x="1412692" y="1967498"/>
            <a:ext cx="1322844" cy="1146648"/>
            <a:chOff x="339376" y="1008621"/>
            <a:chExt cx="1382871" cy="1324452"/>
          </a:xfrm>
        </p:grpSpPr>
        <p:sp>
          <p:nvSpPr>
            <p:cNvPr id="64" name="TextBox 63"/>
            <p:cNvSpPr txBox="1"/>
            <p:nvPr/>
          </p:nvSpPr>
          <p:spPr>
            <a:xfrm>
              <a:off x="354237" y="1298926"/>
              <a:ext cx="1368010" cy="778549"/>
            </a:xfrm>
            <a:prstGeom prst="rect">
              <a:avLst/>
            </a:prstGeom>
            <a:noFill/>
            <a:ln>
              <a:noFill/>
            </a:ln>
          </p:spPr>
          <p:txBody>
            <a:bodyPr wrap="square" lIns="0" tIns="0" rIns="0" bIns="0" rtlCol="0">
              <a:spAutoFit/>
            </a:bodyPr>
            <a:lstStyle/>
            <a:p>
              <a:pPr algn="ctr">
                <a:lnSpc>
                  <a:spcPct val="80000"/>
                </a:lnSpc>
              </a:pPr>
              <a:r>
                <a:rPr lang="en-US" dirty="0" smtClean="0"/>
                <a:t>Tfap2a</a:t>
              </a:r>
            </a:p>
            <a:p>
              <a:pPr algn="ctr">
                <a:lnSpc>
                  <a:spcPct val="80000"/>
                </a:lnSpc>
              </a:pPr>
              <a:r>
                <a:rPr lang="en-US" dirty="0" smtClean="0"/>
                <a:t>Irf6</a:t>
              </a:r>
            </a:p>
            <a:p>
              <a:pPr algn="ctr">
                <a:lnSpc>
                  <a:spcPct val="80000"/>
                </a:lnSpc>
              </a:pPr>
              <a:r>
                <a:rPr lang="en-US" dirty="0" smtClean="0"/>
                <a:t>Grhl3</a:t>
              </a:r>
              <a:endParaRPr lang="en-US" dirty="0"/>
            </a:p>
          </p:txBody>
        </p:sp>
        <p:sp>
          <p:nvSpPr>
            <p:cNvPr id="3" name="Oval 2"/>
            <p:cNvSpPr/>
            <p:nvPr/>
          </p:nvSpPr>
          <p:spPr>
            <a:xfrm>
              <a:off x="339376" y="1008621"/>
              <a:ext cx="1356935" cy="1324452"/>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4561528" y="1620756"/>
            <a:ext cx="3391623" cy="1752186"/>
            <a:chOff x="5253284" y="2562402"/>
            <a:chExt cx="2165963" cy="1116061"/>
          </a:xfrm>
        </p:grpSpPr>
        <p:sp>
          <p:nvSpPr>
            <p:cNvPr id="71" name="Regular Pentagon 70"/>
            <p:cNvSpPr/>
            <p:nvPr/>
          </p:nvSpPr>
          <p:spPr>
            <a:xfrm flipV="1">
              <a:off x="5636464" y="2751274"/>
              <a:ext cx="1767435" cy="927189"/>
            </a:xfrm>
            <a:prstGeom prst="pentagon">
              <a:avLst/>
            </a:prstGeom>
            <a:solidFill>
              <a:srgbClr val="FDEADA"/>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5253284" y="2562402"/>
              <a:ext cx="2165963" cy="397261"/>
              <a:chOff x="4952376" y="2432765"/>
              <a:chExt cx="2652987" cy="609471"/>
            </a:xfrm>
          </p:grpSpPr>
          <p:sp>
            <p:nvSpPr>
              <p:cNvPr id="72" name="Arc 71"/>
              <p:cNvSpPr/>
              <p:nvPr/>
            </p:nvSpPr>
            <p:spPr>
              <a:xfrm flipH="1">
                <a:off x="7007671" y="2470499"/>
                <a:ext cx="597692" cy="554107"/>
              </a:xfrm>
              <a:prstGeom prst="arc">
                <a:avLst>
                  <a:gd name="adj1" fmla="val 16153202"/>
                  <a:gd name="adj2" fmla="val 0"/>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73" name="Arc 72"/>
              <p:cNvSpPr/>
              <p:nvPr/>
            </p:nvSpPr>
            <p:spPr>
              <a:xfrm>
                <a:off x="5969898" y="2467787"/>
                <a:ext cx="597692" cy="554107"/>
              </a:xfrm>
              <a:prstGeom prst="arc">
                <a:avLst>
                  <a:gd name="adj1" fmla="val 16153202"/>
                  <a:gd name="adj2" fmla="val 0"/>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74" name="Arc 73"/>
              <p:cNvSpPr/>
              <p:nvPr/>
            </p:nvSpPr>
            <p:spPr>
              <a:xfrm rot="5400000" flipH="1">
                <a:off x="5174277" y="2210864"/>
                <a:ext cx="609471" cy="1053273"/>
              </a:xfrm>
              <a:prstGeom prst="arc">
                <a:avLst>
                  <a:gd name="adj1" fmla="val 16153202"/>
                  <a:gd name="adj2" fmla="val 0"/>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grpSp>
      </p:grpSp>
      <p:grpSp>
        <p:nvGrpSpPr>
          <p:cNvPr id="43" name="Group 42"/>
          <p:cNvGrpSpPr/>
          <p:nvPr/>
        </p:nvGrpSpPr>
        <p:grpSpPr>
          <a:xfrm>
            <a:off x="5880424" y="2010774"/>
            <a:ext cx="1308628" cy="1146648"/>
            <a:chOff x="333406" y="1008621"/>
            <a:chExt cx="1368010" cy="1324452"/>
          </a:xfrm>
        </p:grpSpPr>
        <p:sp>
          <p:nvSpPr>
            <p:cNvPr id="44" name="TextBox 43"/>
            <p:cNvSpPr txBox="1"/>
            <p:nvPr/>
          </p:nvSpPr>
          <p:spPr>
            <a:xfrm>
              <a:off x="333406" y="1278527"/>
              <a:ext cx="1368010" cy="778549"/>
            </a:xfrm>
            <a:prstGeom prst="rect">
              <a:avLst/>
            </a:prstGeom>
            <a:noFill/>
            <a:ln>
              <a:noFill/>
            </a:ln>
          </p:spPr>
          <p:txBody>
            <a:bodyPr wrap="square" lIns="0" tIns="0" rIns="0" bIns="0" rtlCol="0">
              <a:spAutoFit/>
            </a:bodyPr>
            <a:lstStyle/>
            <a:p>
              <a:pPr algn="ctr">
                <a:lnSpc>
                  <a:spcPct val="80000"/>
                </a:lnSpc>
              </a:pPr>
              <a:r>
                <a:rPr lang="en-US" dirty="0" smtClean="0"/>
                <a:t>Tfap2a</a:t>
              </a:r>
            </a:p>
            <a:p>
              <a:pPr algn="ctr">
                <a:lnSpc>
                  <a:spcPct val="80000"/>
                </a:lnSpc>
              </a:pPr>
              <a:r>
                <a:rPr lang="en-US" dirty="0" smtClean="0"/>
                <a:t>Irf6</a:t>
              </a:r>
            </a:p>
            <a:p>
              <a:pPr algn="ctr">
                <a:lnSpc>
                  <a:spcPct val="80000"/>
                </a:lnSpc>
              </a:pPr>
              <a:r>
                <a:rPr lang="en-US" dirty="0" smtClean="0"/>
                <a:t>Grhl3</a:t>
              </a:r>
              <a:endParaRPr lang="en-US" dirty="0"/>
            </a:p>
          </p:txBody>
        </p:sp>
        <p:sp>
          <p:nvSpPr>
            <p:cNvPr id="45" name="Oval 44"/>
            <p:cNvSpPr/>
            <p:nvPr/>
          </p:nvSpPr>
          <p:spPr>
            <a:xfrm>
              <a:off x="339376" y="1008621"/>
              <a:ext cx="1356935" cy="1324452"/>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1821260" y="4061221"/>
            <a:ext cx="1157526" cy="1146648"/>
            <a:chOff x="317920" y="693243"/>
            <a:chExt cx="1368010" cy="1324452"/>
          </a:xfrm>
        </p:grpSpPr>
        <p:sp>
          <p:nvSpPr>
            <p:cNvPr id="47" name="TextBox 46"/>
            <p:cNvSpPr txBox="1"/>
            <p:nvPr/>
          </p:nvSpPr>
          <p:spPr>
            <a:xfrm>
              <a:off x="317920" y="1108871"/>
              <a:ext cx="1368010" cy="522588"/>
            </a:xfrm>
            <a:prstGeom prst="rect">
              <a:avLst/>
            </a:prstGeom>
            <a:noFill/>
            <a:ln>
              <a:solidFill>
                <a:schemeClr val="bg1"/>
              </a:solidFill>
            </a:ln>
          </p:spPr>
          <p:txBody>
            <a:bodyPr wrap="square" lIns="0" tIns="0" rIns="0" bIns="0" rtlCol="0">
              <a:spAutoFit/>
            </a:bodyPr>
            <a:lstStyle/>
            <a:p>
              <a:pPr algn="ctr">
                <a:lnSpc>
                  <a:spcPct val="80000"/>
                </a:lnSpc>
              </a:pPr>
              <a:r>
                <a:rPr lang="en-US" dirty="0" smtClean="0"/>
                <a:t>Tfap2a</a:t>
              </a:r>
            </a:p>
            <a:p>
              <a:pPr algn="ctr">
                <a:lnSpc>
                  <a:spcPct val="80000"/>
                </a:lnSpc>
              </a:pPr>
              <a:r>
                <a:rPr lang="en-US" dirty="0" smtClean="0"/>
                <a:t>Trp63</a:t>
              </a:r>
            </a:p>
          </p:txBody>
        </p:sp>
        <p:sp>
          <p:nvSpPr>
            <p:cNvPr id="48" name="Oval 47"/>
            <p:cNvSpPr/>
            <p:nvPr/>
          </p:nvSpPr>
          <p:spPr>
            <a:xfrm>
              <a:off x="325667" y="693243"/>
              <a:ext cx="1356935" cy="1324452"/>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6048656" y="4095204"/>
            <a:ext cx="1248207" cy="1146648"/>
            <a:chOff x="333406" y="1008621"/>
            <a:chExt cx="1368010" cy="1324452"/>
          </a:xfrm>
        </p:grpSpPr>
        <p:sp>
          <p:nvSpPr>
            <p:cNvPr id="50" name="TextBox 49"/>
            <p:cNvSpPr txBox="1"/>
            <p:nvPr/>
          </p:nvSpPr>
          <p:spPr>
            <a:xfrm>
              <a:off x="333406" y="1291589"/>
              <a:ext cx="1368010" cy="778549"/>
            </a:xfrm>
            <a:prstGeom prst="rect">
              <a:avLst/>
            </a:prstGeom>
            <a:noFill/>
            <a:ln>
              <a:noFill/>
            </a:ln>
          </p:spPr>
          <p:txBody>
            <a:bodyPr wrap="square" lIns="0" tIns="0" rIns="0" bIns="0" rtlCol="0">
              <a:spAutoFit/>
            </a:bodyPr>
            <a:lstStyle/>
            <a:p>
              <a:pPr algn="ctr">
                <a:lnSpc>
                  <a:spcPct val="80000"/>
                </a:lnSpc>
              </a:pPr>
              <a:r>
                <a:rPr lang="en-US" dirty="0" smtClean="0"/>
                <a:t>Tfap2a</a:t>
              </a:r>
            </a:p>
            <a:p>
              <a:pPr algn="ctr">
                <a:lnSpc>
                  <a:spcPct val="80000"/>
                </a:lnSpc>
              </a:pPr>
              <a:r>
                <a:rPr lang="en-US" dirty="0"/>
                <a:t>Irf6</a:t>
              </a:r>
            </a:p>
            <a:p>
              <a:pPr algn="ctr">
                <a:lnSpc>
                  <a:spcPct val="80000"/>
                </a:lnSpc>
              </a:pPr>
              <a:r>
                <a:rPr lang="en-US" dirty="0" smtClean="0"/>
                <a:t>Trp63</a:t>
              </a:r>
            </a:p>
          </p:txBody>
        </p:sp>
        <p:sp>
          <p:nvSpPr>
            <p:cNvPr id="51" name="Oval 50"/>
            <p:cNvSpPr/>
            <p:nvPr/>
          </p:nvSpPr>
          <p:spPr>
            <a:xfrm>
              <a:off x="339376" y="1008621"/>
              <a:ext cx="1356935" cy="1324452"/>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2133759" y="215900"/>
            <a:ext cx="4896693" cy="584776"/>
          </a:xfrm>
          <a:prstGeom prst="rect">
            <a:avLst/>
          </a:prstGeom>
          <a:noFill/>
        </p:spPr>
        <p:txBody>
          <a:bodyPr wrap="none" rtlCol="0">
            <a:spAutoFit/>
          </a:bodyPr>
          <a:lstStyle/>
          <a:p>
            <a:r>
              <a:rPr lang="en-US" sz="3200" b="1" dirty="0" smtClean="0"/>
              <a:t>A Model of 1</a:t>
            </a:r>
            <a:r>
              <a:rPr lang="en-US" sz="3200" b="1" baseline="30000" dirty="0" smtClean="0"/>
              <a:t>o</a:t>
            </a:r>
            <a:r>
              <a:rPr lang="en-US" sz="3200" b="1" dirty="0" smtClean="0"/>
              <a:t> Palate Fusion</a:t>
            </a:r>
            <a:endParaRPr lang="en-US" sz="3200" b="1" dirty="0"/>
          </a:p>
        </p:txBody>
      </p:sp>
      <p:sp>
        <p:nvSpPr>
          <p:cNvPr id="53" name="TextBox 52"/>
          <p:cNvSpPr txBox="1"/>
          <p:nvPr/>
        </p:nvSpPr>
        <p:spPr>
          <a:xfrm rot="16200000">
            <a:off x="78666" y="5881736"/>
            <a:ext cx="712755" cy="400110"/>
          </a:xfrm>
          <a:prstGeom prst="rect">
            <a:avLst/>
          </a:prstGeom>
          <a:noFill/>
        </p:spPr>
        <p:txBody>
          <a:bodyPr wrap="none" rtlCol="0">
            <a:spAutoFit/>
          </a:bodyPr>
          <a:lstStyle/>
          <a:p>
            <a:pPr>
              <a:lnSpc>
                <a:spcPct val="80000"/>
              </a:lnSpc>
            </a:pPr>
            <a:r>
              <a:rPr lang="en-US" sz="2400" b="1" dirty="0" err="1" smtClean="0"/>
              <a:t>mes</a:t>
            </a:r>
            <a:endParaRPr lang="en-US" sz="2400" b="1" dirty="0"/>
          </a:p>
        </p:txBody>
      </p:sp>
      <p:sp>
        <p:nvSpPr>
          <p:cNvPr id="55" name="10-Point Star 54"/>
          <p:cNvSpPr/>
          <p:nvPr/>
        </p:nvSpPr>
        <p:spPr>
          <a:xfrm>
            <a:off x="5988892" y="6026463"/>
            <a:ext cx="1650024" cy="1457236"/>
          </a:xfrm>
          <a:prstGeom prst="star10">
            <a:avLst>
              <a:gd name="adj" fmla="val 34318"/>
              <a:gd name="hf" fmla="val 10514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p:cNvGrpSpPr/>
          <p:nvPr/>
        </p:nvGrpSpPr>
        <p:grpSpPr>
          <a:xfrm>
            <a:off x="6397430" y="6411375"/>
            <a:ext cx="919686" cy="726437"/>
            <a:chOff x="3826962" y="5334603"/>
            <a:chExt cx="652618" cy="726437"/>
          </a:xfrm>
        </p:grpSpPr>
        <p:sp>
          <p:nvSpPr>
            <p:cNvPr id="57" name="Oval 56"/>
            <p:cNvSpPr/>
            <p:nvPr/>
          </p:nvSpPr>
          <p:spPr>
            <a:xfrm rot="5400000">
              <a:off x="3790052" y="5371513"/>
              <a:ext cx="726437" cy="652618"/>
            </a:xfrm>
            <a:prstGeom prst="ellipse">
              <a:avLst/>
            </a:prstGeom>
            <a:no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 </a:t>
              </a:r>
              <a:endParaRPr lang="en-US" sz="1200" dirty="0"/>
            </a:p>
          </p:txBody>
        </p:sp>
        <p:sp>
          <p:nvSpPr>
            <p:cNvPr id="58" name="Rectangle 57"/>
            <p:cNvSpPr/>
            <p:nvPr/>
          </p:nvSpPr>
          <p:spPr>
            <a:xfrm>
              <a:off x="3841333" y="5452443"/>
              <a:ext cx="623875" cy="323165"/>
            </a:xfrm>
            <a:prstGeom prst="rect">
              <a:avLst/>
            </a:prstGeom>
          </p:spPr>
          <p:txBody>
            <a:bodyPr wrap="square">
              <a:spAutoFit/>
            </a:bodyPr>
            <a:lstStyle/>
            <a:p>
              <a:pPr algn="ctr">
                <a:lnSpc>
                  <a:spcPct val="80000"/>
                </a:lnSpc>
              </a:pPr>
              <a:r>
                <a:rPr lang="en-US" dirty="0" smtClean="0">
                  <a:solidFill>
                    <a:schemeClr val="bg1"/>
                  </a:solidFill>
                </a:rPr>
                <a:t>Msx2</a:t>
              </a:r>
              <a:endParaRPr lang="en-US" dirty="0">
                <a:solidFill>
                  <a:schemeClr val="bg1"/>
                </a:solidFill>
              </a:endParaRPr>
            </a:p>
          </p:txBody>
        </p:sp>
      </p:grpSp>
      <p:sp>
        <p:nvSpPr>
          <p:cNvPr id="62" name="10-Point Star 61"/>
          <p:cNvSpPr/>
          <p:nvPr/>
        </p:nvSpPr>
        <p:spPr>
          <a:xfrm>
            <a:off x="1652432" y="6007729"/>
            <a:ext cx="1650024" cy="1457236"/>
          </a:xfrm>
          <a:prstGeom prst="star10">
            <a:avLst>
              <a:gd name="adj" fmla="val 34318"/>
              <a:gd name="hf" fmla="val 105146"/>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5" name="Group 64"/>
          <p:cNvGrpSpPr/>
          <p:nvPr/>
        </p:nvGrpSpPr>
        <p:grpSpPr>
          <a:xfrm>
            <a:off x="2060970" y="6383675"/>
            <a:ext cx="919686" cy="726437"/>
            <a:chOff x="3826962" y="5334603"/>
            <a:chExt cx="652618" cy="726437"/>
          </a:xfrm>
        </p:grpSpPr>
        <p:sp>
          <p:nvSpPr>
            <p:cNvPr id="69" name="Oval 68"/>
            <p:cNvSpPr/>
            <p:nvPr/>
          </p:nvSpPr>
          <p:spPr>
            <a:xfrm rot="5400000">
              <a:off x="3790052" y="5371513"/>
              <a:ext cx="726437" cy="652618"/>
            </a:xfrm>
            <a:prstGeom prst="ellipse">
              <a:avLst/>
            </a:prstGeom>
            <a:no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 </a:t>
              </a:r>
              <a:endParaRPr lang="en-US" sz="1200" dirty="0"/>
            </a:p>
          </p:txBody>
        </p:sp>
        <p:sp>
          <p:nvSpPr>
            <p:cNvPr id="70" name="Rectangle 69"/>
            <p:cNvSpPr/>
            <p:nvPr/>
          </p:nvSpPr>
          <p:spPr>
            <a:xfrm>
              <a:off x="3841333" y="5452443"/>
              <a:ext cx="623875" cy="323165"/>
            </a:xfrm>
            <a:prstGeom prst="rect">
              <a:avLst/>
            </a:prstGeom>
          </p:spPr>
          <p:txBody>
            <a:bodyPr wrap="square">
              <a:spAutoFit/>
            </a:bodyPr>
            <a:lstStyle/>
            <a:p>
              <a:pPr algn="ctr">
                <a:lnSpc>
                  <a:spcPct val="80000"/>
                </a:lnSpc>
              </a:pPr>
              <a:r>
                <a:rPr lang="en-US" dirty="0" smtClean="0">
                  <a:solidFill>
                    <a:schemeClr val="bg1"/>
                  </a:solidFill>
                </a:rPr>
                <a:t>Lef1</a:t>
              </a:r>
              <a:endParaRPr lang="en-US" dirty="0">
                <a:solidFill>
                  <a:schemeClr val="bg1"/>
                </a:solidFill>
              </a:endParaRPr>
            </a:p>
          </p:txBody>
        </p:sp>
      </p:grpSp>
      <p:cxnSp>
        <p:nvCxnSpPr>
          <p:cNvPr id="76" name="Straight Arrow Connector 75"/>
          <p:cNvCxnSpPr/>
          <p:nvPr/>
        </p:nvCxnSpPr>
        <p:spPr>
          <a:xfrm>
            <a:off x="2119701" y="5245991"/>
            <a:ext cx="0" cy="688148"/>
          </a:xfrm>
          <a:prstGeom prst="straightConnector1">
            <a:avLst/>
          </a:prstGeom>
          <a:ln w="38100">
            <a:solidFill>
              <a:schemeClr val="tx1"/>
            </a:solidFill>
            <a:tailEnd type="triangle" w="lg" len="sm"/>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1249519" y="5481512"/>
            <a:ext cx="831703" cy="452432"/>
          </a:xfrm>
          <a:prstGeom prst="rect">
            <a:avLst/>
          </a:prstGeom>
          <a:noFill/>
          <a:ln>
            <a:noFill/>
          </a:ln>
        </p:spPr>
        <p:txBody>
          <a:bodyPr wrap="square" lIns="0" tIns="0" rIns="0" bIns="0" rtlCol="0">
            <a:spAutoFit/>
          </a:bodyPr>
          <a:lstStyle/>
          <a:p>
            <a:pPr algn="ctr">
              <a:lnSpc>
                <a:spcPct val="80000"/>
              </a:lnSpc>
            </a:pPr>
            <a:r>
              <a:rPr lang="en-US" dirty="0" smtClean="0"/>
              <a:t> Wnt9b,</a:t>
            </a:r>
          </a:p>
          <a:p>
            <a:pPr algn="ctr">
              <a:lnSpc>
                <a:spcPct val="80000"/>
              </a:lnSpc>
            </a:pPr>
            <a:r>
              <a:rPr lang="en-US" i="1" dirty="0" err="1" smtClean="0"/>
              <a:t>etc</a:t>
            </a:r>
            <a:endParaRPr lang="en-US" i="1" dirty="0"/>
          </a:p>
        </p:txBody>
      </p:sp>
      <p:cxnSp>
        <p:nvCxnSpPr>
          <p:cNvPr id="79" name="Straight Arrow Connector 78"/>
          <p:cNvCxnSpPr/>
          <p:nvPr/>
        </p:nvCxnSpPr>
        <p:spPr>
          <a:xfrm>
            <a:off x="6185813" y="5263676"/>
            <a:ext cx="0" cy="688148"/>
          </a:xfrm>
          <a:prstGeom prst="straightConnector1">
            <a:avLst/>
          </a:prstGeom>
          <a:ln w="38100">
            <a:solidFill>
              <a:schemeClr val="tx1"/>
            </a:solidFill>
            <a:tailEnd type="triangle" w="lg" len="sm"/>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5315631" y="5499197"/>
            <a:ext cx="831703" cy="452432"/>
          </a:xfrm>
          <a:prstGeom prst="rect">
            <a:avLst/>
          </a:prstGeom>
          <a:noFill/>
          <a:ln>
            <a:noFill/>
          </a:ln>
        </p:spPr>
        <p:txBody>
          <a:bodyPr wrap="square" lIns="0" tIns="0" rIns="0" bIns="0" rtlCol="0">
            <a:spAutoFit/>
          </a:bodyPr>
          <a:lstStyle/>
          <a:p>
            <a:pPr algn="ctr">
              <a:lnSpc>
                <a:spcPct val="80000"/>
              </a:lnSpc>
            </a:pPr>
            <a:r>
              <a:rPr lang="en-US" dirty="0" smtClean="0"/>
              <a:t>Tgfb2,</a:t>
            </a:r>
          </a:p>
          <a:p>
            <a:pPr algn="ctr">
              <a:lnSpc>
                <a:spcPct val="80000"/>
              </a:lnSpc>
            </a:pPr>
            <a:r>
              <a:rPr lang="en-US" i="1" dirty="0" err="1" smtClean="0"/>
              <a:t>etc</a:t>
            </a:r>
            <a:endParaRPr lang="en-US" i="1" dirty="0"/>
          </a:p>
        </p:txBody>
      </p:sp>
      <p:cxnSp>
        <p:nvCxnSpPr>
          <p:cNvPr id="82" name="Straight Arrow Connector 81"/>
          <p:cNvCxnSpPr/>
          <p:nvPr/>
        </p:nvCxnSpPr>
        <p:spPr>
          <a:xfrm flipV="1">
            <a:off x="7241911" y="5647929"/>
            <a:ext cx="0" cy="688148"/>
          </a:xfrm>
          <a:prstGeom prst="straightConnector1">
            <a:avLst/>
          </a:prstGeom>
          <a:ln w="38100">
            <a:solidFill>
              <a:schemeClr val="tx1"/>
            </a:solidFill>
            <a:tailEnd type="triangle" w="lg" len="sm"/>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7317116" y="5809213"/>
            <a:ext cx="831703" cy="452432"/>
          </a:xfrm>
          <a:prstGeom prst="rect">
            <a:avLst/>
          </a:prstGeom>
          <a:noFill/>
          <a:ln>
            <a:noFill/>
          </a:ln>
        </p:spPr>
        <p:txBody>
          <a:bodyPr wrap="square" lIns="0" tIns="0" rIns="0" bIns="0" rtlCol="0">
            <a:spAutoFit/>
          </a:bodyPr>
          <a:lstStyle/>
          <a:p>
            <a:pPr algn="ctr">
              <a:lnSpc>
                <a:spcPct val="80000"/>
              </a:lnSpc>
            </a:pPr>
            <a:r>
              <a:rPr lang="en-US" dirty="0" smtClean="0"/>
              <a:t>Bmp4,</a:t>
            </a:r>
          </a:p>
          <a:p>
            <a:pPr algn="ctr">
              <a:lnSpc>
                <a:spcPct val="80000"/>
              </a:lnSpc>
            </a:pPr>
            <a:r>
              <a:rPr lang="en-US" i="1" dirty="0" err="1" smtClean="0"/>
              <a:t>etc</a:t>
            </a:r>
            <a:endParaRPr lang="en-US" i="1" dirty="0"/>
          </a:p>
        </p:txBody>
      </p:sp>
    </p:spTree>
    <p:extLst>
      <p:ext uri="{BB962C8B-B14F-4D97-AF65-F5344CB8AC3E}">
        <p14:creationId xmlns:p14="http://schemas.microsoft.com/office/powerpoint/2010/main" val="9048423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321"/>
            <a:ext cx="8229600" cy="799406"/>
          </a:xfrm>
        </p:spPr>
        <p:txBody>
          <a:bodyPr/>
          <a:lstStyle/>
          <a:p>
            <a:pPr marL="0" indent="0" algn="ctr">
              <a:buNone/>
            </a:pPr>
            <a:r>
              <a:rPr lang="en-US" b="1" dirty="0" smtClean="0"/>
              <a:t>Describing the developmental programs</a:t>
            </a:r>
            <a:endParaRPr lang="en-US" b="1" dirty="0"/>
          </a:p>
        </p:txBody>
      </p:sp>
      <p:pic>
        <p:nvPicPr>
          <p:cNvPr id="15" name="Picture 14" descr="Description: Background Fig 1"/>
          <p:cNvPicPr>
            <a:picLocks noChangeAspect="1"/>
          </p:cNvPicPr>
          <p:nvPr/>
        </p:nvPicPr>
        <p:blipFill rotWithShape="1">
          <a:blip r:embed="rId3">
            <a:extLst>
              <a:ext uri="{28A0092B-C50C-407E-A947-70E740481C1C}">
                <a14:useLocalDpi xmlns:a14="http://schemas.microsoft.com/office/drawing/2010/main" val="0"/>
              </a:ext>
            </a:extLst>
          </a:blip>
          <a:srcRect b="10383"/>
          <a:stretch/>
        </p:blipFill>
        <p:spPr bwMode="auto">
          <a:xfrm>
            <a:off x="2334488" y="946727"/>
            <a:ext cx="4377753" cy="1463040"/>
          </a:xfrm>
          <a:prstGeom prst="rect">
            <a:avLst/>
          </a:prstGeom>
          <a:noFill/>
          <a:ln>
            <a:noFill/>
          </a:ln>
        </p:spPr>
      </p:pic>
      <p:pic>
        <p:nvPicPr>
          <p:cNvPr id="30" name="Picture 29"/>
          <p:cNvPicPr>
            <a:picLocks noChangeAspect="1"/>
          </p:cNvPicPr>
          <p:nvPr/>
        </p:nvPicPr>
        <p:blipFill>
          <a:blip r:embed="rId4"/>
          <a:stretch>
            <a:fillRect/>
          </a:stretch>
        </p:blipFill>
        <p:spPr>
          <a:xfrm>
            <a:off x="7080824" y="946727"/>
            <a:ext cx="1514920" cy="1463040"/>
          </a:xfrm>
          <a:prstGeom prst="rect">
            <a:avLst/>
          </a:prstGeom>
        </p:spPr>
      </p:pic>
      <p:pic>
        <p:nvPicPr>
          <p:cNvPr id="32" name="Picture 31"/>
          <p:cNvPicPr>
            <a:picLocks noChangeAspect="1"/>
          </p:cNvPicPr>
          <p:nvPr/>
        </p:nvPicPr>
        <p:blipFill rotWithShape="1">
          <a:blip r:embed="rId5"/>
          <a:srcRect l="31892"/>
          <a:stretch/>
        </p:blipFill>
        <p:spPr>
          <a:xfrm>
            <a:off x="294641" y="957022"/>
            <a:ext cx="1494671" cy="1463040"/>
          </a:xfrm>
          <a:prstGeom prst="rect">
            <a:avLst/>
          </a:prstGeom>
        </p:spPr>
      </p:pic>
      <p:grpSp>
        <p:nvGrpSpPr>
          <p:cNvPr id="34" name="Group 33"/>
          <p:cNvGrpSpPr/>
          <p:nvPr/>
        </p:nvGrpSpPr>
        <p:grpSpPr>
          <a:xfrm>
            <a:off x="294641" y="3093065"/>
            <a:ext cx="8392159" cy="2407068"/>
            <a:chOff x="294641" y="3316360"/>
            <a:chExt cx="8392159" cy="2407068"/>
          </a:xfrm>
        </p:grpSpPr>
        <p:sp>
          <p:nvSpPr>
            <p:cNvPr id="8" name="Rectangle 7"/>
            <p:cNvSpPr/>
            <p:nvPr/>
          </p:nvSpPr>
          <p:spPr>
            <a:xfrm>
              <a:off x="294641" y="3316360"/>
              <a:ext cx="2621563" cy="923330"/>
            </a:xfrm>
            <a:prstGeom prst="rect">
              <a:avLst/>
            </a:prstGeom>
            <a:solidFill>
              <a:schemeClr val="bg1">
                <a:lumMod val="75000"/>
              </a:schemeClr>
            </a:solidFill>
          </p:spPr>
          <p:txBody>
            <a:bodyPr wrap="square">
              <a:spAutoFit/>
            </a:bodyPr>
            <a:lstStyle/>
            <a:p>
              <a:r>
                <a:rPr lang="en-US" b="1" dirty="0" smtClean="0">
                  <a:solidFill>
                    <a:srgbClr val="FF0000"/>
                  </a:solidFill>
                </a:rPr>
                <a:t>Aim 1: </a:t>
              </a:r>
              <a:r>
                <a:rPr lang="en-US" b="1" dirty="0" err="1" smtClean="0">
                  <a:solidFill>
                    <a:srgbClr val="FF0000"/>
                  </a:solidFill>
                </a:rPr>
                <a:t>transcriptome</a:t>
              </a:r>
              <a:endParaRPr lang="en-US" b="1" dirty="0" smtClean="0">
                <a:solidFill>
                  <a:srgbClr val="FF0000"/>
                </a:solidFill>
              </a:endParaRPr>
            </a:p>
            <a:p>
              <a:r>
                <a:rPr lang="en-US" b="1" dirty="0" smtClean="0">
                  <a:solidFill>
                    <a:srgbClr val="FF0000"/>
                  </a:solidFill>
                </a:rPr>
                <a:t>	larger RNAs</a:t>
              </a:r>
              <a:endParaRPr lang="en-US" sz="1600" b="1" dirty="0">
                <a:solidFill>
                  <a:srgbClr val="FF0000"/>
                </a:solidFill>
              </a:endParaRPr>
            </a:p>
            <a:p>
              <a:r>
                <a:rPr lang="en-US" b="1" dirty="0" smtClean="0">
                  <a:solidFill>
                    <a:srgbClr val="FF0000"/>
                  </a:solidFill>
                </a:rPr>
                <a:t>	smaller RNAs</a:t>
              </a:r>
              <a:endParaRPr lang="en-US" sz="1600" b="1" dirty="0">
                <a:solidFill>
                  <a:srgbClr val="FF0000"/>
                </a:solidFill>
              </a:endParaRPr>
            </a:p>
          </p:txBody>
        </p:sp>
        <p:sp>
          <p:nvSpPr>
            <p:cNvPr id="9" name="Rectangle 8"/>
            <p:cNvSpPr/>
            <p:nvPr/>
          </p:nvSpPr>
          <p:spPr>
            <a:xfrm>
              <a:off x="3410744" y="3316360"/>
              <a:ext cx="2621563" cy="923330"/>
            </a:xfrm>
            <a:prstGeom prst="rect">
              <a:avLst/>
            </a:prstGeom>
            <a:solidFill>
              <a:schemeClr val="bg1">
                <a:lumMod val="75000"/>
              </a:schemeClr>
            </a:solidFill>
          </p:spPr>
          <p:txBody>
            <a:bodyPr wrap="square">
              <a:spAutoFit/>
            </a:bodyPr>
            <a:lstStyle/>
            <a:p>
              <a:r>
                <a:rPr lang="en-US" b="1" dirty="0">
                  <a:solidFill>
                    <a:srgbClr val="3366FF"/>
                  </a:solidFill>
                </a:rPr>
                <a:t>Aim </a:t>
              </a:r>
              <a:r>
                <a:rPr lang="en-US" b="1" dirty="0" smtClean="0">
                  <a:solidFill>
                    <a:srgbClr val="3366FF"/>
                  </a:solidFill>
                </a:rPr>
                <a:t>2:  isoform features</a:t>
              </a:r>
            </a:p>
            <a:p>
              <a:r>
                <a:rPr lang="en-US" b="1" dirty="0">
                  <a:solidFill>
                    <a:srgbClr val="3366FF"/>
                  </a:solidFill>
                </a:rPr>
                <a:t>	</a:t>
              </a:r>
              <a:r>
                <a:rPr lang="en-US" b="1" dirty="0" smtClean="0">
                  <a:solidFill>
                    <a:srgbClr val="3366FF"/>
                  </a:solidFill>
                </a:rPr>
                <a:t>promoters (TSSs),</a:t>
              </a:r>
            </a:p>
            <a:p>
              <a:r>
                <a:rPr lang="en-US" b="1" dirty="0" smtClean="0">
                  <a:solidFill>
                    <a:srgbClr val="3366FF"/>
                  </a:solidFill>
                </a:rPr>
                <a:t> 	UTRs, splicing</a:t>
              </a:r>
              <a:endParaRPr lang="en-US" b="1" dirty="0">
                <a:solidFill>
                  <a:srgbClr val="3366FF"/>
                </a:solidFill>
              </a:endParaRPr>
            </a:p>
          </p:txBody>
        </p:sp>
        <p:sp>
          <p:nvSpPr>
            <p:cNvPr id="10" name="Rectangle 9"/>
            <p:cNvSpPr/>
            <p:nvPr/>
          </p:nvSpPr>
          <p:spPr>
            <a:xfrm>
              <a:off x="6526847" y="3316360"/>
              <a:ext cx="2021861" cy="923330"/>
            </a:xfrm>
            <a:prstGeom prst="rect">
              <a:avLst/>
            </a:prstGeom>
            <a:solidFill>
              <a:schemeClr val="bg1">
                <a:lumMod val="75000"/>
              </a:schemeClr>
            </a:solidFill>
          </p:spPr>
          <p:txBody>
            <a:bodyPr wrap="square">
              <a:noAutofit/>
            </a:bodyPr>
            <a:lstStyle/>
            <a:p>
              <a:r>
                <a:rPr lang="en-US" sz="1900" b="1" dirty="0">
                  <a:solidFill>
                    <a:srgbClr val="FFFF00"/>
                  </a:solidFill>
                </a:rPr>
                <a:t>Aim </a:t>
              </a:r>
              <a:r>
                <a:rPr lang="en-US" sz="1900" b="1" dirty="0" smtClean="0">
                  <a:solidFill>
                    <a:srgbClr val="FFFF00"/>
                  </a:solidFill>
                </a:rPr>
                <a:t>3: translation</a:t>
              </a:r>
            </a:p>
            <a:p>
              <a:r>
                <a:rPr lang="en-US" sz="1900" b="1" dirty="0">
                  <a:solidFill>
                    <a:srgbClr val="FFFF00"/>
                  </a:solidFill>
                </a:rPr>
                <a:t>	</a:t>
              </a:r>
              <a:r>
                <a:rPr lang="en-US" sz="1900" b="1" dirty="0" smtClean="0">
                  <a:solidFill>
                    <a:srgbClr val="FFFF00"/>
                  </a:solidFill>
                </a:rPr>
                <a:t>dynamics</a:t>
              </a:r>
            </a:p>
          </p:txBody>
        </p:sp>
        <p:sp>
          <p:nvSpPr>
            <p:cNvPr id="11" name="TextBox 10"/>
            <p:cNvSpPr txBox="1"/>
            <p:nvPr/>
          </p:nvSpPr>
          <p:spPr>
            <a:xfrm>
              <a:off x="457201" y="4665931"/>
              <a:ext cx="2358759" cy="646331"/>
            </a:xfrm>
            <a:prstGeom prst="rect">
              <a:avLst/>
            </a:prstGeom>
            <a:noFill/>
          </p:spPr>
          <p:txBody>
            <a:bodyPr wrap="square" rtlCol="0">
              <a:spAutoFit/>
            </a:bodyPr>
            <a:lstStyle/>
            <a:p>
              <a:pPr algn="ctr"/>
              <a:r>
                <a:rPr lang="en-US" b="1" dirty="0" smtClean="0">
                  <a:solidFill>
                    <a:srgbClr val="400080"/>
                  </a:solidFill>
                </a:rPr>
                <a:t>transcription regulatory </a:t>
              </a:r>
              <a:r>
                <a:rPr lang="en-US" b="1" dirty="0">
                  <a:solidFill>
                    <a:srgbClr val="400080"/>
                  </a:solidFill>
                </a:rPr>
                <a:t>networks</a:t>
              </a:r>
              <a:endParaRPr lang="en-US" dirty="0">
                <a:solidFill>
                  <a:srgbClr val="400080"/>
                </a:solidFill>
              </a:endParaRPr>
            </a:p>
          </p:txBody>
        </p:sp>
        <p:sp>
          <p:nvSpPr>
            <p:cNvPr id="12" name="TextBox 11"/>
            <p:cNvSpPr txBox="1"/>
            <p:nvPr/>
          </p:nvSpPr>
          <p:spPr>
            <a:xfrm>
              <a:off x="6465304" y="4665931"/>
              <a:ext cx="2221496" cy="646331"/>
            </a:xfrm>
            <a:prstGeom prst="rect">
              <a:avLst/>
            </a:prstGeom>
            <a:noFill/>
          </p:spPr>
          <p:txBody>
            <a:bodyPr wrap="square" rtlCol="0">
              <a:spAutoFit/>
            </a:bodyPr>
            <a:lstStyle/>
            <a:p>
              <a:pPr algn="ctr"/>
              <a:r>
                <a:rPr lang="en-US" b="1" dirty="0" smtClean="0">
                  <a:solidFill>
                    <a:srgbClr val="008000"/>
                  </a:solidFill>
                </a:rPr>
                <a:t>translation</a:t>
              </a:r>
            </a:p>
            <a:p>
              <a:pPr algn="ctr"/>
              <a:r>
                <a:rPr lang="en-US" b="1" dirty="0" smtClean="0">
                  <a:solidFill>
                    <a:srgbClr val="008000"/>
                  </a:solidFill>
                </a:rPr>
                <a:t>regulatory networks</a:t>
              </a:r>
              <a:endParaRPr lang="en-US" dirty="0">
                <a:solidFill>
                  <a:srgbClr val="008000"/>
                </a:solidFill>
              </a:endParaRPr>
            </a:p>
          </p:txBody>
        </p:sp>
        <p:sp>
          <p:nvSpPr>
            <p:cNvPr id="13" name="TextBox 12"/>
            <p:cNvSpPr txBox="1"/>
            <p:nvPr/>
          </p:nvSpPr>
          <p:spPr>
            <a:xfrm>
              <a:off x="3903487" y="4430766"/>
              <a:ext cx="1646706" cy="646331"/>
            </a:xfrm>
            <a:prstGeom prst="rect">
              <a:avLst/>
            </a:prstGeom>
            <a:noFill/>
          </p:spPr>
          <p:txBody>
            <a:bodyPr wrap="square" rtlCol="0">
              <a:spAutoFit/>
            </a:bodyPr>
            <a:lstStyle/>
            <a:p>
              <a:pPr algn="ctr"/>
              <a:r>
                <a:rPr lang="en-US" b="1" dirty="0" smtClean="0">
                  <a:solidFill>
                    <a:srgbClr val="CC66FF"/>
                  </a:solidFill>
                </a:rPr>
                <a:t>mRNA stability</a:t>
              </a:r>
            </a:p>
            <a:p>
              <a:pPr algn="ctr"/>
              <a:r>
                <a:rPr lang="en-US" b="1" dirty="0" smtClean="0">
                  <a:solidFill>
                    <a:srgbClr val="CC66FF"/>
                  </a:solidFill>
                </a:rPr>
                <a:t>&amp; localization</a:t>
              </a:r>
              <a:endParaRPr lang="en-US" dirty="0">
                <a:solidFill>
                  <a:srgbClr val="CC66FF"/>
                </a:solidFill>
              </a:endParaRPr>
            </a:p>
          </p:txBody>
        </p:sp>
        <p:sp>
          <p:nvSpPr>
            <p:cNvPr id="33" name="TextBox 32"/>
            <p:cNvSpPr txBox="1"/>
            <p:nvPr/>
          </p:nvSpPr>
          <p:spPr>
            <a:xfrm>
              <a:off x="3645922" y="5077097"/>
              <a:ext cx="2139449" cy="646331"/>
            </a:xfrm>
            <a:prstGeom prst="rect">
              <a:avLst/>
            </a:prstGeom>
            <a:noFill/>
          </p:spPr>
          <p:txBody>
            <a:bodyPr wrap="square" rtlCol="0">
              <a:spAutoFit/>
            </a:bodyPr>
            <a:lstStyle/>
            <a:p>
              <a:pPr algn="ctr"/>
              <a:r>
                <a:rPr lang="en-US" b="1" dirty="0" smtClean="0">
                  <a:solidFill>
                    <a:srgbClr val="CC66FF"/>
                  </a:solidFill>
                </a:rPr>
                <a:t>encoded</a:t>
              </a:r>
            </a:p>
            <a:p>
              <a:pPr algn="ctr"/>
              <a:r>
                <a:rPr lang="en-US" b="1" dirty="0" smtClean="0">
                  <a:solidFill>
                    <a:srgbClr val="CC66FF"/>
                  </a:solidFill>
                </a:rPr>
                <a:t>protein diversity</a:t>
              </a:r>
              <a:endParaRPr lang="en-US" dirty="0">
                <a:solidFill>
                  <a:srgbClr val="CC66FF"/>
                </a:solidFill>
              </a:endParaRPr>
            </a:p>
          </p:txBody>
        </p:sp>
      </p:grpSp>
      <p:sp>
        <p:nvSpPr>
          <p:cNvPr id="14" name="TextBox 13"/>
          <p:cNvSpPr txBox="1"/>
          <p:nvPr/>
        </p:nvSpPr>
        <p:spPr>
          <a:xfrm rot="20089007">
            <a:off x="6857977" y="3111170"/>
            <a:ext cx="1432604" cy="830997"/>
          </a:xfrm>
          <a:prstGeom prst="rect">
            <a:avLst/>
          </a:prstGeom>
          <a:noFill/>
        </p:spPr>
        <p:txBody>
          <a:bodyPr wrap="none" rtlCol="0">
            <a:spAutoFit/>
          </a:bodyPr>
          <a:lstStyle/>
          <a:p>
            <a:r>
              <a:rPr lang="en-US" sz="4800" b="1" dirty="0" smtClean="0">
                <a:solidFill>
                  <a:srgbClr val="FF0000"/>
                </a:solidFill>
              </a:rPr>
              <a:t>2018</a:t>
            </a:r>
            <a:endParaRPr lang="en-US" sz="4800" b="1" dirty="0">
              <a:solidFill>
                <a:srgbClr val="FF0000"/>
              </a:solidFill>
            </a:endParaRPr>
          </a:p>
        </p:txBody>
      </p:sp>
      <p:sp>
        <p:nvSpPr>
          <p:cNvPr id="16" name="Rectangle 15"/>
          <p:cNvSpPr/>
          <p:nvPr/>
        </p:nvSpPr>
        <p:spPr>
          <a:xfrm>
            <a:off x="386869" y="5797718"/>
            <a:ext cx="2464812" cy="369332"/>
          </a:xfrm>
          <a:prstGeom prst="rect">
            <a:avLst/>
          </a:prstGeom>
          <a:solidFill>
            <a:schemeClr val="bg1">
              <a:lumMod val="75000"/>
            </a:schemeClr>
          </a:solidFill>
        </p:spPr>
        <p:txBody>
          <a:bodyPr wrap="none">
            <a:spAutoFit/>
          </a:bodyPr>
          <a:lstStyle/>
          <a:p>
            <a:pPr algn="ctr"/>
            <a:r>
              <a:rPr lang="en-US" b="1" dirty="0" err="1" smtClean="0">
                <a:solidFill>
                  <a:srgbClr val="FF0000"/>
                </a:solidFill>
              </a:rPr>
              <a:t>scRNAseq</a:t>
            </a:r>
            <a:r>
              <a:rPr lang="en-US" b="1" dirty="0" smtClean="0">
                <a:solidFill>
                  <a:srgbClr val="FF0000"/>
                </a:solidFill>
              </a:rPr>
              <a:t> of </a:t>
            </a:r>
            <a:r>
              <a:rPr lang="en-US" b="1" dirty="0" smtClean="0">
                <a:solidFill>
                  <a:srgbClr val="FF0000"/>
                </a:solidFill>
                <a:latin typeface="Symbol" charset="2"/>
                <a:cs typeface="Symbol" charset="2"/>
              </a:rPr>
              <a:t>l</a:t>
            </a:r>
            <a:r>
              <a:rPr lang="en-US" b="1" dirty="0" smtClean="0">
                <a:solidFill>
                  <a:srgbClr val="FF0000"/>
                </a:solidFill>
              </a:rPr>
              <a:t> junction</a:t>
            </a:r>
            <a:endParaRPr lang="en-US" dirty="0">
              <a:solidFill>
                <a:srgbClr val="FF0000"/>
              </a:solidFill>
            </a:endParaRPr>
          </a:p>
        </p:txBody>
      </p:sp>
    </p:spTree>
    <p:extLst>
      <p:ext uri="{BB962C8B-B14F-4D97-AF65-F5344CB8AC3E}">
        <p14:creationId xmlns:p14="http://schemas.microsoft.com/office/powerpoint/2010/main" val="22069553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64" y="0"/>
            <a:ext cx="5449783" cy="1143000"/>
          </a:xfrm>
        </p:spPr>
        <p:txBody>
          <a:bodyPr>
            <a:normAutofit/>
          </a:bodyPr>
          <a:lstStyle/>
          <a:p>
            <a:r>
              <a:rPr lang="en-US" sz="4000" b="1" dirty="0" smtClean="0"/>
              <a:t>Year 5 milestones</a:t>
            </a:r>
            <a:endParaRPr lang="en-US" sz="4000" b="1" dirty="0"/>
          </a:p>
        </p:txBody>
      </p:sp>
      <p:sp>
        <p:nvSpPr>
          <p:cNvPr id="3" name="Content Placeholder 2"/>
          <p:cNvSpPr>
            <a:spLocks noGrp="1"/>
          </p:cNvSpPr>
          <p:nvPr>
            <p:ph idx="1"/>
          </p:nvPr>
        </p:nvSpPr>
        <p:spPr>
          <a:xfrm>
            <a:off x="457200" y="1600200"/>
            <a:ext cx="8686800" cy="4525963"/>
          </a:xfrm>
        </p:spPr>
        <p:txBody>
          <a:bodyPr>
            <a:normAutofit fontScale="85000" lnSpcReduction="20000"/>
          </a:bodyPr>
          <a:lstStyle/>
          <a:p>
            <a:r>
              <a:rPr lang="en-US" dirty="0" smtClean="0"/>
              <a:t>Aim 1. </a:t>
            </a:r>
            <a:r>
              <a:rPr lang="en-US" dirty="0" err="1" smtClean="0"/>
              <a:t>Transcriptome</a:t>
            </a:r>
            <a:endParaRPr lang="en-US" dirty="0" smtClean="0"/>
          </a:p>
          <a:p>
            <a:pPr lvl="1"/>
            <a:r>
              <a:rPr lang="en-US" dirty="0"/>
              <a:t>Finish validation </a:t>
            </a:r>
            <a:r>
              <a:rPr lang="en-US" i="1" dirty="0"/>
              <a:t>in </a:t>
            </a:r>
            <a:r>
              <a:rPr lang="en-US" i="1" dirty="0" smtClean="0"/>
              <a:t>situ</a:t>
            </a:r>
            <a:r>
              <a:rPr lang="en-US" dirty="0" smtClean="0"/>
              <a:t> hybridizations </a:t>
            </a:r>
            <a:r>
              <a:rPr lang="en-US" dirty="0"/>
              <a:t>for small RNAs</a:t>
            </a:r>
          </a:p>
          <a:p>
            <a:pPr lvl="1"/>
            <a:r>
              <a:rPr lang="en-US" dirty="0"/>
              <a:t>Upload small RNA data to Hub</a:t>
            </a:r>
          </a:p>
          <a:p>
            <a:pPr lvl="1"/>
            <a:r>
              <a:rPr lang="en-US" dirty="0"/>
              <a:t>Upload </a:t>
            </a:r>
            <a:r>
              <a:rPr lang="en-US" dirty="0">
                <a:latin typeface="Symbol" charset="2"/>
                <a:cs typeface="Symbol" charset="2"/>
              </a:rPr>
              <a:t>l</a:t>
            </a:r>
            <a:r>
              <a:rPr lang="en-US" dirty="0"/>
              <a:t> junction </a:t>
            </a:r>
            <a:r>
              <a:rPr lang="en-US" dirty="0" err="1"/>
              <a:t>scRNAseq</a:t>
            </a:r>
            <a:r>
              <a:rPr lang="en-US" dirty="0"/>
              <a:t> data to </a:t>
            </a:r>
            <a:r>
              <a:rPr lang="en-US" dirty="0" smtClean="0"/>
              <a:t>Hub</a:t>
            </a:r>
          </a:p>
          <a:p>
            <a:r>
              <a:rPr lang="en-US" dirty="0" smtClean="0"/>
              <a:t>Aim 2. Isoforms</a:t>
            </a:r>
          </a:p>
          <a:p>
            <a:pPr lvl="1"/>
            <a:r>
              <a:rPr lang="en-US" dirty="0"/>
              <a:t>Finish validation </a:t>
            </a:r>
            <a:r>
              <a:rPr lang="en-US" i="1" dirty="0"/>
              <a:t>in </a:t>
            </a:r>
            <a:r>
              <a:rPr lang="en-US" i="1" dirty="0" smtClean="0"/>
              <a:t>situ</a:t>
            </a:r>
            <a:r>
              <a:rPr lang="en-US" dirty="0" smtClean="0"/>
              <a:t> hybridizations </a:t>
            </a:r>
            <a:r>
              <a:rPr lang="en-US" dirty="0"/>
              <a:t>for </a:t>
            </a:r>
            <a:r>
              <a:rPr lang="en-US" dirty="0" smtClean="0"/>
              <a:t>novel </a:t>
            </a:r>
            <a:r>
              <a:rPr lang="en-US" dirty="0" smtClean="0"/>
              <a:t>features</a:t>
            </a:r>
          </a:p>
          <a:p>
            <a:pPr lvl="1"/>
            <a:r>
              <a:rPr lang="en-US" dirty="0" smtClean="0"/>
              <a:t>Upload improved gene models </a:t>
            </a:r>
            <a:r>
              <a:rPr lang="en-US" smtClean="0"/>
              <a:t>to hub</a:t>
            </a:r>
            <a:endParaRPr lang="en-US" dirty="0"/>
          </a:p>
          <a:p>
            <a:pPr lvl="1"/>
            <a:r>
              <a:rPr lang="en-US" dirty="0" smtClean="0"/>
              <a:t>Upload </a:t>
            </a:r>
            <a:r>
              <a:rPr lang="en-US" dirty="0" err="1" smtClean="0"/>
              <a:t>RNAseq</a:t>
            </a:r>
            <a:r>
              <a:rPr lang="en-US" dirty="0" smtClean="0"/>
              <a:t>-based isoform </a:t>
            </a:r>
            <a:r>
              <a:rPr lang="en-US" dirty="0"/>
              <a:t>data to </a:t>
            </a:r>
            <a:r>
              <a:rPr lang="en-US" dirty="0" smtClean="0"/>
              <a:t>Hub</a:t>
            </a:r>
          </a:p>
          <a:p>
            <a:pPr lvl="1"/>
            <a:r>
              <a:rPr lang="en-US" dirty="0" smtClean="0"/>
              <a:t>Upload supporting E12.5 MTA-based isoform data to Hub</a:t>
            </a:r>
          </a:p>
          <a:p>
            <a:r>
              <a:rPr lang="en-US" dirty="0" smtClean="0"/>
              <a:t>Aim 3. Translation efficiency</a:t>
            </a:r>
          </a:p>
          <a:p>
            <a:pPr lvl="1"/>
            <a:r>
              <a:rPr lang="en-US" dirty="0"/>
              <a:t>R</a:t>
            </a:r>
            <a:r>
              <a:rPr lang="en-US" dirty="0" smtClean="0"/>
              <a:t>ibosomal profiling of E12.5 ectoderm vs. mesenchyme</a:t>
            </a:r>
          </a:p>
          <a:p>
            <a:pPr lvl="1"/>
            <a:endParaRPr lang="en-US" dirty="0"/>
          </a:p>
        </p:txBody>
      </p:sp>
      <p:pic>
        <p:nvPicPr>
          <p:cNvPr id="4" name="Picture 3"/>
          <p:cNvPicPr>
            <a:picLocks noChangeAspect="1"/>
          </p:cNvPicPr>
          <p:nvPr/>
        </p:nvPicPr>
        <p:blipFill>
          <a:blip r:embed="rId2"/>
          <a:stretch>
            <a:fillRect/>
          </a:stretch>
        </p:blipFill>
        <p:spPr>
          <a:xfrm>
            <a:off x="6643605" y="119324"/>
            <a:ext cx="2375300" cy="861442"/>
          </a:xfrm>
          <a:prstGeom prst="rect">
            <a:avLst/>
          </a:prstGeom>
        </p:spPr>
      </p:pic>
    </p:spTree>
    <p:extLst>
      <p:ext uri="{BB962C8B-B14F-4D97-AF65-F5344CB8AC3E}">
        <p14:creationId xmlns:p14="http://schemas.microsoft.com/office/powerpoint/2010/main" val="40906792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603500" y="4749800"/>
            <a:ext cx="3175000" cy="838200"/>
          </a:xfrm>
          <a:prstGeom prst="rect">
            <a:avLst/>
          </a:prstGeom>
          <a:solidFill>
            <a:schemeClr val="bg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70700" y="4660900"/>
            <a:ext cx="2044700" cy="1993900"/>
          </a:xfrm>
          <a:prstGeom prst="rect">
            <a:avLst/>
          </a:prstGeom>
          <a:solidFill>
            <a:schemeClr val="bg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214" y="4993429"/>
            <a:ext cx="2025369" cy="1739258"/>
          </a:xfrm>
          <a:prstGeom prst="rect">
            <a:avLst/>
          </a:prstGeom>
          <a:solidFill>
            <a:schemeClr val="bg1"/>
          </a:solidFill>
        </p:spPr>
      </p:pic>
      <p:pic>
        <p:nvPicPr>
          <p:cNvPr id="5" name="Picture 4"/>
          <p:cNvPicPr>
            <a:picLocks noChangeAspect="1"/>
          </p:cNvPicPr>
          <p:nvPr/>
        </p:nvPicPr>
        <p:blipFill>
          <a:blip r:embed="rId3"/>
          <a:stretch>
            <a:fillRect/>
          </a:stretch>
        </p:blipFill>
        <p:spPr>
          <a:xfrm>
            <a:off x="2794278" y="4925224"/>
            <a:ext cx="3830447" cy="522110"/>
          </a:xfrm>
          <a:prstGeom prst="rect">
            <a:avLst/>
          </a:prstGeom>
        </p:spPr>
      </p:pic>
      <p:pic>
        <p:nvPicPr>
          <p:cNvPr id="6" name="Picture 5"/>
          <p:cNvPicPr>
            <a:picLocks noChangeAspect="1"/>
          </p:cNvPicPr>
          <p:nvPr/>
        </p:nvPicPr>
        <p:blipFill>
          <a:blip r:embed="rId4"/>
          <a:stretch>
            <a:fillRect/>
          </a:stretch>
        </p:blipFill>
        <p:spPr>
          <a:xfrm>
            <a:off x="3043538" y="5852936"/>
            <a:ext cx="2532944" cy="688961"/>
          </a:xfrm>
          <a:prstGeom prst="rect">
            <a:avLst/>
          </a:prstGeom>
          <a:solidFill>
            <a:schemeClr val="tx1"/>
          </a:solidFill>
        </p:spPr>
      </p:pic>
      <p:pic>
        <p:nvPicPr>
          <p:cNvPr id="7" name="Picture 6"/>
          <p:cNvPicPr>
            <a:picLocks noChangeAspect="1"/>
          </p:cNvPicPr>
          <p:nvPr/>
        </p:nvPicPr>
        <p:blipFill>
          <a:blip r:embed="rId5"/>
          <a:stretch>
            <a:fillRect/>
          </a:stretch>
        </p:blipFill>
        <p:spPr>
          <a:xfrm>
            <a:off x="7017437" y="4794140"/>
            <a:ext cx="1638300" cy="1574800"/>
          </a:xfrm>
          <a:prstGeom prst="rect">
            <a:avLst/>
          </a:prstGeom>
        </p:spPr>
      </p:pic>
      <p:sp>
        <p:nvSpPr>
          <p:cNvPr id="8" name="TextBox 7"/>
          <p:cNvSpPr txBox="1"/>
          <p:nvPr/>
        </p:nvSpPr>
        <p:spPr>
          <a:xfrm>
            <a:off x="2713756" y="3219257"/>
            <a:ext cx="184666" cy="369332"/>
          </a:xfrm>
          <a:prstGeom prst="rect">
            <a:avLst/>
          </a:prstGeom>
          <a:noFill/>
        </p:spPr>
        <p:txBody>
          <a:bodyPr wrap="none" rtlCol="0">
            <a:spAutoFit/>
          </a:bodyPr>
          <a:lstStyle/>
          <a:p>
            <a:endParaRPr lang="en-US" dirty="0"/>
          </a:p>
        </p:txBody>
      </p:sp>
      <p:sp>
        <p:nvSpPr>
          <p:cNvPr id="12" name="TextBox 11"/>
          <p:cNvSpPr txBox="1"/>
          <p:nvPr/>
        </p:nvSpPr>
        <p:spPr>
          <a:xfrm>
            <a:off x="6796190" y="1193800"/>
            <a:ext cx="1884776" cy="2031325"/>
          </a:xfrm>
          <a:prstGeom prst="rect">
            <a:avLst/>
          </a:prstGeom>
          <a:noFill/>
        </p:spPr>
        <p:txBody>
          <a:bodyPr wrap="none" rtlCol="0">
            <a:spAutoFit/>
          </a:bodyPr>
          <a:lstStyle/>
          <a:p>
            <a:pPr algn="r"/>
            <a:r>
              <a:rPr lang="en-US" dirty="0" smtClean="0">
                <a:solidFill>
                  <a:schemeClr val="bg1"/>
                </a:solidFill>
                <a:latin typeface="Cambria" panose="02040503050406030204" pitchFamily="18" charset="0"/>
              </a:rPr>
              <a:t>Eric Van </a:t>
            </a:r>
            <a:r>
              <a:rPr lang="en-US" dirty="0" err="1" smtClean="0">
                <a:solidFill>
                  <a:schemeClr val="bg1"/>
                </a:solidFill>
                <a:latin typeface="Cambria" panose="02040503050406030204" pitchFamily="18" charset="0"/>
              </a:rPr>
              <a:t>Otterloo</a:t>
            </a:r>
            <a:endParaRPr lang="en-US" dirty="0" smtClean="0">
              <a:solidFill>
                <a:schemeClr val="bg1"/>
              </a:solidFill>
              <a:latin typeface="Cambria" panose="02040503050406030204" pitchFamily="18" charset="0"/>
            </a:endParaRPr>
          </a:p>
          <a:p>
            <a:pPr algn="r"/>
            <a:r>
              <a:rPr lang="en-US" dirty="0" smtClean="0">
                <a:solidFill>
                  <a:schemeClr val="bg1"/>
                </a:solidFill>
                <a:latin typeface="Cambria" panose="02040503050406030204" pitchFamily="18" charset="0"/>
              </a:rPr>
              <a:t>Hong Li</a:t>
            </a:r>
          </a:p>
          <a:p>
            <a:pPr algn="r"/>
            <a:r>
              <a:rPr lang="en-US" dirty="0" smtClean="0">
                <a:solidFill>
                  <a:schemeClr val="bg1"/>
                </a:solidFill>
                <a:latin typeface="Cambria" panose="02040503050406030204" pitchFamily="18" charset="0"/>
              </a:rPr>
              <a:t>Irene Choi</a:t>
            </a:r>
            <a:endParaRPr lang="en-US" dirty="0">
              <a:solidFill>
                <a:schemeClr val="bg1"/>
              </a:solidFill>
              <a:latin typeface="Cambria" panose="02040503050406030204" pitchFamily="18" charset="0"/>
            </a:endParaRPr>
          </a:p>
          <a:p>
            <a:pPr algn="r"/>
            <a:r>
              <a:rPr lang="en-US" dirty="0" err="1">
                <a:solidFill>
                  <a:schemeClr val="bg1"/>
                </a:solidFill>
                <a:latin typeface="Cambria" panose="02040503050406030204" pitchFamily="18" charset="0"/>
              </a:rPr>
              <a:t>Linnea</a:t>
            </a:r>
            <a:r>
              <a:rPr lang="en-US" dirty="0">
                <a:solidFill>
                  <a:schemeClr val="bg1"/>
                </a:solidFill>
                <a:latin typeface="Cambria" panose="02040503050406030204" pitchFamily="18" charset="0"/>
              </a:rPr>
              <a:t> Schmidt</a:t>
            </a:r>
          </a:p>
          <a:p>
            <a:pPr algn="r"/>
            <a:r>
              <a:rPr lang="en-US" dirty="0">
                <a:solidFill>
                  <a:schemeClr val="bg1"/>
                </a:solidFill>
                <a:latin typeface="Cambria" panose="02040503050406030204" pitchFamily="18" charset="0"/>
              </a:rPr>
              <a:t>Francis </a:t>
            </a:r>
            <a:r>
              <a:rPr lang="en-US" dirty="0" smtClean="0">
                <a:solidFill>
                  <a:schemeClr val="bg1"/>
                </a:solidFill>
                <a:latin typeface="Cambria" panose="02040503050406030204" pitchFamily="18" charset="0"/>
              </a:rPr>
              <a:t>Smith</a:t>
            </a:r>
          </a:p>
          <a:p>
            <a:pPr algn="r"/>
            <a:r>
              <a:rPr lang="en-US" dirty="0" smtClean="0">
                <a:solidFill>
                  <a:schemeClr val="bg1"/>
                </a:solidFill>
                <a:latin typeface="Cambria" panose="02040503050406030204" pitchFamily="18" charset="0"/>
              </a:rPr>
              <a:t>Ken Jones</a:t>
            </a:r>
          </a:p>
          <a:p>
            <a:pPr algn="r"/>
            <a:r>
              <a:rPr lang="en-US" dirty="0" smtClean="0">
                <a:solidFill>
                  <a:schemeClr val="bg1"/>
                </a:solidFill>
                <a:latin typeface="Cambria" panose="02040503050406030204" pitchFamily="18" charset="0"/>
              </a:rPr>
              <a:t>Joan Hooper</a:t>
            </a:r>
            <a:endParaRPr lang="en-US" dirty="0"/>
          </a:p>
        </p:txBody>
      </p:sp>
      <p:sp>
        <p:nvSpPr>
          <p:cNvPr id="3" name="Title 2"/>
          <p:cNvSpPr>
            <a:spLocks noGrp="1"/>
          </p:cNvSpPr>
          <p:nvPr>
            <p:ph type="title"/>
          </p:nvPr>
        </p:nvSpPr>
        <p:spPr/>
        <p:txBody>
          <a:bodyPr/>
          <a:lstStyle/>
          <a:p>
            <a:endParaRPr lang="en-US"/>
          </a:p>
        </p:txBody>
      </p:sp>
      <p:pic>
        <p:nvPicPr>
          <p:cNvPr id="13" name="Picture 12" descr="the team.png"/>
          <p:cNvPicPr>
            <a:picLocks noChangeAspect="1"/>
          </p:cNvPicPr>
          <p:nvPr/>
        </p:nvPicPr>
        <p:blipFill rotWithShape="1">
          <a:blip r:embed="rId6">
            <a:extLst>
              <a:ext uri="{28A0092B-C50C-407E-A947-70E740481C1C}">
                <a14:useLocalDpi xmlns:a14="http://schemas.microsoft.com/office/drawing/2010/main" val="0"/>
              </a:ext>
            </a:extLst>
          </a:blip>
          <a:srcRect l="14334" t="9062" r="10749"/>
          <a:stretch/>
        </p:blipFill>
        <p:spPr>
          <a:xfrm>
            <a:off x="2312583" y="274638"/>
            <a:ext cx="4283122" cy="3899315"/>
          </a:xfrm>
          <a:prstGeom prst="rect">
            <a:avLst/>
          </a:prstGeom>
        </p:spPr>
      </p:pic>
    </p:spTree>
    <p:extLst>
      <p:ext uri="{BB962C8B-B14F-4D97-AF65-F5344CB8AC3E}">
        <p14:creationId xmlns:p14="http://schemas.microsoft.com/office/powerpoint/2010/main" val="35064711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61" y="-167972"/>
            <a:ext cx="7886700" cy="1325563"/>
          </a:xfrm>
        </p:spPr>
        <p:txBody>
          <a:bodyPr>
            <a:normAutofit/>
          </a:bodyPr>
          <a:lstStyle/>
          <a:p>
            <a:pPr marL="0" indent="0" algn="l"/>
            <a:r>
              <a:rPr lang="en-US" sz="3200" b="1" dirty="0"/>
              <a:t>Aim 1: </a:t>
            </a:r>
            <a:r>
              <a:rPr lang="en-US" sz="3200" b="1" dirty="0" err="1"/>
              <a:t>Transcriptome</a:t>
            </a:r>
            <a:r>
              <a:rPr lang="en-US" sz="3200" b="1" dirty="0"/>
              <a:t> dynamics</a:t>
            </a:r>
            <a:r>
              <a:rPr lang="en-US" sz="3200" dirty="0"/>
              <a:t> </a:t>
            </a:r>
          </a:p>
        </p:txBody>
      </p:sp>
      <p:sp>
        <p:nvSpPr>
          <p:cNvPr id="6" name="Content Placeholder 5"/>
          <p:cNvSpPr>
            <a:spLocks noGrp="1"/>
          </p:cNvSpPr>
          <p:nvPr>
            <p:ph idx="1"/>
          </p:nvPr>
        </p:nvSpPr>
        <p:spPr>
          <a:xfrm>
            <a:off x="672353" y="1005297"/>
            <a:ext cx="8346552" cy="5925460"/>
          </a:xfrm>
        </p:spPr>
        <p:txBody>
          <a:bodyPr>
            <a:noAutofit/>
          </a:bodyPr>
          <a:lstStyle/>
          <a:p>
            <a:pPr marL="457200" lvl="1" indent="0">
              <a:buNone/>
            </a:pPr>
            <a:r>
              <a:rPr lang="en-US" sz="2400" dirty="0" smtClean="0"/>
              <a:t>We have generated a comprehensive </a:t>
            </a:r>
            <a:r>
              <a:rPr lang="en-US" sz="2400" dirty="0" err="1" smtClean="0"/>
              <a:t>transcriptome</a:t>
            </a:r>
            <a:r>
              <a:rPr lang="en-US" sz="2400" dirty="0" smtClean="0"/>
              <a:t> to explore the gene expression networks of mouse facial development across time, prominence and tissue layer.</a:t>
            </a:r>
          </a:p>
          <a:p>
            <a:pPr marL="457200" lvl="1" indent="0">
              <a:buNone/>
            </a:pPr>
            <a:r>
              <a:rPr lang="en-US" sz="2400" dirty="0" smtClean="0"/>
              <a:t>We have added single cell-resolution </a:t>
            </a:r>
            <a:r>
              <a:rPr lang="en-US" sz="2400" dirty="0" err="1" smtClean="0"/>
              <a:t>transcriptome</a:t>
            </a:r>
            <a:r>
              <a:rPr lang="en-US" sz="2400" dirty="0" smtClean="0"/>
              <a:t> data at the</a:t>
            </a:r>
            <a:r>
              <a:rPr lang="en-US" sz="2400" dirty="0" smtClean="0">
                <a:latin typeface="Symbol" charset="2"/>
                <a:cs typeface="Symbol" charset="2"/>
              </a:rPr>
              <a:t> l</a:t>
            </a:r>
            <a:r>
              <a:rPr lang="en-US" sz="2400" dirty="0" smtClean="0"/>
              <a:t> junction.</a:t>
            </a:r>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a:p>
          <a:p>
            <a:pPr marL="457200" lvl="1" indent="0">
              <a:buNone/>
            </a:pPr>
            <a:endParaRPr lang="en-US" sz="2000" dirty="0"/>
          </a:p>
        </p:txBody>
      </p:sp>
      <p:pic>
        <p:nvPicPr>
          <p:cNvPr id="7" name="Picture 6"/>
          <p:cNvPicPr>
            <a:picLocks noChangeAspect="1"/>
          </p:cNvPicPr>
          <p:nvPr/>
        </p:nvPicPr>
        <p:blipFill>
          <a:blip r:embed="rId2"/>
          <a:stretch>
            <a:fillRect/>
          </a:stretch>
        </p:blipFill>
        <p:spPr>
          <a:xfrm>
            <a:off x="6643605" y="119324"/>
            <a:ext cx="2375300" cy="861442"/>
          </a:xfrm>
          <a:prstGeom prst="rect">
            <a:avLst/>
          </a:prstGeom>
        </p:spPr>
      </p:pic>
      <p:pic>
        <p:nvPicPr>
          <p:cNvPr id="9" name="Picture 8"/>
          <p:cNvPicPr>
            <a:picLocks noChangeAspect="1"/>
          </p:cNvPicPr>
          <p:nvPr/>
        </p:nvPicPr>
        <p:blipFill>
          <a:blip/>
          <a:stretch>
            <a:fillRect/>
          </a:stretch>
        </p:blipFill>
        <p:spPr>
          <a:xfrm>
            <a:off x="3132422" y="3512392"/>
            <a:ext cx="2873436" cy="2983953"/>
          </a:xfrm>
          <a:prstGeom prst="rect">
            <a:avLst/>
          </a:prstGeom>
        </p:spPr>
      </p:pic>
      <p:pic>
        <p:nvPicPr>
          <p:cNvPr id="12" name="Picture 11" descr="scSeq.schematic2.jpg"/>
          <p:cNvPicPr>
            <a:picLocks noChangeAspect="1"/>
          </p:cNvPicPr>
          <p:nvPr/>
        </p:nvPicPr>
        <p:blipFill rotWithShape="1">
          <a:blip r:embed="rId3">
            <a:extLst>
              <a:ext uri="{28A0092B-C50C-407E-A947-70E740481C1C}">
                <a14:useLocalDpi xmlns:a14="http://schemas.microsoft.com/office/drawing/2010/main" val="0"/>
              </a:ext>
            </a:extLst>
          </a:blip>
          <a:srcRect t="1" b="62009"/>
          <a:stretch/>
        </p:blipFill>
        <p:spPr>
          <a:xfrm>
            <a:off x="6185152" y="4719508"/>
            <a:ext cx="2958848" cy="1986012"/>
          </a:xfrm>
          <a:prstGeom prst="rect">
            <a:avLst/>
          </a:prstGeom>
        </p:spPr>
      </p:pic>
      <p:pic>
        <p:nvPicPr>
          <p:cNvPr id="17" name="Picture 16"/>
          <p:cNvPicPr>
            <a:picLocks noChangeAspect="1"/>
          </p:cNvPicPr>
          <p:nvPr/>
        </p:nvPicPr>
        <p:blipFill>
          <a:blip r:embed="rId4"/>
          <a:stretch>
            <a:fillRect/>
          </a:stretch>
        </p:blipFill>
        <p:spPr>
          <a:xfrm>
            <a:off x="145593" y="3629193"/>
            <a:ext cx="3872425" cy="2867152"/>
          </a:xfrm>
          <a:prstGeom prst="rect">
            <a:avLst/>
          </a:prstGeom>
        </p:spPr>
      </p:pic>
    </p:spTree>
    <p:extLst>
      <p:ext uri="{BB962C8B-B14F-4D97-AF65-F5344CB8AC3E}">
        <p14:creationId xmlns:p14="http://schemas.microsoft.com/office/powerpoint/2010/main" val="30392713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87" y="89646"/>
            <a:ext cx="8345261" cy="1325563"/>
          </a:xfrm>
        </p:spPr>
        <p:txBody>
          <a:bodyPr>
            <a:normAutofit/>
          </a:bodyPr>
          <a:lstStyle/>
          <a:p>
            <a:pPr algn="l"/>
            <a:r>
              <a:rPr lang="en-US" sz="2800" b="1" dirty="0"/>
              <a:t>Aim 2: Gene models and isoform usage</a:t>
            </a:r>
          </a:p>
        </p:txBody>
      </p:sp>
      <p:sp>
        <p:nvSpPr>
          <p:cNvPr id="6" name="Content Placeholder 5"/>
          <p:cNvSpPr>
            <a:spLocks noGrp="1"/>
          </p:cNvSpPr>
          <p:nvPr>
            <p:ph idx="1"/>
          </p:nvPr>
        </p:nvSpPr>
        <p:spPr>
          <a:xfrm>
            <a:off x="84402" y="609707"/>
            <a:ext cx="6296210" cy="5925460"/>
          </a:xfrm>
        </p:spPr>
        <p:txBody>
          <a:bodyPr>
            <a:noAutofit/>
          </a:bodyPr>
          <a:lstStyle/>
          <a:p>
            <a:pPr marL="0" indent="0">
              <a:buNone/>
            </a:pPr>
            <a:r>
              <a:rPr lang="en-US" sz="2400" b="1" dirty="0" smtClean="0"/>
              <a:t> </a:t>
            </a:r>
            <a:endParaRPr lang="en-US" sz="2000" dirty="0" smtClean="0"/>
          </a:p>
          <a:p>
            <a:pPr marL="274320" lvl="1" indent="0">
              <a:spcBef>
                <a:spcPts val="1680"/>
              </a:spcBef>
              <a:buNone/>
            </a:pPr>
            <a:r>
              <a:rPr lang="en-US" sz="2000" dirty="0" smtClean="0"/>
              <a:t>Many </a:t>
            </a:r>
            <a:r>
              <a:rPr lang="en-US" sz="2000" dirty="0"/>
              <a:t>genes are regulated through alternative isoforms </a:t>
            </a:r>
            <a:r>
              <a:rPr lang="en-US" sz="2000" dirty="0" smtClean="0"/>
              <a:t>.</a:t>
            </a:r>
          </a:p>
          <a:p>
            <a:pPr marL="274320" lvl="1" indent="0">
              <a:spcBef>
                <a:spcPts val="1680"/>
              </a:spcBef>
              <a:buNone/>
            </a:pPr>
            <a:r>
              <a:rPr lang="en-US" sz="2000" dirty="0" smtClean="0"/>
              <a:t>Improved gene models relevant to facial development, including new first exons, last exons, retained introns, transcripts, exons and splices.</a:t>
            </a:r>
          </a:p>
          <a:p>
            <a:pPr marL="274320" lvl="1" indent="0">
              <a:spcBef>
                <a:spcPts val="1680"/>
              </a:spcBef>
              <a:buNone/>
            </a:pPr>
            <a:r>
              <a:rPr lang="en-US" sz="2000" dirty="0" smtClean="0"/>
              <a:t>Differential usage of isoform features across time, tissue and prominence.</a:t>
            </a:r>
            <a:endParaRPr lang="en-US" sz="2000" dirty="0"/>
          </a:p>
          <a:p>
            <a:pPr marL="274320" lvl="1" indent="0">
              <a:spcBef>
                <a:spcPts val="1680"/>
              </a:spcBef>
              <a:buNone/>
            </a:pPr>
            <a:r>
              <a:rPr lang="en-US" sz="2000" dirty="0" smtClean="0"/>
              <a:t>Alternative first exons, combined with adjacent promoter/enhancer elements, TF expression and signaling profiles can be used to construct gene regulatory networks relevant to the face.</a:t>
            </a:r>
          </a:p>
          <a:p>
            <a:pPr marL="274320" lvl="1" indent="0">
              <a:spcBef>
                <a:spcPts val="1680"/>
              </a:spcBef>
              <a:buNone/>
            </a:pPr>
            <a:r>
              <a:rPr lang="en-US" sz="2000" dirty="0" smtClean="0"/>
              <a:t>Alternative splicing, combined with SF expression and </a:t>
            </a:r>
            <a:r>
              <a:rPr lang="en-US" sz="2000" dirty="0" err="1" smtClean="0"/>
              <a:t>cis</a:t>
            </a:r>
            <a:r>
              <a:rPr lang="en-US" sz="2000" dirty="0" smtClean="0"/>
              <a:t>-regulatory elements can be used to construct splicing regulatory networks.</a:t>
            </a:r>
          </a:p>
          <a:p>
            <a:pPr marL="457200" lvl="1" indent="0">
              <a:buNone/>
            </a:pPr>
            <a:endParaRPr lang="en-US" sz="2000" dirty="0"/>
          </a:p>
        </p:txBody>
      </p:sp>
      <p:pic>
        <p:nvPicPr>
          <p:cNvPr id="7" name="Picture 6"/>
          <p:cNvPicPr>
            <a:picLocks noChangeAspect="1"/>
          </p:cNvPicPr>
          <p:nvPr/>
        </p:nvPicPr>
        <p:blipFill>
          <a:blip r:embed="rId2"/>
          <a:stretch>
            <a:fillRect/>
          </a:stretch>
        </p:blipFill>
        <p:spPr>
          <a:xfrm>
            <a:off x="6643605" y="119324"/>
            <a:ext cx="2375300" cy="861442"/>
          </a:xfrm>
          <a:prstGeom prst="rect">
            <a:avLst/>
          </a:prstGeom>
        </p:spPr>
      </p:pic>
      <p:pic>
        <p:nvPicPr>
          <p:cNvPr id="9" name="Picture 8"/>
          <p:cNvPicPr>
            <a:picLocks noChangeAspect="1"/>
          </p:cNvPicPr>
          <p:nvPr/>
        </p:nvPicPr>
        <p:blipFill>
          <a:blip r:embed="rId3"/>
          <a:stretch>
            <a:fillRect/>
          </a:stretch>
        </p:blipFill>
        <p:spPr>
          <a:xfrm>
            <a:off x="6167145" y="5514098"/>
            <a:ext cx="2246351" cy="802986"/>
          </a:xfrm>
          <a:prstGeom prst="rect">
            <a:avLst/>
          </a:prstGeom>
        </p:spPr>
      </p:pic>
      <p:sp>
        <p:nvSpPr>
          <p:cNvPr id="19" name="TextBox 18"/>
          <p:cNvSpPr txBox="1"/>
          <p:nvPr/>
        </p:nvSpPr>
        <p:spPr>
          <a:xfrm>
            <a:off x="8429443" y="5514098"/>
            <a:ext cx="594033" cy="369332"/>
          </a:xfrm>
          <a:prstGeom prst="rect">
            <a:avLst/>
          </a:prstGeom>
          <a:noFill/>
        </p:spPr>
        <p:txBody>
          <a:bodyPr wrap="none" rtlCol="0">
            <a:spAutoFit/>
          </a:bodyPr>
          <a:lstStyle/>
          <a:p>
            <a:r>
              <a:rPr lang="en-US" dirty="0" err="1" smtClean="0"/>
              <a:t>Ecto</a:t>
            </a:r>
            <a:endParaRPr lang="en-US" dirty="0"/>
          </a:p>
        </p:txBody>
      </p:sp>
      <p:sp>
        <p:nvSpPr>
          <p:cNvPr id="20" name="TextBox 19"/>
          <p:cNvSpPr txBox="1"/>
          <p:nvPr/>
        </p:nvSpPr>
        <p:spPr>
          <a:xfrm>
            <a:off x="8478161" y="5996741"/>
            <a:ext cx="587157" cy="369332"/>
          </a:xfrm>
          <a:prstGeom prst="rect">
            <a:avLst/>
          </a:prstGeom>
          <a:noFill/>
        </p:spPr>
        <p:txBody>
          <a:bodyPr wrap="none" rtlCol="0">
            <a:spAutoFit/>
          </a:bodyPr>
          <a:lstStyle/>
          <a:p>
            <a:r>
              <a:rPr lang="en-US" dirty="0" err="1" smtClean="0"/>
              <a:t>Mes</a:t>
            </a:r>
            <a:endParaRPr lang="en-US" dirty="0"/>
          </a:p>
        </p:txBody>
      </p:sp>
      <p:grpSp>
        <p:nvGrpSpPr>
          <p:cNvPr id="3" name="Group 2"/>
          <p:cNvGrpSpPr/>
          <p:nvPr/>
        </p:nvGrpSpPr>
        <p:grpSpPr>
          <a:xfrm flipH="1">
            <a:off x="6125137" y="4321389"/>
            <a:ext cx="2627520" cy="385801"/>
            <a:chOff x="6125137" y="6124578"/>
            <a:chExt cx="2627520" cy="385801"/>
          </a:xfrm>
        </p:grpSpPr>
        <p:cxnSp>
          <p:nvCxnSpPr>
            <p:cNvPr id="29" name="Straight Connector 28"/>
            <p:cNvCxnSpPr/>
            <p:nvPr/>
          </p:nvCxnSpPr>
          <p:spPr>
            <a:xfrm flipH="1">
              <a:off x="6125137" y="6494303"/>
              <a:ext cx="2627519" cy="0"/>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31" name="Bent Arrow 30"/>
            <p:cNvSpPr/>
            <p:nvPr/>
          </p:nvSpPr>
          <p:spPr>
            <a:xfrm flipH="1">
              <a:off x="8072984" y="6188879"/>
              <a:ext cx="229090" cy="30542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flipH="1">
              <a:off x="6643942" y="6204954"/>
              <a:ext cx="229090" cy="305425"/>
            </a:xfrm>
            <a:prstGeom prst="bentArrow">
              <a:avLst/>
            </a:prstGeom>
            <a:solidFill>
              <a:srgbClr val="ED7D3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Regular Pentagon 33"/>
            <p:cNvSpPr/>
            <p:nvPr/>
          </p:nvSpPr>
          <p:spPr>
            <a:xfrm>
              <a:off x="7052569" y="6124578"/>
              <a:ext cx="253205" cy="289350"/>
            </a:xfrm>
            <a:prstGeom prst="pentagon">
              <a:avLst/>
            </a:prstGeom>
            <a:solidFill>
              <a:srgbClr val="ED7D3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8497182" y="6204954"/>
              <a:ext cx="255475" cy="2089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36" name="Chart 35"/>
          <p:cNvGraphicFramePr>
            <a:graphicFrameLocks noChangeAspect="1"/>
          </p:cNvGraphicFramePr>
          <p:nvPr>
            <p:extLst>
              <p:ext uri="{D42A27DB-BD31-4B8C-83A1-F6EECF244321}">
                <p14:modId xmlns:p14="http://schemas.microsoft.com/office/powerpoint/2010/main" val="1223855356"/>
              </p:ext>
            </p:extLst>
          </p:nvPr>
        </p:nvGraphicFramePr>
        <p:xfrm>
          <a:off x="5851483" y="1674396"/>
          <a:ext cx="3663507" cy="24160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011646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3" y="0"/>
            <a:ext cx="7886700" cy="1325563"/>
          </a:xfrm>
        </p:spPr>
        <p:txBody>
          <a:bodyPr>
            <a:normAutofit/>
          </a:bodyPr>
          <a:lstStyle/>
          <a:p>
            <a:pPr algn="l"/>
            <a:r>
              <a:rPr lang="en-US" sz="3200" b="1" dirty="0" smtClean="0"/>
              <a:t>Aim 3: translation efficiency</a:t>
            </a:r>
            <a:endParaRPr lang="en-US" sz="3200" b="1" dirty="0"/>
          </a:p>
        </p:txBody>
      </p:sp>
      <p:sp>
        <p:nvSpPr>
          <p:cNvPr id="6" name="Content Placeholder 5"/>
          <p:cNvSpPr>
            <a:spLocks noGrp="1"/>
          </p:cNvSpPr>
          <p:nvPr>
            <p:ph idx="1"/>
          </p:nvPr>
        </p:nvSpPr>
        <p:spPr>
          <a:xfrm>
            <a:off x="84403" y="434215"/>
            <a:ext cx="5522270" cy="5925460"/>
          </a:xfrm>
        </p:spPr>
        <p:txBody>
          <a:bodyPr>
            <a:noAutofit/>
          </a:bodyPr>
          <a:lstStyle/>
          <a:p>
            <a:endParaRPr lang="en-US" sz="2000" dirty="0" smtClean="0"/>
          </a:p>
          <a:p>
            <a:endParaRPr lang="en-US" sz="2000" dirty="0"/>
          </a:p>
          <a:p>
            <a:pPr marL="457200" lvl="1" indent="0">
              <a:buNone/>
            </a:pPr>
            <a:r>
              <a:rPr lang="en-US" sz="2000" dirty="0" smtClean="0"/>
              <a:t>We will characterize translation efficiency at key times in key tissues - then integrate with alternative splicing, UTR regulatory features</a:t>
            </a:r>
            <a:r>
              <a:rPr lang="en-US" sz="2000" dirty="0"/>
              <a:t> </a:t>
            </a:r>
            <a:r>
              <a:rPr lang="en-US" sz="2000" dirty="0" smtClean="0"/>
              <a:t>and trans-acting regulatory factors (e.g. RNA binding proteins, </a:t>
            </a:r>
            <a:r>
              <a:rPr lang="en-US" sz="2000" dirty="0" err="1" smtClean="0"/>
              <a:t>miRNAs</a:t>
            </a:r>
            <a:r>
              <a:rPr lang="en-US" sz="2000" dirty="0" smtClean="0"/>
              <a:t>) to define a </a:t>
            </a:r>
            <a:r>
              <a:rPr lang="en-US" sz="2000" dirty="0"/>
              <a:t>post transcriptional regulatory </a:t>
            </a:r>
            <a:r>
              <a:rPr lang="en-US" sz="2000" dirty="0" smtClean="0"/>
              <a:t>network relevant to the mechanisms of face formation.</a:t>
            </a:r>
            <a:endParaRPr lang="en-US" sz="2000" dirty="0"/>
          </a:p>
          <a:p>
            <a:pPr marL="457200" lvl="1" indent="0">
              <a:buNone/>
            </a:pPr>
            <a:endParaRPr lang="en-US" sz="2000" dirty="0"/>
          </a:p>
        </p:txBody>
      </p:sp>
      <p:pic>
        <p:nvPicPr>
          <p:cNvPr id="7" name="Picture 6"/>
          <p:cNvPicPr>
            <a:picLocks noChangeAspect="1"/>
          </p:cNvPicPr>
          <p:nvPr/>
        </p:nvPicPr>
        <p:blipFill>
          <a:blip r:embed="rId2"/>
          <a:stretch>
            <a:fillRect/>
          </a:stretch>
        </p:blipFill>
        <p:spPr>
          <a:xfrm>
            <a:off x="6643605" y="119324"/>
            <a:ext cx="2375300" cy="861442"/>
          </a:xfrm>
          <a:prstGeom prst="rect">
            <a:avLst/>
          </a:prstGeom>
        </p:spPr>
      </p:pic>
      <p:pic>
        <p:nvPicPr>
          <p:cNvPr id="8" name="Picture 7"/>
          <p:cNvPicPr>
            <a:picLocks noChangeAspect="1"/>
          </p:cNvPicPr>
          <p:nvPr/>
        </p:nvPicPr>
        <p:blipFill rotWithShape="1">
          <a:blip r:embed="rId3"/>
          <a:srcRect l="12909"/>
          <a:stretch/>
        </p:blipFill>
        <p:spPr>
          <a:xfrm>
            <a:off x="5691299" y="1835011"/>
            <a:ext cx="3327606" cy="3638864"/>
          </a:xfrm>
          <a:prstGeom prst="rect">
            <a:avLst/>
          </a:prstGeom>
        </p:spPr>
      </p:pic>
    </p:spTree>
    <p:extLst>
      <p:ext uri="{BB962C8B-B14F-4D97-AF65-F5344CB8AC3E}">
        <p14:creationId xmlns:p14="http://schemas.microsoft.com/office/powerpoint/2010/main" val="11724142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7173" r="14778" b="6564"/>
          <a:stretch/>
        </p:blipFill>
        <p:spPr>
          <a:xfrm>
            <a:off x="2838306" y="1307633"/>
            <a:ext cx="3014788" cy="2141153"/>
          </a:xfrm>
          <a:prstGeom prst="rect">
            <a:avLst/>
          </a:prstGeom>
        </p:spPr>
      </p:pic>
      <p:grpSp>
        <p:nvGrpSpPr>
          <p:cNvPr id="15" name="Group 14"/>
          <p:cNvGrpSpPr/>
          <p:nvPr/>
        </p:nvGrpSpPr>
        <p:grpSpPr>
          <a:xfrm>
            <a:off x="5236633" y="1669160"/>
            <a:ext cx="722845" cy="1954180"/>
            <a:chOff x="4887279" y="3448610"/>
            <a:chExt cx="596376" cy="1441046"/>
          </a:xfrm>
        </p:grpSpPr>
        <p:sp>
          <p:nvSpPr>
            <p:cNvPr id="5" name="TextBox 4"/>
            <p:cNvSpPr txBox="1"/>
            <p:nvPr/>
          </p:nvSpPr>
          <p:spPr>
            <a:xfrm>
              <a:off x="4887279" y="3448610"/>
              <a:ext cx="508605" cy="221286"/>
            </a:xfrm>
            <a:prstGeom prst="rect">
              <a:avLst/>
            </a:prstGeom>
            <a:solidFill>
              <a:schemeClr val="bg1"/>
            </a:solidFill>
          </p:spPr>
          <p:txBody>
            <a:bodyPr wrap="none" rtlCol="0">
              <a:spAutoFit/>
            </a:bodyPr>
            <a:lstStyle/>
            <a:p>
              <a:pPr>
                <a:lnSpc>
                  <a:spcPct val="70000"/>
                </a:lnSpc>
              </a:pPr>
              <a:r>
                <a:rPr lang="en-US" b="1" dirty="0" err="1" smtClean="0">
                  <a:ln w="1905"/>
                  <a:solidFill>
                    <a:srgbClr val="E5E500"/>
                  </a:solidFill>
                  <a:effectLst>
                    <a:innerShdw blurRad="69850" dist="43180" dir="5400000">
                      <a:srgbClr val="000000">
                        <a:alpha val="65000"/>
                      </a:srgbClr>
                    </a:innerShdw>
                  </a:effectLst>
                </a:rPr>
                <a:t>FnP</a:t>
              </a:r>
              <a:endParaRPr lang="en-US" b="1" dirty="0">
                <a:ln w="1905"/>
                <a:solidFill>
                  <a:srgbClr val="E5E500"/>
                </a:solidFill>
                <a:effectLst>
                  <a:innerShdw blurRad="69850" dist="43180" dir="5400000">
                    <a:srgbClr val="000000">
                      <a:alpha val="65000"/>
                    </a:srgbClr>
                  </a:innerShdw>
                </a:effectLst>
              </a:endParaRPr>
            </a:p>
          </p:txBody>
        </p:sp>
        <p:sp>
          <p:nvSpPr>
            <p:cNvPr id="12" name="TextBox 11"/>
            <p:cNvSpPr txBox="1"/>
            <p:nvPr/>
          </p:nvSpPr>
          <p:spPr>
            <a:xfrm>
              <a:off x="4943154" y="4069042"/>
              <a:ext cx="540501" cy="221286"/>
            </a:xfrm>
            <a:prstGeom prst="rect">
              <a:avLst/>
            </a:prstGeom>
            <a:solidFill>
              <a:schemeClr val="bg1"/>
            </a:solidFill>
          </p:spPr>
          <p:txBody>
            <a:bodyPr wrap="none" rtlCol="0">
              <a:spAutoFit/>
            </a:bodyPr>
            <a:lstStyle/>
            <a:p>
              <a:pPr>
                <a:lnSpc>
                  <a:spcPct val="70000"/>
                </a:lnSpc>
              </a:pPr>
              <a:r>
                <a:rPr lang="en-US" b="1" dirty="0" err="1" smtClean="0">
                  <a:ln w="1905"/>
                  <a:solidFill>
                    <a:srgbClr val="15977C"/>
                  </a:solidFill>
                  <a:effectLst>
                    <a:innerShdw blurRad="69850" dist="43180" dir="5400000">
                      <a:srgbClr val="000000">
                        <a:alpha val="65000"/>
                      </a:srgbClr>
                    </a:innerShdw>
                  </a:effectLst>
                </a:rPr>
                <a:t>MxP</a:t>
              </a:r>
              <a:endParaRPr lang="en-US" b="1" dirty="0">
                <a:ln w="1905"/>
                <a:solidFill>
                  <a:srgbClr val="15977C"/>
                </a:solidFill>
                <a:effectLst>
                  <a:innerShdw blurRad="69850" dist="43180" dir="5400000">
                    <a:srgbClr val="000000">
                      <a:alpha val="65000"/>
                    </a:srgbClr>
                  </a:innerShdw>
                </a:effectLst>
              </a:endParaRPr>
            </a:p>
          </p:txBody>
        </p:sp>
        <p:sp>
          <p:nvSpPr>
            <p:cNvPr id="13" name="TextBox 12"/>
            <p:cNvSpPr txBox="1"/>
            <p:nvPr/>
          </p:nvSpPr>
          <p:spPr>
            <a:xfrm>
              <a:off x="4932738" y="4668370"/>
              <a:ext cx="550917" cy="221286"/>
            </a:xfrm>
            <a:prstGeom prst="rect">
              <a:avLst/>
            </a:prstGeom>
            <a:solidFill>
              <a:schemeClr val="bg1"/>
            </a:solidFill>
          </p:spPr>
          <p:txBody>
            <a:bodyPr wrap="none" rtlCol="0">
              <a:spAutoFit/>
            </a:bodyPr>
            <a:lstStyle/>
            <a:p>
              <a:pPr>
                <a:lnSpc>
                  <a:spcPct val="70000"/>
                </a:lnSpc>
              </a:pPr>
              <a:r>
                <a:rPr lang="en-US" b="1" dirty="0" err="1" smtClean="0">
                  <a:ln w="1905"/>
                  <a:solidFill>
                    <a:srgbClr val="CA2B6D"/>
                  </a:solidFill>
                  <a:effectLst>
                    <a:innerShdw blurRad="69850" dist="43180" dir="5400000">
                      <a:srgbClr val="000000">
                        <a:alpha val="65000"/>
                      </a:srgbClr>
                    </a:innerShdw>
                  </a:effectLst>
                </a:rPr>
                <a:t>MnP</a:t>
              </a:r>
              <a:endParaRPr lang="en-US" b="1" dirty="0">
                <a:ln w="1905"/>
                <a:solidFill>
                  <a:srgbClr val="CA2B6D"/>
                </a:solidFill>
                <a:effectLst>
                  <a:innerShdw blurRad="69850" dist="43180" dir="5400000">
                    <a:srgbClr val="000000">
                      <a:alpha val="65000"/>
                    </a:srgbClr>
                  </a:innerShdw>
                </a:effectLst>
              </a:endParaRPr>
            </a:p>
          </p:txBody>
        </p:sp>
      </p:grpSp>
      <p:grpSp>
        <p:nvGrpSpPr>
          <p:cNvPr id="23" name="Group 22"/>
          <p:cNvGrpSpPr/>
          <p:nvPr/>
        </p:nvGrpSpPr>
        <p:grpSpPr>
          <a:xfrm>
            <a:off x="177801" y="638314"/>
            <a:ext cx="8659126" cy="3340100"/>
            <a:chOff x="713543" y="2506365"/>
            <a:chExt cx="7144120" cy="2463047"/>
          </a:xfrm>
        </p:grpSpPr>
        <p:grpSp>
          <p:nvGrpSpPr>
            <p:cNvPr id="22" name="Group 21"/>
            <p:cNvGrpSpPr/>
            <p:nvPr/>
          </p:nvGrpSpPr>
          <p:grpSpPr>
            <a:xfrm>
              <a:off x="5676288" y="2855769"/>
              <a:ext cx="2181375" cy="2113643"/>
              <a:chOff x="5676288" y="2855769"/>
              <a:chExt cx="2181375" cy="2113643"/>
            </a:xfrm>
          </p:grpSpPr>
          <p:grpSp>
            <p:nvGrpSpPr>
              <p:cNvPr id="20" name="Group 19"/>
              <p:cNvGrpSpPr/>
              <p:nvPr/>
            </p:nvGrpSpPr>
            <p:grpSpPr>
              <a:xfrm>
                <a:off x="5676288" y="3669896"/>
                <a:ext cx="1082374" cy="640734"/>
                <a:chOff x="5676288" y="3669896"/>
                <a:chExt cx="1082374" cy="640734"/>
              </a:xfrm>
            </p:grpSpPr>
            <p:sp>
              <p:nvSpPr>
                <p:cNvPr id="14" name="Right Arrow 13"/>
                <p:cNvSpPr/>
                <p:nvPr/>
              </p:nvSpPr>
              <p:spPr>
                <a:xfrm>
                  <a:off x="5706487" y="3669896"/>
                  <a:ext cx="1052175" cy="640734"/>
                </a:xfrm>
                <a:prstGeom prst="right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 name="TextBox 8"/>
                <p:cNvSpPr txBox="1"/>
                <p:nvPr/>
              </p:nvSpPr>
              <p:spPr>
                <a:xfrm>
                  <a:off x="5676288" y="3820948"/>
                  <a:ext cx="881717" cy="295048"/>
                </a:xfrm>
                <a:prstGeom prst="rect">
                  <a:avLst/>
                </a:prstGeom>
                <a:noFill/>
              </p:spPr>
              <p:txBody>
                <a:bodyPr wrap="none" rtlCol="0">
                  <a:spAutoFit/>
                </a:bodyPr>
                <a:lstStyle/>
                <a:p>
                  <a:r>
                    <a:rPr lang="en-US" sz="2000" dirty="0" err="1" smtClean="0"/>
                    <a:t>dispase</a:t>
                  </a:r>
                  <a:endParaRPr lang="en-US" sz="2000" dirty="0"/>
                </a:p>
              </p:txBody>
            </p:sp>
          </p:grpSp>
          <p:grpSp>
            <p:nvGrpSpPr>
              <p:cNvPr id="11" name="Group 10"/>
              <p:cNvGrpSpPr/>
              <p:nvPr/>
            </p:nvGrpSpPr>
            <p:grpSpPr>
              <a:xfrm>
                <a:off x="6758657" y="2855769"/>
                <a:ext cx="1099006" cy="2113643"/>
                <a:chOff x="6758657" y="2855769"/>
                <a:chExt cx="1099006" cy="2113643"/>
              </a:xfrm>
            </p:grpSpPr>
            <p:sp>
              <p:nvSpPr>
                <p:cNvPr id="6" name="Block Arc 5"/>
                <p:cNvSpPr>
                  <a:spLocks noChangeAspect="1"/>
                </p:cNvSpPr>
                <p:nvPr/>
              </p:nvSpPr>
              <p:spPr>
                <a:xfrm>
                  <a:off x="6861505" y="4472786"/>
                  <a:ext cx="355799" cy="496626"/>
                </a:xfrm>
                <a:prstGeom prst="blockArc">
                  <a:avLst>
                    <a:gd name="adj1" fmla="val 10800000"/>
                    <a:gd name="adj2" fmla="val 21030917"/>
                    <a:gd name="adj3" fmla="val 11931"/>
                  </a:avLst>
                </a:prstGeom>
                <a:solidFill>
                  <a:srgbClr val="B13F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7" name="Chord 6"/>
                <p:cNvSpPr>
                  <a:spLocks noChangeAspect="1"/>
                </p:cNvSpPr>
                <p:nvPr/>
              </p:nvSpPr>
              <p:spPr>
                <a:xfrm rot="5741945">
                  <a:off x="7469052" y="4468510"/>
                  <a:ext cx="363566" cy="290895"/>
                </a:xfrm>
                <a:prstGeom prst="chord">
                  <a:avLst/>
                </a:prstGeom>
                <a:solidFill>
                  <a:srgbClr val="E14F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 name="TextBox 9"/>
                <p:cNvSpPr txBox="1"/>
                <p:nvPr/>
              </p:nvSpPr>
              <p:spPr>
                <a:xfrm>
                  <a:off x="6758657" y="2855769"/>
                  <a:ext cx="1099006" cy="295048"/>
                </a:xfrm>
                <a:prstGeom prst="rect">
                  <a:avLst/>
                </a:prstGeom>
                <a:noFill/>
              </p:spPr>
              <p:txBody>
                <a:bodyPr wrap="none" rtlCol="0">
                  <a:spAutoFit/>
                </a:bodyPr>
                <a:lstStyle/>
                <a:p>
                  <a:r>
                    <a:rPr lang="en-US" sz="2000" dirty="0" err="1" smtClean="0"/>
                    <a:t>Ect</a:t>
                  </a:r>
                  <a:r>
                    <a:rPr lang="en-US" sz="2000" dirty="0" smtClean="0"/>
                    <a:t> + </a:t>
                  </a:r>
                  <a:r>
                    <a:rPr lang="en-US" sz="2000" dirty="0" err="1" smtClean="0"/>
                    <a:t>Mes</a:t>
                  </a:r>
                  <a:endParaRPr lang="en-US" sz="2000" dirty="0"/>
                </a:p>
              </p:txBody>
            </p:sp>
            <p:sp>
              <p:nvSpPr>
                <p:cNvPr id="16" name="Chord 15"/>
                <p:cNvSpPr>
                  <a:spLocks noChangeAspect="1"/>
                </p:cNvSpPr>
                <p:nvPr/>
              </p:nvSpPr>
              <p:spPr>
                <a:xfrm rot="5741945">
                  <a:off x="7489248" y="3951086"/>
                  <a:ext cx="363566" cy="290895"/>
                </a:xfrm>
                <a:prstGeom prst="chord">
                  <a:avLst/>
                </a:prstGeom>
                <a:solidFill>
                  <a:srgbClr val="15977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7" name="Block Arc 16"/>
                <p:cNvSpPr>
                  <a:spLocks noChangeAspect="1"/>
                </p:cNvSpPr>
                <p:nvPr/>
              </p:nvSpPr>
              <p:spPr>
                <a:xfrm>
                  <a:off x="6861505" y="3376095"/>
                  <a:ext cx="355799" cy="496626"/>
                </a:xfrm>
                <a:prstGeom prst="blockArc">
                  <a:avLst>
                    <a:gd name="adj1" fmla="val 10800000"/>
                    <a:gd name="adj2" fmla="val 21030917"/>
                    <a:gd name="adj3" fmla="val 11931"/>
                  </a:avLst>
                </a:prstGeom>
                <a:solidFill>
                  <a:srgbClr val="E5E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18" name="Chord 17"/>
                <p:cNvSpPr>
                  <a:spLocks noChangeAspect="1"/>
                </p:cNvSpPr>
                <p:nvPr/>
              </p:nvSpPr>
              <p:spPr>
                <a:xfrm rot="5741945">
                  <a:off x="7509444" y="3371819"/>
                  <a:ext cx="363566" cy="290895"/>
                </a:xfrm>
                <a:prstGeom prst="chord">
                  <a:avLst/>
                </a:prstGeom>
                <a:solidFill>
                  <a:srgbClr val="E5E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1" name="Block Arc 20"/>
                <p:cNvSpPr>
                  <a:spLocks noChangeAspect="1"/>
                </p:cNvSpPr>
                <p:nvPr/>
              </p:nvSpPr>
              <p:spPr>
                <a:xfrm>
                  <a:off x="6861505" y="3924440"/>
                  <a:ext cx="355799" cy="496626"/>
                </a:xfrm>
                <a:prstGeom prst="blockArc">
                  <a:avLst>
                    <a:gd name="adj1" fmla="val 10800000"/>
                    <a:gd name="adj2" fmla="val 21030917"/>
                    <a:gd name="adj3" fmla="val 11931"/>
                  </a:avLst>
                </a:prstGeom>
                <a:solidFill>
                  <a:srgbClr val="15977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grpSp>
        </p:grpSp>
        <p:grpSp>
          <p:nvGrpSpPr>
            <p:cNvPr id="19" name="Group 18"/>
            <p:cNvGrpSpPr/>
            <p:nvPr/>
          </p:nvGrpSpPr>
          <p:grpSpPr>
            <a:xfrm>
              <a:off x="713543" y="2506365"/>
              <a:ext cx="2097014" cy="2412805"/>
              <a:chOff x="713543" y="2506365"/>
              <a:chExt cx="2097014" cy="2412805"/>
            </a:xfrm>
          </p:grpSpPr>
          <p:pic>
            <p:nvPicPr>
              <p:cNvPr id="46" name="Picture 45"/>
              <p:cNvPicPr>
                <a:picLocks noChangeAspect="1"/>
              </p:cNvPicPr>
              <p:nvPr/>
            </p:nvPicPr>
            <p:blipFill>
              <a:blip r:embed="rId4"/>
              <a:stretch>
                <a:fillRect/>
              </a:stretch>
            </p:blipFill>
            <p:spPr>
              <a:xfrm flipH="1">
                <a:off x="713543" y="3297956"/>
                <a:ext cx="852299" cy="794341"/>
              </a:xfrm>
              <a:prstGeom prst="rect">
                <a:avLst/>
              </a:prstGeom>
            </p:spPr>
          </p:pic>
          <p:pic>
            <p:nvPicPr>
              <p:cNvPr id="47" name="Picture 46"/>
              <p:cNvPicPr>
                <a:picLocks noChangeAspect="1"/>
              </p:cNvPicPr>
              <p:nvPr/>
            </p:nvPicPr>
            <p:blipFill>
              <a:blip r:embed="rId4"/>
              <a:stretch>
                <a:fillRect/>
              </a:stretch>
            </p:blipFill>
            <p:spPr>
              <a:xfrm flipH="1">
                <a:off x="713543" y="4124829"/>
                <a:ext cx="852299" cy="794341"/>
              </a:xfrm>
              <a:prstGeom prst="rect">
                <a:avLst/>
              </a:prstGeom>
            </p:spPr>
          </p:pic>
          <p:pic>
            <p:nvPicPr>
              <p:cNvPr id="34" name="Picture 33"/>
              <p:cNvPicPr>
                <a:picLocks noChangeAspect="1"/>
              </p:cNvPicPr>
              <p:nvPr/>
            </p:nvPicPr>
            <p:blipFill>
              <a:blip r:embed="rId4"/>
              <a:stretch>
                <a:fillRect/>
              </a:stretch>
            </p:blipFill>
            <p:spPr>
              <a:xfrm flipH="1">
                <a:off x="713547" y="2506365"/>
                <a:ext cx="852299" cy="794341"/>
              </a:xfrm>
              <a:prstGeom prst="rect">
                <a:avLst/>
              </a:prstGeom>
            </p:spPr>
          </p:pic>
          <p:sp>
            <p:nvSpPr>
              <p:cNvPr id="43" name="TextBox 42"/>
              <p:cNvSpPr txBox="1"/>
              <p:nvPr/>
            </p:nvSpPr>
            <p:spPr>
              <a:xfrm>
                <a:off x="1435478" y="2798867"/>
                <a:ext cx="705344" cy="295048"/>
              </a:xfrm>
              <a:prstGeom prst="rect">
                <a:avLst/>
              </a:prstGeom>
              <a:noFill/>
            </p:spPr>
            <p:txBody>
              <a:bodyPr wrap="none" rtlCol="0">
                <a:spAutoFit/>
              </a:bodyPr>
              <a:lstStyle/>
              <a:p>
                <a:r>
                  <a:rPr lang="en-US" sz="2000" dirty="0" smtClean="0"/>
                  <a:t>E10.5</a:t>
                </a:r>
                <a:endParaRPr lang="en-US" sz="2000" dirty="0"/>
              </a:p>
            </p:txBody>
          </p:sp>
          <p:sp>
            <p:nvSpPr>
              <p:cNvPr id="44" name="TextBox 43"/>
              <p:cNvSpPr txBox="1"/>
              <p:nvPr/>
            </p:nvSpPr>
            <p:spPr>
              <a:xfrm>
                <a:off x="1435478" y="3567151"/>
                <a:ext cx="689639" cy="295048"/>
              </a:xfrm>
              <a:prstGeom prst="rect">
                <a:avLst/>
              </a:prstGeom>
              <a:noFill/>
            </p:spPr>
            <p:txBody>
              <a:bodyPr wrap="none" rtlCol="0">
                <a:spAutoFit/>
              </a:bodyPr>
              <a:lstStyle/>
              <a:p>
                <a:r>
                  <a:rPr lang="en-US" sz="2000" dirty="0" smtClean="0"/>
                  <a:t>E11.5</a:t>
                </a:r>
                <a:endParaRPr lang="en-US" sz="2000" dirty="0"/>
              </a:p>
            </p:txBody>
          </p:sp>
          <p:sp>
            <p:nvSpPr>
              <p:cNvPr id="45" name="TextBox 44"/>
              <p:cNvSpPr txBox="1"/>
              <p:nvPr/>
            </p:nvSpPr>
            <p:spPr>
              <a:xfrm>
                <a:off x="1435478" y="4384746"/>
                <a:ext cx="705344" cy="295048"/>
              </a:xfrm>
              <a:prstGeom prst="rect">
                <a:avLst/>
              </a:prstGeom>
              <a:noFill/>
            </p:spPr>
            <p:txBody>
              <a:bodyPr wrap="none" rtlCol="0">
                <a:spAutoFit/>
              </a:bodyPr>
              <a:lstStyle/>
              <a:p>
                <a:r>
                  <a:rPr lang="en-US" sz="2000" dirty="0" smtClean="0"/>
                  <a:t>E12.5</a:t>
                </a:r>
                <a:endParaRPr lang="en-US" sz="2000" dirty="0"/>
              </a:p>
            </p:txBody>
          </p:sp>
          <p:cxnSp>
            <p:nvCxnSpPr>
              <p:cNvPr id="49" name="Straight Arrow Connector 48"/>
              <p:cNvCxnSpPr/>
              <p:nvPr/>
            </p:nvCxnSpPr>
            <p:spPr>
              <a:xfrm>
                <a:off x="2313017" y="3098266"/>
                <a:ext cx="497540" cy="93842"/>
              </a:xfrm>
              <a:prstGeom prst="straightConnector1">
                <a:avLst/>
              </a:prstGeom>
              <a:ln w="76200" cmpd="sng">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2313017" y="4556008"/>
                <a:ext cx="497540" cy="93842"/>
              </a:xfrm>
              <a:prstGeom prst="straightConnector1">
                <a:avLst/>
              </a:prstGeom>
              <a:ln w="76200" cmpd="sng">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2313017" y="3864928"/>
                <a:ext cx="497540" cy="1"/>
              </a:xfrm>
              <a:prstGeom prst="straightConnector1">
                <a:avLst/>
              </a:prstGeom>
              <a:ln w="76200" cmpd="sng">
                <a:solidFill>
                  <a:schemeClr val="tx1"/>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sp>
        <p:nvSpPr>
          <p:cNvPr id="2" name="TextBox 1"/>
          <p:cNvSpPr txBox="1"/>
          <p:nvPr/>
        </p:nvSpPr>
        <p:spPr>
          <a:xfrm>
            <a:off x="3445586" y="189469"/>
            <a:ext cx="1863611" cy="523220"/>
          </a:xfrm>
          <a:prstGeom prst="rect">
            <a:avLst/>
          </a:prstGeom>
          <a:noFill/>
        </p:spPr>
        <p:txBody>
          <a:bodyPr wrap="none" rtlCol="0">
            <a:spAutoFit/>
          </a:bodyPr>
          <a:lstStyle/>
          <a:p>
            <a:r>
              <a:rPr lang="en-US" sz="2800" b="1" dirty="0" smtClean="0"/>
              <a:t>APPROACH</a:t>
            </a:r>
            <a:endParaRPr lang="en-US" sz="2800" b="1" dirty="0"/>
          </a:p>
        </p:txBody>
      </p:sp>
      <p:grpSp>
        <p:nvGrpSpPr>
          <p:cNvPr id="26" name="Group 25"/>
          <p:cNvGrpSpPr/>
          <p:nvPr/>
        </p:nvGrpSpPr>
        <p:grpSpPr>
          <a:xfrm>
            <a:off x="713022" y="4582201"/>
            <a:ext cx="8120378" cy="1626156"/>
            <a:chOff x="951162" y="4582201"/>
            <a:chExt cx="8120378" cy="1626156"/>
          </a:xfrm>
        </p:grpSpPr>
        <p:sp>
          <p:nvSpPr>
            <p:cNvPr id="33" name="Notched Right Arrow 32"/>
            <p:cNvSpPr/>
            <p:nvPr/>
          </p:nvSpPr>
          <p:spPr>
            <a:xfrm>
              <a:off x="4419491" y="5254513"/>
              <a:ext cx="988252" cy="44026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951162" y="4582201"/>
              <a:ext cx="2893992" cy="1626156"/>
            </a:xfrm>
            <a:prstGeom prst="rect">
              <a:avLst/>
            </a:prstGeom>
            <a:noFill/>
          </p:spPr>
          <p:txBody>
            <a:bodyPr wrap="square" rtlCol="0">
              <a:spAutoFit/>
            </a:bodyPr>
            <a:lstStyle/>
            <a:p>
              <a:pPr algn="ctr"/>
              <a:r>
                <a:rPr lang="en-US" sz="2400" b="1" dirty="0" smtClean="0"/>
                <a:t>RNA</a:t>
              </a:r>
            </a:p>
            <a:p>
              <a:pPr algn="ctr"/>
              <a:r>
                <a:rPr lang="en-US" sz="2400" b="1" dirty="0" smtClean="0"/>
                <a:t> or</a:t>
              </a:r>
              <a:endParaRPr lang="en-US" sz="2400" b="1" dirty="0"/>
            </a:p>
            <a:p>
              <a:pPr algn="ctr"/>
              <a:r>
                <a:rPr lang="en-US" sz="2400" b="1" dirty="0" smtClean="0"/>
                <a:t>ribosome-associated mRNAs</a:t>
              </a:r>
              <a:endParaRPr lang="en-US" sz="2400" b="1" dirty="0"/>
            </a:p>
          </p:txBody>
        </p:sp>
        <p:sp>
          <p:nvSpPr>
            <p:cNvPr id="3" name="TextBox 2"/>
            <p:cNvSpPr txBox="1"/>
            <p:nvPr/>
          </p:nvSpPr>
          <p:spPr>
            <a:xfrm>
              <a:off x="5938195" y="4589452"/>
              <a:ext cx="3133345" cy="1618905"/>
            </a:xfrm>
            <a:prstGeom prst="rect">
              <a:avLst/>
            </a:prstGeom>
            <a:noFill/>
          </p:spPr>
          <p:txBody>
            <a:bodyPr wrap="square" rtlCol="0">
              <a:spAutoFit/>
            </a:bodyPr>
            <a:lstStyle/>
            <a:p>
              <a:pPr marL="285750" indent="-285750">
                <a:lnSpc>
                  <a:spcPct val="140000"/>
                </a:lnSpc>
                <a:buFont typeface="Wingdings" charset="2"/>
                <a:buChar char="Ø"/>
              </a:pPr>
              <a:r>
                <a:rPr lang="en-US" sz="2400" dirty="0" err="1" smtClean="0"/>
                <a:t>RNAseq</a:t>
              </a:r>
              <a:endParaRPr lang="en-US" sz="2400" dirty="0" smtClean="0"/>
            </a:p>
            <a:p>
              <a:pPr marL="285750" indent="-285750">
                <a:lnSpc>
                  <a:spcPct val="140000"/>
                </a:lnSpc>
                <a:buFont typeface="Wingdings" charset="2"/>
                <a:buChar char="Ø"/>
              </a:pPr>
              <a:r>
                <a:rPr lang="en-US" sz="2400" dirty="0" smtClean="0"/>
                <a:t>small RNA profiling </a:t>
              </a:r>
            </a:p>
            <a:p>
              <a:pPr marL="285750" indent="-285750">
                <a:lnSpc>
                  <a:spcPct val="140000"/>
                </a:lnSpc>
                <a:buFont typeface="Wingdings" charset="2"/>
                <a:buChar char="Ø"/>
              </a:pPr>
              <a:r>
                <a:rPr lang="en-US" sz="2400" dirty="0" smtClean="0"/>
                <a:t>translation rates</a:t>
              </a:r>
              <a:endParaRPr lang="en-US" sz="2400" dirty="0"/>
            </a:p>
          </p:txBody>
        </p:sp>
      </p:grpSp>
    </p:spTree>
    <p:extLst>
      <p:ext uri="{BB962C8B-B14F-4D97-AF65-F5344CB8AC3E}">
        <p14:creationId xmlns:p14="http://schemas.microsoft.com/office/powerpoint/2010/main" val="267275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4762"/>
            <a:ext cx="8686800" cy="1143000"/>
          </a:xfrm>
        </p:spPr>
        <p:txBody>
          <a:bodyPr>
            <a:normAutofit fontScale="90000"/>
          </a:bodyPr>
          <a:lstStyle/>
          <a:p>
            <a:r>
              <a:rPr lang="en-US" b="1" dirty="0" smtClean="0"/>
              <a:t>Aim 1a: </a:t>
            </a:r>
            <a:r>
              <a:rPr lang="en-US" b="1" dirty="0" err="1" smtClean="0"/>
              <a:t>Transcriptome</a:t>
            </a:r>
            <a:r>
              <a:rPr lang="en-US" b="1" dirty="0" smtClean="0"/>
              <a:t> data at </a:t>
            </a:r>
            <a:r>
              <a:rPr lang="en-US" b="1" dirty="0" err="1" smtClean="0"/>
              <a:t>Facebase</a:t>
            </a:r>
            <a:endParaRPr lang="en-US" b="1" dirty="0"/>
          </a:p>
        </p:txBody>
      </p:sp>
      <p:pic>
        <p:nvPicPr>
          <p:cNvPr id="4" name="Picture 3"/>
          <p:cNvPicPr>
            <a:picLocks noChangeAspect="1"/>
          </p:cNvPicPr>
          <p:nvPr/>
        </p:nvPicPr>
        <p:blipFill>
          <a:blip r:embed="rId3"/>
          <a:stretch>
            <a:fillRect/>
          </a:stretch>
        </p:blipFill>
        <p:spPr>
          <a:xfrm>
            <a:off x="0" y="1265721"/>
            <a:ext cx="9144000" cy="5379650"/>
          </a:xfrm>
          <a:prstGeom prst="rect">
            <a:avLst/>
          </a:prstGeom>
        </p:spPr>
      </p:pic>
      <p:sp>
        <p:nvSpPr>
          <p:cNvPr id="5" name="TextBox 4"/>
          <p:cNvSpPr txBox="1"/>
          <p:nvPr/>
        </p:nvSpPr>
        <p:spPr>
          <a:xfrm rot="20089007">
            <a:off x="3272246" y="3415970"/>
            <a:ext cx="2656797" cy="830997"/>
          </a:xfrm>
          <a:prstGeom prst="rect">
            <a:avLst/>
          </a:prstGeom>
          <a:noFill/>
        </p:spPr>
        <p:txBody>
          <a:bodyPr wrap="none" rtlCol="0">
            <a:spAutoFit/>
          </a:bodyPr>
          <a:lstStyle/>
          <a:p>
            <a:r>
              <a:rPr lang="en-US" sz="4800" b="1" dirty="0" smtClean="0">
                <a:solidFill>
                  <a:srgbClr val="FF0000"/>
                </a:solidFill>
              </a:rPr>
              <a:t>Complete</a:t>
            </a:r>
            <a:endParaRPr lang="en-US" sz="4800" b="1" dirty="0">
              <a:solidFill>
                <a:srgbClr val="FF0000"/>
              </a:solidFill>
            </a:endParaRPr>
          </a:p>
        </p:txBody>
      </p:sp>
    </p:spTree>
    <p:extLst>
      <p:ext uri="{BB962C8B-B14F-4D97-AF65-F5344CB8AC3E}">
        <p14:creationId xmlns:p14="http://schemas.microsoft.com/office/powerpoint/2010/main" val="4280933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96056"/>
            <a:ext cx="8717280" cy="707886"/>
          </a:xfrm>
          <a:prstGeom prst="rect">
            <a:avLst/>
          </a:prstGeom>
          <a:noFill/>
        </p:spPr>
        <p:txBody>
          <a:bodyPr wrap="square" rtlCol="0">
            <a:spAutoFit/>
          </a:bodyPr>
          <a:lstStyle/>
          <a:p>
            <a:r>
              <a:rPr lang="en-US" sz="4000" b="1" dirty="0" smtClean="0"/>
              <a:t>Aim 1b. mouse face small RNA profiling</a:t>
            </a:r>
          </a:p>
        </p:txBody>
      </p:sp>
      <p:sp>
        <p:nvSpPr>
          <p:cNvPr id="2" name="TextBox 1"/>
          <p:cNvSpPr txBox="1"/>
          <p:nvPr/>
        </p:nvSpPr>
        <p:spPr>
          <a:xfrm>
            <a:off x="375354" y="1634170"/>
            <a:ext cx="1347323" cy="923330"/>
          </a:xfrm>
          <a:prstGeom prst="rect">
            <a:avLst/>
          </a:prstGeom>
          <a:noFill/>
        </p:spPr>
        <p:txBody>
          <a:bodyPr wrap="square" rtlCol="0">
            <a:spAutoFit/>
          </a:bodyPr>
          <a:lstStyle/>
          <a:p>
            <a:r>
              <a:rPr lang="en-US" dirty="0" smtClean="0"/>
              <a:t>mouse small RNA microarray:</a:t>
            </a:r>
          </a:p>
        </p:txBody>
      </p:sp>
      <p:graphicFrame>
        <p:nvGraphicFramePr>
          <p:cNvPr id="17" name="Table 16"/>
          <p:cNvGraphicFramePr>
            <a:graphicFrameLocks noGrp="1"/>
          </p:cNvGraphicFramePr>
          <p:nvPr>
            <p:extLst>
              <p:ext uri="{D42A27DB-BD31-4B8C-83A1-F6EECF244321}">
                <p14:modId xmlns:p14="http://schemas.microsoft.com/office/powerpoint/2010/main" val="3606863008"/>
              </p:ext>
            </p:extLst>
          </p:nvPr>
        </p:nvGraphicFramePr>
        <p:xfrm>
          <a:off x="1898064" y="1172505"/>
          <a:ext cx="5945110" cy="2251859"/>
        </p:xfrm>
        <a:graphic>
          <a:graphicData uri="http://schemas.openxmlformats.org/drawingml/2006/table">
            <a:tbl>
              <a:tblPr firstRow="1" bandRow="1">
                <a:tableStyleId>{5C22544A-7EE6-4342-B048-85BDC9FD1C3A}</a:tableStyleId>
              </a:tblPr>
              <a:tblGrid>
                <a:gridCol w="1141661"/>
                <a:gridCol w="922897"/>
                <a:gridCol w="922897"/>
                <a:gridCol w="922897"/>
                <a:gridCol w="922897"/>
                <a:gridCol w="1111861"/>
              </a:tblGrid>
              <a:tr h="285921">
                <a:tc>
                  <a:txBody>
                    <a:bodyPr/>
                    <a:lstStyle/>
                    <a:p>
                      <a:r>
                        <a:rPr lang="en-US" sz="1600" dirty="0" smtClean="0"/>
                        <a:t>RNA type</a:t>
                      </a:r>
                      <a:endParaRPr lang="en-US" sz="1600" dirty="0"/>
                    </a:p>
                  </a:txBody>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dirty="0" smtClean="0"/>
                        <a:t> # loci</a:t>
                      </a:r>
                    </a:p>
                  </a:txBody>
                  <a:tcPr marL="12700" marR="12700" marT="12700" marB="0" anchor="b"/>
                </a:tc>
                <a:tc>
                  <a:txBody>
                    <a:bodyPr/>
                    <a:lstStyle/>
                    <a:p>
                      <a:pPr algn="l" fontAlgn="b"/>
                      <a:r>
                        <a:rPr lang="en-US" sz="1600" b="1" i="0" u="none" strike="noStrike" dirty="0">
                          <a:solidFill>
                            <a:schemeClr val="bg1"/>
                          </a:solidFill>
                          <a:effectLst/>
                          <a:latin typeface="Calibri"/>
                        </a:rPr>
                        <a:t>detected*</a:t>
                      </a:r>
                    </a:p>
                  </a:txBody>
                  <a:tcPr marL="12700" marR="12700" marT="12700" marB="0" anchor="b"/>
                </a:tc>
                <a:tc>
                  <a:txBody>
                    <a:bodyPr/>
                    <a:lstStyle/>
                    <a:p>
                      <a:pPr algn="l" fontAlgn="b"/>
                      <a:r>
                        <a:rPr lang="en-US" sz="1600" b="1" i="0" u="none" strike="noStrike" dirty="0" err="1">
                          <a:solidFill>
                            <a:schemeClr val="bg1"/>
                          </a:solidFill>
                          <a:effectLst/>
                          <a:latin typeface="Calibri"/>
                        </a:rPr>
                        <a:t>DiffExp</a:t>
                      </a:r>
                      <a:r>
                        <a:rPr lang="en-US" sz="1600" b="1" i="0" u="none" strike="noStrike" dirty="0">
                          <a:solidFill>
                            <a:schemeClr val="bg1"/>
                          </a:solidFill>
                          <a:effectLst/>
                          <a:latin typeface="Calibri"/>
                        </a:rPr>
                        <a:t>**</a:t>
                      </a:r>
                    </a:p>
                  </a:txBody>
                  <a:tcPr marL="12700" marR="12700" marT="12700" marB="0" anchor="b"/>
                </a:tc>
                <a:tc>
                  <a:txBody>
                    <a:bodyPr/>
                    <a:lstStyle/>
                    <a:p>
                      <a:pPr algn="l" fontAlgn="b"/>
                      <a:r>
                        <a:rPr lang="mr-IN" sz="1600" b="1" i="0" u="none" strike="noStrike" dirty="0">
                          <a:solidFill>
                            <a:schemeClr val="bg1"/>
                          </a:solidFill>
                          <a:effectLst/>
                          <a:latin typeface="Calibri"/>
                        </a:rPr>
                        <a:t>FC </a:t>
                      </a:r>
                      <a:r>
                        <a:rPr lang="en-US" sz="1600" b="1" i="0" u="none" strike="noStrike" dirty="0" smtClean="0">
                          <a:solidFill>
                            <a:schemeClr val="bg1"/>
                          </a:solidFill>
                          <a:effectLst/>
                          <a:latin typeface="Calibri"/>
                        </a:rPr>
                        <a:t>&gt;=</a:t>
                      </a:r>
                      <a:r>
                        <a:rPr lang="mr-IN" sz="1600" b="1" i="0" u="none" strike="noStrike" dirty="0" smtClean="0">
                          <a:solidFill>
                            <a:schemeClr val="bg1"/>
                          </a:solidFill>
                          <a:effectLst/>
                          <a:latin typeface="Calibri"/>
                        </a:rPr>
                        <a:t>2</a:t>
                      </a:r>
                      <a:endParaRPr lang="mr-IN" sz="1600" b="1" i="0" u="none" strike="noStrike" dirty="0">
                        <a:solidFill>
                          <a:schemeClr val="bg1"/>
                        </a:solidFill>
                        <a:effectLst/>
                        <a:latin typeface="Calibri"/>
                      </a:endParaRPr>
                    </a:p>
                  </a:txBody>
                  <a:tcPr marL="12700" marR="12700" marT="12700" marB="0" anchor="b"/>
                </a:tc>
                <a:tc>
                  <a:txBody>
                    <a:bodyPr/>
                    <a:lstStyle/>
                    <a:p>
                      <a:pPr algn="dist" fontAlgn="b"/>
                      <a:r>
                        <a:rPr lang="en-US" sz="1600" b="1" i="0" u="none" strike="noStrike" dirty="0" smtClean="0">
                          <a:solidFill>
                            <a:schemeClr val="bg1"/>
                          </a:solidFill>
                          <a:effectLst/>
                          <a:latin typeface="Calibri"/>
                        </a:rPr>
                        <a:t># unique </a:t>
                      </a:r>
                      <a:r>
                        <a:rPr lang="en-US" sz="1600" b="1" i="0" u="none" strike="noStrike" dirty="0" err="1">
                          <a:solidFill>
                            <a:schemeClr val="bg1"/>
                          </a:solidFill>
                          <a:effectLst/>
                          <a:latin typeface="Calibri"/>
                        </a:rPr>
                        <a:t>seq</a:t>
                      </a:r>
                      <a:endParaRPr lang="en-US" sz="1600" b="1" i="0" u="none" strike="noStrike" dirty="0">
                        <a:solidFill>
                          <a:schemeClr val="bg1"/>
                        </a:solidFill>
                        <a:effectLst/>
                        <a:latin typeface="Calibri"/>
                      </a:endParaRPr>
                    </a:p>
                  </a:txBody>
                  <a:tcPr marL="12700" marR="12700" marT="12700" marB="0" anchor="b"/>
                </a:tc>
              </a:tr>
              <a:tr h="273797">
                <a:tc>
                  <a:txBody>
                    <a:bodyPr/>
                    <a:lstStyle/>
                    <a:p>
                      <a:pPr algn="l" fontAlgn="b"/>
                      <a:r>
                        <a:rPr lang="en-US" sz="1400" b="0" i="0" u="none" strike="noStrike" dirty="0" err="1">
                          <a:solidFill>
                            <a:srgbClr val="000000"/>
                          </a:solidFill>
                          <a:effectLst/>
                          <a:latin typeface="Calibri"/>
                        </a:rPr>
                        <a:t>miRNA</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en-US" sz="1200" b="0" i="0" u="none" strike="noStrike" dirty="0">
                          <a:solidFill>
                            <a:srgbClr val="000000"/>
                          </a:solidFill>
                          <a:effectLst/>
                          <a:latin typeface="Calibri"/>
                        </a:rPr>
                        <a:t>1915</a:t>
                      </a:r>
                    </a:p>
                  </a:txBody>
                  <a:tcPr marL="12700" marR="12700" marT="12700" marB="0" anchor="b"/>
                </a:tc>
                <a:tc>
                  <a:txBody>
                    <a:bodyPr/>
                    <a:lstStyle/>
                    <a:p>
                      <a:pPr algn="r" fontAlgn="b"/>
                      <a:r>
                        <a:rPr lang="en-US" sz="1200" b="0" i="0" u="none" strike="noStrike">
                          <a:solidFill>
                            <a:srgbClr val="000000"/>
                          </a:solidFill>
                          <a:effectLst/>
                          <a:latin typeface="Calibri"/>
                        </a:rPr>
                        <a:t>985</a:t>
                      </a:r>
                    </a:p>
                  </a:txBody>
                  <a:tcPr marL="12700" marR="12700" marT="12700" marB="0" anchor="b"/>
                </a:tc>
                <a:tc>
                  <a:txBody>
                    <a:bodyPr/>
                    <a:lstStyle/>
                    <a:p>
                      <a:pPr algn="r" fontAlgn="b"/>
                      <a:r>
                        <a:rPr lang="cs-CZ" sz="1200" b="0" i="0" u="none" strike="noStrike">
                          <a:solidFill>
                            <a:srgbClr val="000000"/>
                          </a:solidFill>
                          <a:effectLst/>
                          <a:latin typeface="Calibri"/>
                        </a:rPr>
                        <a:t>597</a:t>
                      </a:r>
                    </a:p>
                  </a:txBody>
                  <a:tcPr marL="12700" marR="12700" marT="12700" marB="0" anchor="b"/>
                </a:tc>
                <a:tc>
                  <a:txBody>
                    <a:bodyPr/>
                    <a:lstStyle/>
                    <a:p>
                      <a:pPr algn="r" fontAlgn="b"/>
                      <a:r>
                        <a:rPr lang="is-IS" sz="1200" b="0" i="0" u="none" strike="noStrike">
                          <a:solidFill>
                            <a:srgbClr val="000000"/>
                          </a:solidFill>
                          <a:effectLst/>
                          <a:latin typeface="Calibri"/>
                        </a:rPr>
                        <a:t>481</a:t>
                      </a:r>
                    </a:p>
                  </a:txBody>
                  <a:tcPr marL="12700" marR="12700" marT="12700" marB="0" anchor="b"/>
                </a:tc>
                <a:tc>
                  <a:txBody>
                    <a:bodyPr/>
                    <a:lstStyle/>
                    <a:p>
                      <a:pPr algn="r" fontAlgn="b"/>
                      <a:r>
                        <a:rPr lang="is-IS" sz="1200" b="0" i="0" u="none" strike="noStrike">
                          <a:solidFill>
                            <a:srgbClr val="000000"/>
                          </a:solidFill>
                          <a:effectLst/>
                          <a:latin typeface="Calibri"/>
                        </a:rPr>
                        <a:t>481</a:t>
                      </a:r>
                    </a:p>
                  </a:txBody>
                  <a:tcPr marL="12700" marR="12700" marT="12700" marB="0" anchor="b"/>
                </a:tc>
              </a:tr>
              <a:tr h="273797">
                <a:tc>
                  <a:txBody>
                    <a:bodyPr/>
                    <a:lstStyle/>
                    <a:p>
                      <a:pPr algn="l" fontAlgn="b"/>
                      <a:r>
                        <a:rPr lang="en-US" sz="1400" b="0" i="0" u="none" strike="noStrike">
                          <a:solidFill>
                            <a:srgbClr val="000000"/>
                          </a:solidFill>
                          <a:effectLst/>
                          <a:latin typeface="Calibri"/>
                        </a:rPr>
                        <a:t>miRNA hairpin</a:t>
                      </a:r>
                    </a:p>
                  </a:txBody>
                  <a:tcPr marL="12700" marR="12700" marT="12700" marB="0" anchor="b"/>
                </a:tc>
                <a:tc>
                  <a:txBody>
                    <a:bodyPr/>
                    <a:lstStyle/>
                    <a:p>
                      <a:pPr algn="r" fontAlgn="b"/>
                      <a:r>
                        <a:rPr lang="is-IS" sz="1200" b="0" i="0" u="none" strike="noStrike">
                          <a:solidFill>
                            <a:srgbClr val="000000"/>
                          </a:solidFill>
                          <a:effectLst/>
                          <a:latin typeface="Calibri"/>
                        </a:rPr>
                        <a:t>1277</a:t>
                      </a:r>
                    </a:p>
                  </a:txBody>
                  <a:tcPr marL="12700" marR="12700" marT="12700" marB="0" anchor="b"/>
                </a:tc>
                <a:tc>
                  <a:txBody>
                    <a:bodyPr/>
                    <a:lstStyle/>
                    <a:p>
                      <a:pPr algn="r" fontAlgn="b"/>
                      <a:r>
                        <a:rPr lang="is-IS" sz="1200" b="0" i="0" u="none" strike="noStrike">
                          <a:solidFill>
                            <a:srgbClr val="000000"/>
                          </a:solidFill>
                          <a:effectLst/>
                          <a:latin typeface="Calibri"/>
                        </a:rPr>
                        <a:t>337</a:t>
                      </a:r>
                    </a:p>
                  </a:txBody>
                  <a:tcPr marL="12700" marR="12700" marT="12700" marB="0" anchor="b"/>
                </a:tc>
                <a:tc>
                  <a:txBody>
                    <a:bodyPr/>
                    <a:lstStyle/>
                    <a:p>
                      <a:pPr algn="r" fontAlgn="b"/>
                      <a:r>
                        <a:rPr lang="is-IS" sz="1200" b="0" i="0" u="none" strike="noStrike">
                          <a:solidFill>
                            <a:srgbClr val="000000"/>
                          </a:solidFill>
                          <a:effectLst/>
                          <a:latin typeface="Calibri"/>
                        </a:rPr>
                        <a:t>172</a:t>
                      </a:r>
                    </a:p>
                  </a:txBody>
                  <a:tcPr marL="12700" marR="12700" marT="12700" marB="0" anchor="b"/>
                </a:tc>
                <a:tc>
                  <a:txBody>
                    <a:bodyPr/>
                    <a:lstStyle/>
                    <a:p>
                      <a:pPr algn="r" fontAlgn="b"/>
                      <a:r>
                        <a:rPr lang="en-US" sz="1200" b="0" i="0" u="none" strike="noStrike">
                          <a:solidFill>
                            <a:srgbClr val="000000"/>
                          </a:solidFill>
                          <a:effectLst/>
                          <a:latin typeface="Calibri"/>
                        </a:rPr>
                        <a:t>43</a:t>
                      </a:r>
                    </a:p>
                  </a:txBody>
                  <a:tcPr marL="12700" marR="12700" marT="12700" marB="0" anchor="b"/>
                </a:tc>
                <a:tc>
                  <a:txBody>
                    <a:bodyPr/>
                    <a:lstStyle/>
                    <a:p>
                      <a:pPr algn="r" fontAlgn="b"/>
                      <a:r>
                        <a:rPr lang="en-US" sz="1200" b="0" i="0" u="none" strike="noStrike" dirty="0">
                          <a:solidFill>
                            <a:srgbClr val="000000"/>
                          </a:solidFill>
                          <a:effectLst/>
                          <a:latin typeface="Calibri"/>
                        </a:rPr>
                        <a:t>43</a:t>
                      </a:r>
                    </a:p>
                  </a:txBody>
                  <a:tcPr marL="12700" marR="12700" marT="12700" marB="0" anchor="b"/>
                </a:tc>
              </a:tr>
              <a:tr h="273797">
                <a:tc>
                  <a:txBody>
                    <a:bodyPr/>
                    <a:lstStyle/>
                    <a:p>
                      <a:pPr algn="l" fontAlgn="b"/>
                      <a:r>
                        <a:rPr lang="en-US" sz="1400" b="0" i="0" u="none" strike="noStrike" dirty="0" err="1">
                          <a:solidFill>
                            <a:srgbClr val="000000"/>
                          </a:solidFill>
                          <a:effectLst/>
                          <a:latin typeface="Calibri"/>
                        </a:rPr>
                        <a:t>sno</a:t>
                      </a:r>
                      <a:r>
                        <a:rPr lang="en-US" sz="1400" b="0" i="0" u="none" strike="noStrike" dirty="0">
                          <a:solidFill>
                            <a:srgbClr val="000000"/>
                          </a:solidFill>
                          <a:effectLst/>
                          <a:latin typeface="Calibri"/>
                        </a:rPr>
                        <a:t> &amp; </a:t>
                      </a:r>
                      <a:r>
                        <a:rPr lang="en-US" sz="1400" b="0" i="0" u="none" strike="noStrike" dirty="0" err="1">
                          <a:solidFill>
                            <a:srgbClr val="000000"/>
                          </a:solidFill>
                          <a:effectLst/>
                          <a:latin typeface="Calibri"/>
                        </a:rPr>
                        <a:t>scaRNA</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en-US" sz="1200" b="0" i="0" u="none" strike="noStrike">
                          <a:solidFill>
                            <a:srgbClr val="000000"/>
                          </a:solidFill>
                          <a:effectLst/>
                          <a:latin typeface="Calibri"/>
                        </a:rPr>
                        <a:t>1470</a:t>
                      </a:r>
                    </a:p>
                  </a:txBody>
                  <a:tcPr marL="12700" marR="12700" marT="12700" marB="0" anchor="b"/>
                </a:tc>
                <a:tc>
                  <a:txBody>
                    <a:bodyPr/>
                    <a:lstStyle/>
                    <a:p>
                      <a:pPr algn="r" fontAlgn="b"/>
                      <a:r>
                        <a:rPr lang="is-IS" sz="1200" b="0" i="0" u="none" strike="noStrike">
                          <a:solidFill>
                            <a:srgbClr val="000000"/>
                          </a:solidFill>
                          <a:effectLst/>
                          <a:latin typeface="Calibri"/>
                        </a:rPr>
                        <a:t>307</a:t>
                      </a:r>
                    </a:p>
                  </a:txBody>
                  <a:tcPr marL="12700" marR="12700" marT="12700" marB="0" anchor="b"/>
                </a:tc>
                <a:tc>
                  <a:txBody>
                    <a:bodyPr/>
                    <a:lstStyle/>
                    <a:p>
                      <a:pPr algn="r" fontAlgn="b"/>
                      <a:r>
                        <a:rPr lang="ru-RU" sz="1200" b="0" i="0" u="none" strike="noStrike">
                          <a:solidFill>
                            <a:srgbClr val="000000"/>
                          </a:solidFill>
                          <a:effectLst/>
                          <a:latin typeface="Calibri"/>
                        </a:rPr>
                        <a:t>158</a:t>
                      </a:r>
                    </a:p>
                  </a:txBody>
                  <a:tcPr marL="12700" marR="12700" marT="12700" marB="0" anchor="b"/>
                </a:tc>
                <a:tc>
                  <a:txBody>
                    <a:bodyPr/>
                    <a:lstStyle/>
                    <a:p>
                      <a:pPr algn="r" fontAlgn="b"/>
                      <a:r>
                        <a:rPr lang="en-US" sz="1200" b="0" i="0" u="none" strike="noStrike">
                          <a:solidFill>
                            <a:srgbClr val="000000"/>
                          </a:solidFill>
                          <a:effectLst/>
                          <a:latin typeface="Calibri"/>
                        </a:rPr>
                        <a:t>30</a:t>
                      </a:r>
                    </a:p>
                  </a:txBody>
                  <a:tcPr marL="12700" marR="12700" marT="12700" marB="0" anchor="b"/>
                </a:tc>
                <a:tc>
                  <a:txBody>
                    <a:bodyPr/>
                    <a:lstStyle/>
                    <a:p>
                      <a:pPr algn="r" fontAlgn="b"/>
                      <a:r>
                        <a:rPr lang="en-US" sz="1200" b="0" i="0" u="none" strike="noStrike" dirty="0">
                          <a:solidFill>
                            <a:srgbClr val="000000"/>
                          </a:solidFill>
                          <a:effectLst/>
                          <a:latin typeface="Calibri"/>
                        </a:rPr>
                        <a:t>19</a:t>
                      </a:r>
                    </a:p>
                  </a:txBody>
                  <a:tcPr marL="12700" marR="12700" marT="12700" marB="0" anchor="b"/>
                </a:tc>
              </a:tr>
              <a:tr h="273797">
                <a:tc>
                  <a:txBody>
                    <a:bodyPr/>
                    <a:lstStyle/>
                    <a:p>
                      <a:pPr algn="l" fontAlgn="b"/>
                      <a:r>
                        <a:rPr lang="en-US" sz="1400" b="0" i="0" u="none" strike="noStrike" dirty="0" err="1">
                          <a:solidFill>
                            <a:srgbClr val="000000"/>
                          </a:solidFill>
                          <a:effectLst/>
                          <a:latin typeface="Calibri"/>
                        </a:rPr>
                        <a:t>snRNA</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is-IS" sz="1200" b="0" i="0" u="none" strike="noStrike">
                          <a:solidFill>
                            <a:srgbClr val="000000"/>
                          </a:solidFill>
                          <a:effectLst/>
                          <a:latin typeface="Calibri"/>
                        </a:rPr>
                        <a:t>1385</a:t>
                      </a:r>
                    </a:p>
                  </a:txBody>
                  <a:tcPr marL="12700" marR="12700" marT="12700" marB="0" anchor="b"/>
                </a:tc>
                <a:tc>
                  <a:txBody>
                    <a:bodyPr/>
                    <a:lstStyle/>
                    <a:p>
                      <a:pPr algn="r" fontAlgn="b"/>
                      <a:r>
                        <a:rPr lang="cs-CZ" sz="1200" b="0" i="0" u="none" strike="noStrike">
                          <a:solidFill>
                            <a:srgbClr val="000000"/>
                          </a:solidFill>
                          <a:effectLst/>
                          <a:latin typeface="Calibri"/>
                        </a:rPr>
                        <a:t>942</a:t>
                      </a:r>
                    </a:p>
                  </a:txBody>
                  <a:tcPr marL="12700" marR="12700" marT="12700" marB="0" anchor="b"/>
                </a:tc>
                <a:tc>
                  <a:txBody>
                    <a:bodyPr/>
                    <a:lstStyle/>
                    <a:p>
                      <a:pPr algn="r" fontAlgn="b"/>
                      <a:r>
                        <a:rPr lang="cs-CZ" sz="1200" b="0" i="0" u="none" strike="noStrike">
                          <a:solidFill>
                            <a:srgbClr val="000000"/>
                          </a:solidFill>
                          <a:effectLst/>
                          <a:latin typeface="Calibri"/>
                        </a:rPr>
                        <a:t>483</a:t>
                      </a:r>
                    </a:p>
                  </a:txBody>
                  <a:tcPr marL="12700" marR="12700" marT="12700" marB="0" anchor="b"/>
                </a:tc>
                <a:tc>
                  <a:txBody>
                    <a:bodyPr/>
                    <a:lstStyle/>
                    <a:p>
                      <a:pPr algn="r" fontAlgn="b"/>
                      <a:r>
                        <a:rPr lang="en-US" sz="1200" b="0" i="0" u="none" strike="noStrike">
                          <a:solidFill>
                            <a:srgbClr val="000000"/>
                          </a:solidFill>
                          <a:effectLst/>
                          <a:latin typeface="Calibri"/>
                        </a:rPr>
                        <a:t>86</a:t>
                      </a:r>
                    </a:p>
                  </a:txBody>
                  <a:tcPr marL="12700" marR="12700" marT="12700" marB="0" anchor="b"/>
                </a:tc>
                <a:tc>
                  <a:txBody>
                    <a:bodyPr/>
                    <a:lstStyle/>
                    <a:p>
                      <a:pPr algn="r" fontAlgn="b"/>
                      <a:r>
                        <a:rPr lang="is-IS" sz="1200" b="0" i="0" u="none" strike="noStrike">
                          <a:solidFill>
                            <a:srgbClr val="000000"/>
                          </a:solidFill>
                          <a:effectLst/>
                          <a:latin typeface="Calibri"/>
                        </a:rPr>
                        <a:t>29</a:t>
                      </a:r>
                    </a:p>
                  </a:txBody>
                  <a:tcPr marL="12700" marR="12700" marT="12700" marB="0" anchor="b"/>
                </a:tc>
              </a:tr>
              <a:tr h="273797">
                <a:tc>
                  <a:txBody>
                    <a:bodyPr/>
                    <a:lstStyle/>
                    <a:p>
                      <a:pPr algn="l" fontAlgn="b"/>
                      <a:r>
                        <a:rPr lang="en-US" sz="1400" b="0" i="0" u="none" strike="noStrike" dirty="0" err="1">
                          <a:solidFill>
                            <a:srgbClr val="000000"/>
                          </a:solidFill>
                          <a:effectLst/>
                          <a:latin typeface="Calibri"/>
                        </a:rPr>
                        <a:t>tRNA</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is-IS" sz="1200" b="0" i="0" u="none" strike="noStrike">
                          <a:solidFill>
                            <a:srgbClr val="000000"/>
                          </a:solidFill>
                          <a:effectLst/>
                          <a:latin typeface="Calibri"/>
                        </a:rPr>
                        <a:t>504</a:t>
                      </a:r>
                    </a:p>
                  </a:txBody>
                  <a:tcPr marL="12700" marR="12700" marT="12700" marB="0" anchor="b"/>
                </a:tc>
                <a:tc>
                  <a:txBody>
                    <a:bodyPr/>
                    <a:lstStyle/>
                    <a:p>
                      <a:pPr algn="r" fontAlgn="b"/>
                      <a:r>
                        <a:rPr lang="en-US" sz="1200" b="0" i="0" u="none" strike="noStrike">
                          <a:solidFill>
                            <a:srgbClr val="000000"/>
                          </a:solidFill>
                          <a:effectLst/>
                          <a:latin typeface="Calibri"/>
                        </a:rPr>
                        <a:t>355</a:t>
                      </a:r>
                    </a:p>
                  </a:txBody>
                  <a:tcPr marL="12700" marR="12700" marT="12700" marB="0" anchor="b"/>
                </a:tc>
                <a:tc>
                  <a:txBody>
                    <a:bodyPr/>
                    <a:lstStyle/>
                    <a:p>
                      <a:pPr algn="r" fontAlgn="b"/>
                      <a:r>
                        <a:rPr lang="is-IS" sz="1200" b="0" i="0" u="none" strike="noStrike" dirty="0">
                          <a:solidFill>
                            <a:srgbClr val="000000"/>
                          </a:solidFill>
                          <a:effectLst/>
                          <a:latin typeface="Calibri"/>
                        </a:rPr>
                        <a:t>224</a:t>
                      </a:r>
                    </a:p>
                  </a:txBody>
                  <a:tcPr marL="12700" marR="12700" marT="12700" marB="0" anchor="b"/>
                </a:tc>
                <a:tc>
                  <a:txBody>
                    <a:bodyPr/>
                    <a:lstStyle/>
                    <a:p>
                      <a:pPr algn="r" fontAlgn="b"/>
                      <a:r>
                        <a:rPr lang="is-IS" sz="1200" b="0" i="0" u="none" strike="noStrike">
                          <a:solidFill>
                            <a:srgbClr val="000000"/>
                          </a:solidFill>
                          <a:effectLst/>
                          <a:latin typeface="Calibri"/>
                        </a:rPr>
                        <a:t>171</a:t>
                      </a:r>
                    </a:p>
                  </a:txBody>
                  <a:tcPr marL="12700" marR="12700" marT="12700" marB="0" anchor="b"/>
                </a:tc>
                <a:tc>
                  <a:txBody>
                    <a:bodyPr/>
                    <a:lstStyle/>
                    <a:p>
                      <a:pPr algn="r" fontAlgn="b"/>
                      <a:r>
                        <a:rPr lang="cs-CZ" sz="1200" b="0" i="0" u="none" strike="noStrike" dirty="0">
                          <a:solidFill>
                            <a:srgbClr val="000000"/>
                          </a:solidFill>
                          <a:effectLst/>
                          <a:latin typeface="Calibri"/>
                        </a:rPr>
                        <a:t>36</a:t>
                      </a:r>
                    </a:p>
                  </a:txBody>
                  <a:tcPr marL="12700" marR="12700" marT="12700" marB="0" anchor="b"/>
                </a:tc>
              </a:tr>
              <a:tr h="273797">
                <a:tc>
                  <a:txBody>
                    <a:bodyPr/>
                    <a:lstStyle/>
                    <a:p>
                      <a:pPr algn="l" fontAlgn="b"/>
                      <a:r>
                        <a:rPr lang="en-US" sz="1400" b="0" i="0" u="none" strike="noStrike" dirty="0" err="1">
                          <a:solidFill>
                            <a:srgbClr val="000000"/>
                          </a:solidFill>
                          <a:effectLst/>
                          <a:latin typeface="Calibri"/>
                        </a:rPr>
                        <a:t>rRNA</a:t>
                      </a:r>
                      <a:endParaRPr lang="en-US" sz="1400" b="0" i="0" u="none" strike="noStrike" dirty="0">
                        <a:solidFill>
                          <a:srgbClr val="000000"/>
                        </a:solidFill>
                        <a:effectLst/>
                        <a:latin typeface="Calibri"/>
                      </a:endParaRPr>
                    </a:p>
                  </a:txBody>
                  <a:tcPr marL="12700" marR="12700" marT="12700" marB="0" anchor="b"/>
                </a:tc>
                <a:tc>
                  <a:txBody>
                    <a:bodyPr/>
                    <a:lstStyle/>
                    <a:p>
                      <a:pPr algn="r" fontAlgn="b"/>
                      <a:r>
                        <a:rPr lang="is-IS" sz="1200" b="0" i="0" u="none" strike="noStrike">
                          <a:solidFill>
                            <a:srgbClr val="000000"/>
                          </a:solidFill>
                          <a:effectLst/>
                          <a:latin typeface="Calibri"/>
                        </a:rPr>
                        <a:t>422</a:t>
                      </a:r>
                    </a:p>
                  </a:txBody>
                  <a:tcPr marL="12700" marR="12700" marT="12700" marB="0" anchor="b"/>
                </a:tc>
                <a:tc>
                  <a:txBody>
                    <a:bodyPr/>
                    <a:lstStyle/>
                    <a:p>
                      <a:pPr algn="r" fontAlgn="b"/>
                      <a:r>
                        <a:rPr lang="is-IS" sz="1200" b="0" i="0" u="none" strike="noStrike">
                          <a:solidFill>
                            <a:srgbClr val="000000"/>
                          </a:solidFill>
                          <a:effectLst/>
                          <a:latin typeface="Calibri"/>
                        </a:rPr>
                        <a:t>305</a:t>
                      </a:r>
                    </a:p>
                  </a:txBody>
                  <a:tcPr marL="12700" marR="12700" marT="12700" marB="0" anchor="b"/>
                </a:tc>
                <a:tc>
                  <a:txBody>
                    <a:bodyPr/>
                    <a:lstStyle/>
                    <a:p>
                      <a:pPr algn="r" fontAlgn="b"/>
                      <a:r>
                        <a:rPr lang="cs-CZ" sz="1200" b="0" i="0" u="none" strike="noStrike">
                          <a:solidFill>
                            <a:srgbClr val="000000"/>
                          </a:solidFill>
                          <a:effectLst/>
                          <a:latin typeface="Calibri"/>
                        </a:rPr>
                        <a:t>194</a:t>
                      </a:r>
                    </a:p>
                  </a:txBody>
                  <a:tcPr marL="12700" marR="12700" marT="12700" marB="0" anchor="b"/>
                </a:tc>
                <a:tc>
                  <a:txBody>
                    <a:bodyPr/>
                    <a:lstStyle/>
                    <a:p>
                      <a:pPr algn="r" fontAlgn="b"/>
                      <a:r>
                        <a:rPr lang="en-US" sz="1200" b="0" i="0" u="none" strike="noStrike">
                          <a:solidFill>
                            <a:srgbClr val="000000"/>
                          </a:solidFill>
                          <a:effectLst/>
                          <a:latin typeface="Calibri"/>
                        </a:rPr>
                        <a:t>0</a:t>
                      </a:r>
                    </a:p>
                  </a:txBody>
                  <a:tcPr marL="12700" marR="12700" marT="12700" marB="0" anchor="b"/>
                </a:tc>
                <a:tc>
                  <a:txBody>
                    <a:bodyPr/>
                    <a:lstStyle/>
                    <a:p>
                      <a:pPr algn="l" fontAlgn="b"/>
                      <a:endParaRPr lang="en-US" sz="1200" b="0" i="0" u="none" strike="noStrike" dirty="0">
                        <a:solidFill>
                          <a:srgbClr val="000000"/>
                        </a:solidFill>
                        <a:effectLst/>
                        <a:latin typeface="Calibri"/>
                      </a:endParaRPr>
                    </a:p>
                  </a:txBody>
                  <a:tcPr marL="12700" marR="12700" marT="12700" marB="0" anchor="b"/>
                </a:tc>
              </a:tr>
              <a:tr h="273797">
                <a:tc>
                  <a:txBody>
                    <a:bodyPr/>
                    <a:lstStyle/>
                    <a:p>
                      <a:pPr algn="l" fontAlgn="b"/>
                      <a:r>
                        <a:rPr lang="en-US" sz="1600" b="1" i="0" u="none" strike="noStrike" dirty="0" smtClean="0">
                          <a:solidFill>
                            <a:srgbClr val="000000"/>
                          </a:solidFill>
                          <a:effectLst/>
                          <a:latin typeface="Calibri"/>
                        </a:rPr>
                        <a:t>total</a:t>
                      </a:r>
                      <a:endParaRPr lang="en-US" sz="1600" b="1" i="0" u="none" strike="noStrike" dirty="0">
                        <a:solidFill>
                          <a:srgbClr val="000000"/>
                        </a:solidFill>
                        <a:effectLst/>
                        <a:latin typeface="Calibri"/>
                      </a:endParaRPr>
                    </a:p>
                  </a:txBody>
                  <a:tcPr marL="12700" marR="12700" marT="12700" marB="0" anchor="b"/>
                </a:tc>
                <a:tc>
                  <a:txBody>
                    <a:bodyPr/>
                    <a:lstStyle/>
                    <a:p>
                      <a:pPr algn="r" fontAlgn="b"/>
                      <a:r>
                        <a:rPr lang="is-IS" sz="1400" b="1" i="0" u="none" strike="noStrike" dirty="0">
                          <a:solidFill>
                            <a:srgbClr val="000000"/>
                          </a:solidFill>
                          <a:effectLst/>
                          <a:latin typeface="Calibri"/>
                        </a:rPr>
                        <a:t>6973</a:t>
                      </a:r>
                    </a:p>
                  </a:txBody>
                  <a:tcPr marL="12700" marR="12700" marT="12700" marB="0" anchor="b"/>
                </a:tc>
                <a:tc>
                  <a:txBody>
                    <a:bodyPr/>
                    <a:lstStyle/>
                    <a:p>
                      <a:pPr algn="r" fontAlgn="b"/>
                      <a:r>
                        <a:rPr lang="is-IS" sz="1400" b="1" i="0" u="none" strike="noStrike" dirty="0">
                          <a:solidFill>
                            <a:srgbClr val="000000"/>
                          </a:solidFill>
                          <a:effectLst/>
                          <a:latin typeface="Calibri"/>
                        </a:rPr>
                        <a:t>3231</a:t>
                      </a:r>
                    </a:p>
                  </a:txBody>
                  <a:tcPr marL="12700" marR="12700" marT="12700" marB="0" anchor="b"/>
                </a:tc>
                <a:tc>
                  <a:txBody>
                    <a:bodyPr/>
                    <a:lstStyle/>
                    <a:p>
                      <a:pPr algn="r" fontAlgn="b"/>
                      <a:r>
                        <a:rPr lang="fi-FI" sz="1400" b="1" i="0" u="none" strike="noStrike" dirty="0">
                          <a:solidFill>
                            <a:srgbClr val="000000"/>
                          </a:solidFill>
                          <a:effectLst/>
                          <a:latin typeface="Calibri"/>
                        </a:rPr>
                        <a:t>1828</a:t>
                      </a:r>
                    </a:p>
                  </a:txBody>
                  <a:tcPr marL="12700" marR="12700" marT="12700" marB="0" anchor="b"/>
                </a:tc>
                <a:tc>
                  <a:txBody>
                    <a:bodyPr/>
                    <a:lstStyle/>
                    <a:p>
                      <a:pPr algn="r" fontAlgn="b"/>
                      <a:r>
                        <a:rPr lang="cs-CZ" sz="1400" b="1" i="0" u="none" strike="noStrike" dirty="0">
                          <a:solidFill>
                            <a:srgbClr val="000000"/>
                          </a:solidFill>
                          <a:effectLst/>
                          <a:latin typeface="Calibri"/>
                        </a:rPr>
                        <a:t>811</a:t>
                      </a:r>
                    </a:p>
                  </a:txBody>
                  <a:tcPr marL="12700" marR="12700" marT="12700" marB="0" anchor="b"/>
                </a:tc>
                <a:tc>
                  <a:txBody>
                    <a:bodyPr/>
                    <a:lstStyle/>
                    <a:p>
                      <a:pPr algn="r" fontAlgn="b"/>
                      <a:r>
                        <a:rPr lang="is-IS" sz="1400" b="1" i="0" u="none" strike="noStrike" dirty="0">
                          <a:solidFill>
                            <a:srgbClr val="000000"/>
                          </a:solidFill>
                          <a:effectLst/>
                          <a:latin typeface="Calibri"/>
                        </a:rPr>
                        <a:t>608</a:t>
                      </a:r>
                    </a:p>
                  </a:txBody>
                  <a:tcPr marL="12700" marR="12700" marT="12700" marB="0" anchor="b"/>
                </a:tc>
              </a:tr>
            </a:tbl>
          </a:graphicData>
        </a:graphic>
      </p:graphicFrame>
      <p:sp>
        <p:nvSpPr>
          <p:cNvPr id="18" name="TextBox 17"/>
          <p:cNvSpPr txBox="1"/>
          <p:nvPr/>
        </p:nvSpPr>
        <p:spPr>
          <a:xfrm>
            <a:off x="304800" y="4357217"/>
            <a:ext cx="8290175" cy="1477328"/>
          </a:xfrm>
          <a:prstGeom prst="rect">
            <a:avLst/>
          </a:prstGeom>
          <a:noFill/>
        </p:spPr>
        <p:txBody>
          <a:bodyPr wrap="none" rtlCol="0">
            <a:spAutoFit/>
          </a:bodyPr>
          <a:lstStyle/>
          <a:p>
            <a:r>
              <a:rPr lang="en-US" dirty="0" smtClean="0"/>
              <a:t>Validation of selected </a:t>
            </a:r>
            <a:r>
              <a:rPr lang="en-US" dirty="0" err="1" smtClean="0"/>
              <a:t>snoRNAs</a:t>
            </a:r>
            <a:r>
              <a:rPr lang="en-US" dirty="0" smtClean="0"/>
              <a:t>, </a:t>
            </a:r>
            <a:r>
              <a:rPr lang="en-US" dirty="0" err="1" smtClean="0"/>
              <a:t>snRNAs</a:t>
            </a:r>
            <a:r>
              <a:rPr lang="en-US" dirty="0" smtClean="0"/>
              <a:t> and </a:t>
            </a:r>
            <a:r>
              <a:rPr lang="en-US" dirty="0" err="1" smtClean="0"/>
              <a:t>miRNAs</a:t>
            </a:r>
            <a:r>
              <a:rPr lang="en-US" dirty="0" smtClean="0"/>
              <a:t> by </a:t>
            </a:r>
            <a:r>
              <a:rPr lang="en-US" dirty="0" err="1" smtClean="0"/>
              <a:t>qPCR</a:t>
            </a:r>
            <a:r>
              <a:rPr lang="en-US" dirty="0" smtClean="0"/>
              <a:t> and </a:t>
            </a:r>
            <a:r>
              <a:rPr lang="en-US" i="1" dirty="0" smtClean="0"/>
              <a:t>in situ</a:t>
            </a:r>
            <a:r>
              <a:rPr lang="en-US" dirty="0" smtClean="0"/>
              <a:t> hybridization.</a:t>
            </a:r>
          </a:p>
          <a:p>
            <a:endParaRPr lang="en-US" dirty="0"/>
          </a:p>
          <a:p>
            <a:endParaRPr lang="en-US" dirty="0" smtClean="0"/>
          </a:p>
          <a:p>
            <a:endParaRPr lang="en-US" dirty="0"/>
          </a:p>
          <a:p>
            <a:r>
              <a:rPr lang="en-US" dirty="0" smtClean="0"/>
              <a:t>Upload expression data and supporting custom microarray data to the Hub.</a:t>
            </a:r>
            <a:endParaRPr lang="en-US" dirty="0"/>
          </a:p>
        </p:txBody>
      </p:sp>
      <p:sp>
        <p:nvSpPr>
          <p:cNvPr id="22" name="TextBox 21"/>
          <p:cNvSpPr txBox="1"/>
          <p:nvPr/>
        </p:nvSpPr>
        <p:spPr>
          <a:xfrm rot="20089007">
            <a:off x="3447899" y="1990512"/>
            <a:ext cx="2656797" cy="830997"/>
          </a:xfrm>
          <a:prstGeom prst="rect">
            <a:avLst/>
          </a:prstGeom>
          <a:noFill/>
        </p:spPr>
        <p:txBody>
          <a:bodyPr wrap="none" rtlCol="0">
            <a:spAutoFit/>
          </a:bodyPr>
          <a:lstStyle/>
          <a:p>
            <a:r>
              <a:rPr lang="en-US" sz="4800" b="1" dirty="0" smtClean="0">
                <a:solidFill>
                  <a:srgbClr val="FF0000"/>
                </a:solidFill>
              </a:rPr>
              <a:t>Complete</a:t>
            </a:r>
            <a:endParaRPr lang="en-US" sz="4800" b="1" dirty="0">
              <a:solidFill>
                <a:srgbClr val="FF0000"/>
              </a:solidFill>
            </a:endParaRPr>
          </a:p>
        </p:txBody>
      </p:sp>
      <p:sp>
        <p:nvSpPr>
          <p:cNvPr id="23" name="TextBox 22"/>
          <p:cNvSpPr txBox="1"/>
          <p:nvPr/>
        </p:nvSpPr>
        <p:spPr>
          <a:xfrm rot="20089007">
            <a:off x="3431730" y="4689110"/>
            <a:ext cx="2997034" cy="830997"/>
          </a:xfrm>
          <a:prstGeom prst="rect">
            <a:avLst/>
          </a:prstGeom>
          <a:noFill/>
        </p:spPr>
        <p:txBody>
          <a:bodyPr wrap="none" rtlCol="0">
            <a:spAutoFit/>
          </a:bodyPr>
          <a:lstStyle/>
          <a:p>
            <a:r>
              <a:rPr lang="en-US" sz="4800" b="1" dirty="0" smtClean="0">
                <a:solidFill>
                  <a:srgbClr val="FF0000"/>
                </a:solidFill>
              </a:rPr>
              <a:t>in progress</a:t>
            </a:r>
            <a:endParaRPr lang="en-US" sz="4800" b="1" dirty="0">
              <a:solidFill>
                <a:srgbClr val="FF0000"/>
              </a:solidFill>
            </a:endParaRPr>
          </a:p>
        </p:txBody>
      </p:sp>
    </p:spTree>
    <p:extLst>
      <p:ext uri="{BB962C8B-B14F-4D97-AF65-F5344CB8AC3E}">
        <p14:creationId xmlns:p14="http://schemas.microsoft.com/office/powerpoint/2010/main" val="1975156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t="15733" b="21690"/>
          <a:stretch/>
        </p:blipFill>
        <p:spPr>
          <a:xfrm>
            <a:off x="1489093" y="1589089"/>
            <a:ext cx="6086474" cy="3808740"/>
          </a:xfrm>
        </p:spPr>
      </p:pic>
      <p:sp>
        <p:nvSpPr>
          <p:cNvPr id="7" name="TextBox 6"/>
          <p:cNvSpPr txBox="1"/>
          <p:nvPr/>
        </p:nvSpPr>
        <p:spPr>
          <a:xfrm>
            <a:off x="0" y="6252797"/>
            <a:ext cx="9144000" cy="523220"/>
          </a:xfrm>
          <a:prstGeom prst="rect">
            <a:avLst/>
          </a:prstGeom>
          <a:noFill/>
        </p:spPr>
        <p:txBody>
          <a:bodyPr wrap="square" rtlCol="0">
            <a:spAutoFit/>
          </a:bodyPr>
          <a:lstStyle/>
          <a:p>
            <a:pPr algn="ctr"/>
            <a:r>
              <a:rPr lang="en-US" sz="2800" dirty="0" smtClean="0"/>
              <a:t>Alternative splicing is a major mode of gene regulation. </a:t>
            </a:r>
          </a:p>
        </p:txBody>
      </p:sp>
      <p:sp>
        <p:nvSpPr>
          <p:cNvPr id="2" name="Title 1"/>
          <p:cNvSpPr>
            <a:spLocks noGrp="1"/>
          </p:cNvSpPr>
          <p:nvPr>
            <p:ph type="title"/>
          </p:nvPr>
        </p:nvSpPr>
        <p:spPr>
          <a:xfrm>
            <a:off x="0" y="-16712"/>
            <a:ext cx="9144000" cy="1325563"/>
          </a:xfrm>
        </p:spPr>
        <p:txBody>
          <a:bodyPr>
            <a:normAutofit/>
          </a:bodyPr>
          <a:lstStyle/>
          <a:p>
            <a:pPr algn="ctr"/>
            <a:r>
              <a:rPr lang="en-US" sz="3600" b="1" dirty="0" smtClean="0"/>
              <a:t>Aim 2: Isoforms, a major mode of regulation  </a:t>
            </a:r>
            <a:endParaRPr lang="en-US" sz="3600" b="1" dirty="0"/>
          </a:p>
        </p:txBody>
      </p:sp>
      <p:sp>
        <p:nvSpPr>
          <p:cNvPr id="3" name="Rectangle 2"/>
          <p:cNvSpPr/>
          <p:nvPr/>
        </p:nvSpPr>
        <p:spPr>
          <a:xfrm>
            <a:off x="1921535" y="5043720"/>
            <a:ext cx="4946937" cy="830997"/>
          </a:xfrm>
          <a:prstGeom prst="rect">
            <a:avLst/>
          </a:prstGeom>
        </p:spPr>
        <p:txBody>
          <a:bodyPr wrap="none">
            <a:spAutoFit/>
          </a:bodyPr>
          <a:lstStyle/>
          <a:p>
            <a:pPr algn="ctr"/>
            <a:r>
              <a:rPr lang="en-US" sz="2400" dirty="0" smtClean="0"/>
              <a:t>Comparison: </a:t>
            </a:r>
          </a:p>
          <a:p>
            <a:pPr algn="ctr"/>
            <a:r>
              <a:rPr lang="en-US" sz="2400" dirty="0" smtClean="0"/>
              <a:t>E11.5 </a:t>
            </a:r>
            <a:r>
              <a:rPr lang="en-US" sz="2400" dirty="0" err="1" smtClean="0"/>
              <a:t>MxP</a:t>
            </a:r>
            <a:r>
              <a:rPr lang="en-US" sz="2400" dirty="0" smtClean="0"/>
              <a:t> Ectoderm vs. Mesenchyme </a:t>
            </a:r>
            <a:endParaRPr lang="en-US" sz="2400" dirty="0"/>
          </a:p>
        </p:txBody>
      </p:sp>
      <p:sp>
        <p:nvSpPr>
          <p:cNvPr id="4" name="TextBox 3"/>
          <p:cNvSpPr txBox="1"/>
          <p:nvPr/>
        </p:nvSpPr>
        <p:spPr>
          <a:xfrm>
            <a:off x="727005" y="4198174"/>
            <a:ext cx="1524176" cy="646331"/>
          </a:xfrm>
          <a:prstGeom prst="rect">
            <a:avLst/>
          </a:prstGeom>
          <a:noFill/>
        </p:spPr>
        <p:txBody>
          <a:bodyPr wrap="square" rtlCol="0">
            <a:spAutoFit/>
          </a:bodyPr>
          <a:lstStyle/>
          <a:p>
            <a:r>
              <a:rPr lang="en-US" dirty="0"/>
              <a:t>FC </a:t>
            </a:r>
            <a:r>
              <a:rPr lang="en-US" dirty="0" smtClean="0"/>
              <a:t>&gt; 2,</a:t>
            </a:r>
          </a:p>
          <a:p>
            <a:r>
              <a:rPr lang="en-US" dirty="0" err="1" smtClean="0"/>
              <a:t>p.adj</a:t>
            </a:r>
            <a:r>
              <a:rPr lang="en-US" dirty="0" smtClean="0"/>
              <a:t> </a:t>
            </a:r>
            <a:r>
              <a:rPr lang="en-US" dirty="0"/>
              <a:t>&lt; </a:t>
            </a:r>
            <a:r>
              <a:rPr lang="en-US" dirty="0" smtClean="0"/>
              <a:t>0.01</a:t>
            </a:r>
            <a:endParaRPr lang="en-US" dirty="0"/>
          </a:p>
        </p:txBody>
      </p:sp>
      <p:sp>
        <p:nvSpPr>
          <p:cNvPr id="9" name="TextBox 8"/>
          <p:cNvSpPr txBox="1"/>
          <p:nvPr/>
        </p:nvSpPr>
        <p:spPr>
          <a:xfrm>
            <a:off x="6868472" y="4198174"/>
            <a:ext cx="1700080" cy="646331"/>
          </a:xfrm>
          <a:prstGeom prst="rect">
            <a:avLst/>
          </a:prstGeom>
          <a:noFill/>
        </p:spPr>
        <p:txBody>
          <a:bodyPr wrap="square" rtlCol="0">
            <a:spAutoFit/>
          </a:bodyPr>
          <a:lstStyle/>
          <a:p>
            <a:r>
              <a:rPr lang="en-US" dirty="0"/>
              <a:t>FDR &lt; 0.05 </a:t>
            </a:r>
            <a:r>
              <a:rPr lang="en-US" dirty="0" smtClean="0"/>
              <a:t>, </a:t>
            </a:r>
          </a:p>
          <a:p>
            <a:r>
              <a:rPr lang="en-US" dirty="0" smtClean="0"/>
              <a:t>△PSI </a:t>
            </a:r>
            <a:r>
              <a:rPr lang="en-US" dirty="0"/>
              <a:t>&gt; </a:t>
            </a:r>
            <a:r>
              <a:rPr lang="en-US" dirty="0" smtClean="0"/>
              <a:t>10%</a:t>
            </a:r>
            <a:endParaRPr lang="en-US" dirty="0"/>
          </a:p>
        </p:txBody>
      </p:sp>
    </p:spTree>
    <p:extLst>
      <p:ext uri="{BB962C8B-B14F-4D97-AF65-F5344CB8AC3E}">
        <p14:creationId xmlns:p14="http://schemas.microsoft.com/office/powerpoint/2010/main" val="30258544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99" y="-93662"/>
            <a:ext cx="8229600" cy="1143000"/>
          </a:xfrm>
        </p:spPr>
        <p:txBody>
          <a:bodyPr>
            <a:normAutofit/>
          </a:bodyPr>
          <a:lstStyle/>
          <a:p>
            <a:r>
              <a:rPr lang="en-US" sz="3600" b="1" dirty="0" smtClean="0"/>
              <a:t>Differential splicing, first and last exons</a:t>
            </a:r>
            <a:endParaRPr lang="en-US" sz="3600" b="1" dirty="0"/>
          </a:p>
        </p:txBody>
      </p:sp>
      <p:sp>
        <p:nvSpPr>
          <p:cNvPr id="9" name="TextBox 8"/>
          <p:cNvSpPr txBox="1"/>
          <p:nvPr/>
        </p:nvSpPr>
        <p:spPr>
          <a:xfrm>
            <a:off x="7787164" y="1545328"/>
            <a:ext cx="1250788" cy="1754327"/>
          </a:xfrm>
          <a:prstGeom prst="rect">
            <a:avLst/>
          </a:prstGeom>
          <a:noFill/>
        </p:spPr>
        <p:txBody>
          <a:bodyPr wrap="none" rtlCol="0">
            <a:spAutoFit/>
          </a:bodyPr>
          <a:lstStyle/>
          <a:p>
            <a:r>
              <a:rPr lang="en-US" dirty="0" smtClean="0">
                <a:solidFill>
                  <a:srgbClr val="FF0000"/>
                </a:solidFill>
              </a:rPr>
              <a:t>Differential </a:t>
            </a:r>
          </a:p>
          <a:p>
            <a:r>
              <a:rPr lang="en-US" dirty="0" smtClean="0">
                <a:solidFill>
                  <a:srgbClr val="FF0000"/>
                </a:solidFill>
              </a:rPr>
              <a:t>3’ end</a:t>
            </a:r>
          </a:p>
          <a:p>
            <a:r>
              <a:rPr lang="en-US" dirty="0">
                <a:solidFill>
                  <a:srgbClr val="FF0000"/>
                </a:solidFill>
              </a:rPr>
              <a:t>u</a:t>
            </a:r>
            <a:r>
              <a:rPr lang="en-US" dirty="0" smtClean="0">
                <a:solidFill>
                  <a:srgbClr val="FF0000"/>
                </a:solidFill>
              </a:rPr>
              <a:t>sage</a:t>
            </a:r>
          </a:p>
          <a:p>
            <a:endParaRPr lang="en-US" dirty="0"/>
          </a:p>
          <a:p>
            <a:endParaRPr lang="en-US" dirty="0" smtClean="0"/>
          </a:p>
          <a:p>
            <a:r>
              <a:rPr lang="en-US" i="1" dirty="0" smtClean="0">
                <a:solidFill>
                  <a:srgbClr val="FF0000"/>
                </a:solidFill>
              </a:rPr>
              <a:t>Lrrfip1</a:t>
            </a:r>
            <a:endParaRPr lang="en-US" i="1" dirty="0">
              <a:solidFill>
                <a:srgbClr val="FF0000"/>
              </a:solidFill>
            </a:endParaRPr>
          </a:p>
        </p:txBody>
      </p:sp>
      <p:grpSp>
        <p:nvGrpSpPr>
          <p:cNvPr id="4" name="Group 3"/>
          <p:cNvGrpSpPr/>
          <p:nvPr/>
        </p:nvGrpSpPr>
        <p:grpSpPr>
          <a:xfrm>
            <a:off x="2326465" y="3860800"/>
            <a:ext cx="6594205" cy="2781300"/>
            <a:chOff x="2326465" y="3860800"/>
            <a:chExt cx="6594205" cy="2781300"/>
          </a:xfrm>
        </p:grpSpPr>
        <p:pic>
          <p:nvPicPr>
            <p:cNvPr id="5" name="Picture 4"/>
            <p:cNvPicPr>
              <a:picLocks noChangeAspect="1"/>
            </p:cNvPicPr>
            <p:nvPr/>
          </p:nvPicPr>
          <p:blipFill>
            <a:blip r:embed="rId3"/>
            <a:stretch>
              <a:fillRect/>
            </a:stretch>
          </p:blipFill>
          <p:spPr>
            <a:xfrm>
              <a:off x="2326465" y="3860800"/>
              <a:ext cx="1990672" cy="2441390"/>
            </a:xfrm>
            <a:prstGeom prst="rect">
              <a:avLst/>
            </a:prstGeom>
          </p:spPr>
        </p:pic>
        <p:pic>
          <p:nvPicPr>
            <p:cNvPr id="6" name="Picture 5"/>
            <p:cNvPicPr>
              <a:picLocks noChangeAspect="1"/>
            </p:cNvPicPr>
            <p:nvPr/>
          </p:nvPicPr>
          <p:blipFill>
            <a:blip r:embed="rId4"/>
            <a:stretch>
              <a:fillRect/>
            </a:stretch>
          </p:blipFill>
          <p:spPr>
            <a:xfrm>
              <a:off x="5441249" y="3864172"/>
              <a:ext cx="1873951" cy="2412618"/>
            </a:xfrm>
            <a:prstGeom prst="rect">
              <a:avLst/>
            </a:prstGeom>
          </p:spPr>
        </p:pic>
        <p:sp>
          <p:nvSpPr>
            <p:cNvPr id="10" name="TextBox 9"/>
            <p:cNvSpPr txBox="1"/>
            <p:nvPr/>
          </p:nvSpPr>
          <p:spPr>
            <a:xfrm>
              <a:off x="7682718" y="4508500"/>
              <a:ext cx="1237952" cy="646331"/>
            </a:xfrm>
            <a:prstGeom prst="rect">
              <a:avLst/>
            </a:prstGeom>
            <a:noFill/>
          </p:spPr>
          <p:txBody>
            <a:bodyPr wrap="none" rtlCol="0">
              <a:spAutoFit/>
            </a:bodyPr>
            <a:lstStyle/>
            <a:p>
              <a:r>
                <a:rPr lang="en-US" dirty="0" smtClean="0">
                  <a:solidFill>
                    <a:srgbClr val="0000FF"/>
                  </a:solidFill>
                </a:rPr>
                <a:t>Differential </a:t>
              </a:r>
            </a:p>
            <a:p>
              <a:r>
                <a:rPr lang="en-US" dirty="0" smtClean="0">
                  <a:solidFill>
                    <a:srgbClr val="0000FF"/>
                  </a:solidFill>
                </a:rPr>
                <a:t>splicing</a:t>
              </a:r>
            </a:p>
          </p:txBody>
        </p:sp>
        <p:sp>
          <p:nvSpPr>
            <p:cNvPr id="11" name="TextBox 10"/>
            <p:cNvSpPr txBox="1"/>
            <p:nvPr/>
          </p:nvSpPr>
          <p:spPr>
            <a:xfrm>
              <a:off x="3027165" y="6272768"/>
              <a:ext cx="635861" cy="369332"/>
            </a:xfrm>
            <a:prstGeom prst="rect">
              <a:avLst/>
            </a:prstGeom>
            <a:noFill/>
          </p:spPr>
          <p:txBody>
            <a:bodyPr wrap="none" rtlCol="0">
              <a:spAutoFit/>
            </a:bodyPr>
            <a:lstStyle/>
            <a:p>
              <a:r>
                <a:rPr lang="en-US" i="1" dirty="0" smtClean="0">
                  <a:solidFill>
                    <a:srgbClr val="3366FF"/>
                  </a:solidFill>
                </a:rPr>
                <a:t>Lef1</a:t>
              </a:r>
              <a:endParaRPr lang="en-US" i="1" dirty="0">
                <a:solidFill>
                  <a:srgbClr val="3366FF"/>
                </a:solidFill>
              </a:endParaRPr>
            </a:p>
          </p:txBody>
        </p:sp>
        <p:sp>
          <p:nvSpPr>
            <p:cNvPr id="12" name="TextBox 11"/>
            <p:cNvSpPr txBox="1"/>
            <p:nvPr/>
          </p:nvSpPr>
          <p:spPr>
            <a:xfrm>
              <a:off x="6107918" y="6272768"/>
              <a:ext cx="732455" cy="369332"/>
            </a:xfrm>
            <a:prstGeom prst="rect">
              <a:avLst/>
            </a:prstGeom>
            <a:noFill/>
          </p:spPr>
          <p:txBody>
            <a:bodyPr wrap="none" rtlCol="0">
              <a:spAutoFit/>
            </a:bodyPr>
            <a:lstStyle/>
            <a:p>
              <a:r>
                <a:rPr lang="en-US" i="1" dirty="0" smtClean="0">
                  <a:solidFill>
                    <a:srgbClr val="3366FF"/>
                  </a:solidFill>
                </a:rPr>
                <a:t>Fgfr2</a:t>
              </a:r>
              <a:endParaRPr lang="en-US" i="1" dirty="0">
                <a:solidFill>
                  <a:srgbClr val="3366FF"/>
                </a:solidFill>
              </a:endParaRPr>
            </a:p>
          </p:txBody>
        </p:sp>
        <p:sp>
          <p:nvSpPr>
            <p:cNvPr id="13" name="TextBox 12"/>
            <p:cNvSpPr txBox="1"/>
            <p:nvPr/>
          </p:nvSpPr>
          <p:spPr>
            <a:xfrm>
              <a:off x="4397950" y="4693166"/>
              <a:ext cx="1043299" cy="369332"/>
            </a:xfrm>
            <a:prstGeom prst="rect">
              <a:avLst/>
            </a:prstGeom>
            <a:noFill/>
          </p:spPr>
          <p:txBody>
            <a:bodyPr wrap="none" rtlCol="0">
              <a:spAutoFit/>
            </a:bodyPr>
            <a:lstStyle/>
            <a:p>
              <a:r>
                <a:rPr lang="is-IS" dirty="0" smtClean="0"/>
                <a:t>…............</a:t>
              </a:r>
              <a:endParaRPr lang="en-US" dirty="0"/>
            </a:p>
          </p:txBody>
        </p:sp>
        <p:sp>
          <p:nvSpPr>
            <p:cNvPr id="14" name="TextBox 13"/>
            <p:cNvSpPr txBox="1"/>
            <p:nvPr/>
          </p:nvSpPr>
          <p:spPr>
            <a:xfrm>
              <a:off x="4628580" y="4285734"/>
              <a:ext cx="594033" cy="369332"/>
            </a:xfrm>
            <a:prstGeom prst="rect">
              <a:avLst/>
            </a:prstGeom>
            <a:noFill/>
          </p:spPr>
          <p:txBody>
            <a:bodyPr wrap="none" rtlCol="0">
              <a:spAutoFit/>
            </a:bodyPr>
            <a:lstStyle/>
            <a:p>
              <a:r>
                <a:rPr lang="en-US" dirty="0" err="1" smtClean="0"/>
                <a:t>Ecto</a:t>
              </a:r>
              <a:endParaRPr lang="en-US" dirty="0"/>
            </a:p>
          </p:txBody>
        </p:sp>
        <p:sp>
          <p:nvSpPr>
            <p:cNvPr id="15" name="TextBox 14"/>
            <p:cNvSpPr txBox="1"/>
            <p:nvPr/>
          </p:nvSpPr>
          <p:spPr>
            <a:xfrm>
              <a:off x="4615880" y="5435600"/>
              <a:ext cx="587157" cy="369332"/>
            </a:xfrm>
            <a:prstGeom prst="rect">
              <a:avLst/>
            </a:prstGeom>
            <a:noFill/>
          </p:spPr>
          <p:txBody>
            <a:bodyPr wrap="none" rtlCol="0">
              <a:spAutoFit/>
            </a:bodyPr>
            <a:lstStyle/>
            <a:p>
              <a:r>
                <a:rPr lang="en-US" dirty="0" err="1" smtClean="0"/>
                <a:t>Mes</a:t>
              </a:r>
              <a:endParaRPr lang="en-US" dirty="0"/>
            </a:p>
          </p:txBody>
        </p:sp>
      </p:grpSp>
      <p:grpSp>
        <p:nvGrpSpPr>
          <p:cNvPr id="3" name="Group 2"/>
          <p:cNvGrpSpPr/>
          <p:nvPr/>
        </p:nvGrpSpPr>
        <p:grpSpPr>
          <a:xfrm>
            <a:off x="-779" y="1521615"/>
            <a:ext cx="4810226" cy="1861243"/>
            <a:chOff x="-779" y="1521615"/>
            <a:chExt cx="4810226" cy="1861243"/>
          </a:xfrm>
        </p:grpSpPr>
        <p:pic>
          <p:nvPicPr>
            <p:cNvPr id="7" name="Picture 6"/>
            <p:cNvPicPr>
              <a:picLocks noChangeAspect="1"/>
            </p:cNvPicPr>
            <p:nvPr/>
          </p:nvPicPr>
          <p:blipFill>
            <a:blip r:embed="rId5"/>
            <a:stretch>
              <a:fillRect/>
            </a:stretch>
          </p:blipFill>
          <p:spPr>
            <a:xfrm>
              <a:off x="1138381" y="1521615"/>
              <a:ext cx="2806589" cy="1861243"/>
            </a:xfrm>
            <a:prstGeom prst="rect">
              <a:avLst/>
            </a:prstGeom>
          </p:spPr>
        </p:pic>
        <p:sp>
          <p:nvSpPr>
            <p:cNvPr id="8" name="TextBox 7"/>
            <p:cNvSpPr txBox="1"/>
            <p:nvPr/>
          </p:nvSpPr>
          <p:spPr>
            <a:xfrm>
              <a:off x="3824419" y="1889602"/>
              <a:ext cx="985028" cy="1200329"/>
            </a:xfrm>
            <a:prstGeom prst="rect">
              <a:avLst/>
            </a:prstGeom>
            <a:noFill/>
          </p:spPr>
          <p:txBody>
            <a:bodyPr wrap="none" rtlCol="0">
              <a:spAutoFit/>
            </a:bodyPr>
            <a:lstStyle/>
            <a:p>
              <a:pPr algn="ctr"/>
              <a:r>
                <a:rPr lang="en-US" dirty="0" err="1" smtClean="0"/>
                <a:t>Ecto</a:t>
              </a:r>
              <a:endParaRPr lang="en-US" dirty="0" smtClean="0"/>
            </a:p>
            <a:p>
              <a:pPr algn="ctr"/>
              <a:r>
                <a:rPr lang="is-IS" dirty="0" smtClean="0"/>
                <a:t>…...........</a:t>
              </a:r>
            </a:p>
            <a:p>
              <a:pPr algn="ctr"/>
              <a:endParaRPr lang="en-US" dirty="0" smtClean="0"/>
            </a:p>
            <a:p>
              <a:pPr algn="ctr"/>
              <a:r>
                <a:rPr lang="en-US" dirty="0" err="1" smtClean="0"/>
                <a:t>Mes</a:t>
              </a:r>
              <a:endParaRPr lang="en-US" dirty="0"/>
            </a:p>
          </p:txBody>
        </p:sp>
        <p:sp>
          <p:nvSpPr>
            <p:cNvPr id="17" name="TextBox 16"/>
            <p:cNvSpPr txBox="1"/>
            <p:nvPr/>
          </p:nvSpPr>
          <p:spPr>
            <a:xfrm>
              <a:off x="-779" y="1544705"/>
              <a:ext cx="1250788" cy="1754327"/>
            </a:xfrm>
            <a:prstGeom prst="rect">
              <a:avLst/>
            </a:prstGeom>
            <a:noFill/>
          </p:spPr>
          <p:txBody>
            <a:bodyPr wrap="none" rtlCol="0">
              <a:spAutoFit/>
            </a:bodyPr>
            <a:lstStyle/>
            <a:p>
              <a:r>
                <a:rPr lang="en-US" dirty="0" smtClean="0">
                  <a:solidFill>
                    <a:srgbClr val="FF0000"/>
                  </a:solidFill>
                </a:rPr>
                <a:t>Differential </a:t>
              </a:r>
            </a:p>
            <a:p>
              <a:r>
                <a:rPr lang="en-US" dirty="0" smtClean="0">
                  <a:solidFill>
                    <a:srgbClr val="FF0000"/>
                  </a:solidFill>
                </a:rPr>
                <a:t>promoter</a:t>
              </a:r>
            </a:p>
            <a:p>
              <a:r>
                <a:rPr lang="en-US" dirty="0">
                  <a:solidFill>
                    <a:srgbClr val="FF0000"/>
                  </a:solidFill>
                </a:rPr>
                <a:t>u</a:t>
              </a:r>
              <a:r>
                <a:rPr lang="en-US" dirty="0" smtClean="0">
                  <a:solidFill>
                    <a:srgbClr val="FF0000"/>
                  </a:solidFill>
                </a:rPr>
                <a:t>sage</a:t>
              </a:r>
            </a:p>
            <a:p>
              <a:endParaRPr lang="en-US" dirty="0"/>
            </a:p>
            <a:p>
              <a:endParaRPr lang="en-US" dirty="0" smtClean="0"/>
            </a:p>
            <a:p>
              <a:r>
                <a:rPr lang="en-US" i="1" dirty="0" smtClean="0">
                  <a:solidFill>
                    <a:srgbClr val="FF0000"/>
                  </a:solidFill>
                </a:rPr>
                <a:t>S100a16</a:t>
              </a:r>
              <a:endParaRPr lang="en-US" i="1" dirty="0">
                <a:solidFill>
                  <a:srgbClr val="FF0000"/>
                </a:solidFill>
              </a:endParaRPr>
            </a:p>
          </p:txBody>
        </p:sp>
      </p:grpSp>
      <p:pic>
        <p:nvPicPr>
          <p:cNvPr id="18" name="Picture 17"/>
          <p:cNvPicPr>
            <a:picLocks noChangeAspect="1"/>
          </p:cNvPicPr>
          <p:nvPr/>
        </p:nvPicPr>
        <p:blipFill>
          <a:blip r:embed="rId6"/>
          <a:stretch>
            <a:fillRect/>
          </a:stretch>
        </p:blipFill>
        <p:spPr>
          <a:xfrm>
            <a:off x="4738893" y="1530847"/>
            <a:ext cx="3071417" cy="1771066"/>
          </a:xfrm>
          <a:prstGeom prst="rect">
            <a:avLst/>
          </a:prstGeom>
        </p:spPr>
      </p:pic>
      <p:pic>
        <p:nvPicPr>
          <p:cNvPr id="20" name="Picture 19"/>
          <p:cNvPicPr>
            <a:picLocks noChangeAspect="1"/>
          </p:cNvPicPr>
          <p:nvPr/>
        </p:nvPicPr>
        <p:blipFill>
          <a:blip r:embed="rId7"/>
          <a:stretch>
            <a:fillRect/>
          </a:stretch>
        </p:blipFill>
        <p:spPr>
          <a:xfrm>
            <a:off x="4809446" y="3303316"/>
            <a:ext cx="2950765" cy="159084"/>
          </a:xfrm>
          <a:prstGeom prst="rect">
            <a:avLst/>
          </a:prstGeom>
        </p:spPr>
      </p:pic>
    </p:spTree>
    <p:extLst>
      <p:ext uri="{BB962C8B-B14F-4D97-AF65-F5344CB8AC3E}">
        <p14:creationId xmlns:p14="http://schemas.microsoft.com/office/powerpoint/2010/main" val="28233685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865411" y="1028823"/>
            <a:ext cx="1873558" cy="4401205"/>
          </a:xfrm>
          <a:prstGeom prst="rect">
            <a:avLst/>
          </a:prstGeom>
          <a:noFill/>
        </p:spPr>
        <p:txBody>
          <a:bodyPr wrap="square" rtlCol="0">
            <a:spAutoFit/>
          </a:bodyPr>
          <a:lstStyle/>
          <a:p>
            <a:r>
              <a:rPr lang="en-US" sz="2000" dirty="0" smtClean="0"/>
              <a:t>retained in:</a:t>
            </a:r>
          </a:p>
          <a:p>
            <a:endParaRPr lang="en-US" sz="2000" dirty="0" smtClean="0"/>
          </a:p>
          <a:p>
            <a:r>
              <a:rPr lang="en-US" sz="2000" dirty="0" err="1" smtClean="0"/>
              <a:t>Mes</a:t>
            </a:r>
            <a:r>
              <a:rPr lang="en-US" sz="2000" dirty="0" smtClean="0"/>
              <a:t> </a:t>
            </a:r>
          </a:p>
          <a:p>
            <a:endParaRPr lang="en-US" sz="2000" dirty="0"/>
          </a:p>
          <a:p>
            <a:endParaRPr lang="en-US" sz="2000" dirty="0" smtClean="0"/>
          </a:p>
          <a:p>
            <a:endParaRPr lang="en-US" sz="2000" dirty="0" smtClean="0"/>
          </a:p>
          <a:p>
            <a:r>
              <a:rPr lang="en-US" sz="2000" dirty="0" smtClean="0"/>
              <a:t>E10.5</a:t>
            </a:r>
          </a:p>
          <a:p>
            <a:endParaRPr lang="en-US" sz="2000" dirty="0"/>
          </a:p>
          <a:p>
            <a:endParaRPr lang="en-US" sz="2000" dirty="0" smtClean="0"/>
          </a:p>
          <a:p>
            <a:endParaRPr lang="en-US" sz="2000" dirty="0"/>
          </a:p>
          <a:p>
            <a:r>
              <a:rPr lang="en-US" sz="2000" dirty="0" smtClean="0"/>
              <a:t>E12.5</a:t>
            </a:r>
          </a:p>
          <a:p>
            <a:r>
              <a:rPr lang="en-US" sz="2000" dirty="0" smtClean="0"/>
              <a:t>    </a:t>
            </a:r>
            <a:endParaRPr lang="en-US" sz="2800" dirty="0" smtClean="0"/>
          </a:p>
          <a:p>
            <a:endParaRPr lang="en-US" sz="2000" dirty="0" smtClean="0"/>
          </a:p>
          <a:p>
            <a:r>
              <a:rPr lang="en-US" sz="2000" dirty="0" err="1" smtClean="0"/>
              <a:t>Ect</a:t>
            </a:r>
            <a:endParaRPr lang="en-US" sz="2000" dirty="0"/>
          </a:p>
        </p:txBody>
      </p:sp>
      <p:sp>
        <p:nvSpPr>
          <p:cNvPr id="5" name="Title 4"/>
          <p:cNvSpPr>
            <a:spLocks noGrp="1"/>
          </p:cNvSpPr>
          <p:nvPr>
            <p:ph type="title"/>
          </p:nvPr>
        </p:nvSpPr>
        <p:spPr>
          <a:xfrm>
            <a:off x="0" y="-9129"/>
            <a:ext cx="9144000" cy="1325563"/>
          </a:xfrm>
        </p:spPr>
        <p:txBody>
          <a:bodyPr>
            <a:normAutofit/>
          </a:bodyPr>
          <a:lstStyle/>
          <a:p>
            <a:pPr algn="ctr"/>
            <a:r>
              <a:rPr lang="en-US" sz="3600" b="1" dirty="0" smtClean="0"/>
              <a:t>Exon skipping during facial development</a:t>
            </a:r>
            <a:endParaRPr lang="en-US" sz="3600" b="1" dirty="0"/>
          </a:p>
        </p:txBody>
      </p:sp>
      <p:sp>
        <p:nvSpPr>
          <p:cNvPr id="29" name="TextBox 28"/>
          <p:cNvSpPr txBox="1"/>
          <p:nvPr/>
        </p:nvSpPr>
        <p:spPr>
          <a:xfrm>
            <a:off x="3192857" y="6581001"/>
            <a:ext cx="3814997" cy="276999"/>
          </a:xfrm>
          <a:prstGeom prst="rect">
            <a:avLst/>
          </a:prstGeom>
          <a:noFill/>
        </p:spPr>
        <p:txBody>
          <a:bodyPr wrap="square" rtlCol="0">
            <a:spAutoFit/>
          </a:bodyPr>
          <a:lstStyle/>
          <a:p>
            <a:r>
              <a:rPr lang="en-US" sz="1200" dirty="0" smtClean="0"/>
              <a:t>FDR &lt; 0.05 and </a:t>
            </a:r>
            <a:r>
              <a:rPr lang="en-US" sz="1200" dirty="0"/>
              <a:t> </a:t>
            </a:r>
            <a:r>
              <a:rPr lang="en-US" sz="1200" dirty="0" smtClean="0"/>
              <a:t>△PSI  </a:t>
            </a:r>
            <a:r>
              <a:rPr lang="en-US" sz="1200" dirty="0"/>
              <a:t>&gt; </a:t>
            </a:r>
            <a:r>
              <a:rPr lang="en-US" sz="1200" dirty="0" smtClean="0"/>
              <a:t>10% across all </a:t>
            </a:r>
            <a:r>
              <a:rPr lang="en-US" sz="1200" dirty="0"/>
              <a:t>c</a:t>
            </a:r>
            <a:r>
              <a:rPr lang="en-US" sz="1200" dirty="0" smtClean="0"/>
              <a:t>omparisons</a:t>
            </a:r>
            <a:endParaRPr lang="en-US" sz="1200" dirty="0"/>
          </a:p>
        </p:txBody>
      </p:sp>
      <p:pic>
        <p:nvPicPr>
          <p:cNvPr id="30" name="Content Placeholder 3"/>
          <p:cNvPicPr>
            <a:picLocks noGrp="1" noChangeAspect="1"/>
          </p:cNvPicPr>
          <p:nvPr>
            <p:ph idx="1"/>
          </p:nvPr>
        </p:nvPicPr>
        <p:blipFill rotWithShape="1">
          <a:blip r:embed="rId3">
            <a:lum bright="-20000" contrast="20000"/>
            <a:extLst>
              <a:ext uri="{28A0092B-C50C-407E-A947-70E740481C1C}">
                <a14:useLocalDpi xmlns:a14="http://schemas.microsoft.com/office/drawing/2010/main" val="0"/>
              </a:ext>
            </a:extLst>
          </a:blip>
          <a:srcRect b="10765"/>
          <a:stretch/>
        </p:blipFill>
        <p:spPr>
          <a:xfrm>
            <a:off x="2796791" y="1392042"/>
            <a:ext cx="4448210" cy="5136846"/>
          </a:xfrm>
        </p:spPr>
      </p:pic>
      <p:sp>
        <p:nvSpPr>
          <p:cNvPr id="31" name="Rectangle 30"/>
          <p:cNvSpPr/>
          <p:nvPr/>
        </p:nvSpPr>
        <p:spPr>
          <a:xfrm>
            <a:off x="2654694" y="1432612"/>
            <a:ext cx="50045" cy="87689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659020" y="2318336"/>
            <a:ext cx="45719" cy="171104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654694" y="4604879"/>
            <a:ext cx="50045" cy="136278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192859" y="5986793"/>
            <a:ext cx="1896256" cy="17666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dirty="0" err="1" smtClean="0">
                <a:solidFill>
                  <a:schemeClr val="tx1"/>
                </a:solidFill>
              </a:rPr>
              <a:t>Ect</a:t>
            </a:r>
            <a:endParaRPr lang="en-US" dirty="0">
              <a:solidFill>
                <a:schemeClr val="tx1"/>
              </a:solidFill>
            </a:endParaRPr>
          </a:p>
        </p:txBody>
      </p:sp>
      <p:sp>
        <p:nvSpPr>
          <p:cNvPr id="36" name="Rectangle 35"/>
          <p:cNvSpPr/>
          <p:nvPr/>
        </p:nvSpPr>
        <p:spPr>
          <a:xfrm>
            <a:off x="5134085" y="5986793"/>
            <a:ext cx="1873770" cy="17666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dirty="0" err="1" smtClean="0">
                <a:solidFill>
                  <a:schemeClr val="tx1"/>
                </a:solidFill>
              </a:rPr>
              <a:t>Mes</a:t>
            </a:r>
            <a:endParaRPr lang="en-US" dirty="0">
              <a:solidFill>
                <a:schemeClr val="tx1"/>
              </a:solidFill>
            </a:endParaRPr>
          </a:p>
        </p:txBody>
      </p:sp>
      <p:graphicFrame>
        <p:nvGraphicFramePr>
          <p:cNvPr id="37" name="Table 36"/>
          <p:cNvGraphicFramePr>
            <a:graphicFrameLocks noGrp="1"/>
          </p:cNvGraphicFramePr>
          <p:nvPr>
            <p:extLst>
              <p:ext uri="{D42A27DB-BD31-4B8C-83A1-F6EECF244321}">
                <p14:modId xmlns:p14="http://schemas.microsoft.com/office/powerpoint/2010/main" val="2481114852"/>
              </p:ext>
            </p:extLst>
          </p:nvPr>
        </p:nvGraphicFramePr>
        <p:xfrm>
          <a:off x="3192858" y="6189418"/>
          <a:ext cx="3814998" cy="365760"/>
        </p:xfrm>
        <a:graphic>
          <a:graphicData uri="http://schemas.openxmlformats.org/drawingml/2006/table">
            <a:tbl>
              <a:tblPr firstRow="1" bandRow="1">
                <a:tableStyleId>{2D5ABB26-0587-4C30-8999-92F81FD0307C}</a:tableStyleId>
              </a:tblPr>
              <a:tblGrid>
                <a:gridCol w="635833"/>
                <a:gridCol w="635833"/>
                <a:gridCol w="635833"/>
                <a:gridCol w="635833"/>
                <a:gridCol w="635833"/>
                <a:gridCol w="635833"/>
              </a:tblGrid>
              <a:tr h="322500">
                <a:tc>
                  <a:txBody>
                    <a:bodyPr/>
                    <a:lstStyle/>
                    <a:p>
                      <a:r>
                        <a:rPr lang="en-US" dirty="0" smtClean="0"/>
                        <a:t>10.5</a:t>
                      </a:r>
                      <a:endParaRPr lang="en-US" dirty="0"/>
                    </a:p>
                  </a:txBody>
                  <a:tcPr>
                    <a:solidFill>
                      <a:schemeClr val="accent3">
                        <a:lumMod val="20000"/>
                        <a:lumOff val="80000"/>
                      </a:schemeClr>
                    </a:solidFill>
                  </a:tcPr>
                </a:tc>
                <a:tc>
                  <a:txBody>
                    <a:bodyPr/>
                    <a:lstStyle/>
                    <a:p>
                      <a:r>
                        <a:rPr lang="en-US" dirty="0" smtClean="0"/>
                        <a:t>11.5</a:t>
                      </a:r>
                      <a:endParaRPr lang="en-US" dirty="0"/>
                    </a:p>
                  </a:txBody>
                  <a:tcPr>
                    <a:solidFill>
                      <a:srgbClr val="C3D69B"/>
                    </a:solidFill>
                  </a:tcPr>
                </a:tc>
                <a:tc>
                  <a:txBody>
                    <a:bodyPr/>
                    <a:lstStyle/>
                    <a:p>
                      <a:r>
                        <a:rPr lang="en-US" dirty="0" smtClean="0"/>
                        <a:t>12.5</a:t>
                      </a:r>
                      <a:endParaRPr lang="en-US" dirty="0"/>
                    </a:p>
                  </a:txBody>
                  <a:tcPr>
                    <a:solidFill>
                      <a:srgbClr val="77933C"/>
                    </a:solidFill>
                  </a:tcPr>
                </a:tc>
                <a:tc>
                  <a:txBody>
                    <a:bodyPr/>
                    <a:lstStyle/>
                    <a:p>
                      <a:r>
                        <a:rPr lang="en-US" dirty="0" smtClean="0"/>
                        <a:t>10.5</a:t>
                      </a:r>
                      <a:endParaRPr lang="en-US" dirty="0"/>
                    </a:p>
                  </a:txBody>
                  <a:tcPr>
                    <a:solidFill>
                      <a:srgbClr val="EBF1DE"/>
                    </a:solidFill>
                  </a:tcPr>
                </a:tc>
                <a:tc>
                  <a:txBody>
                    <a:bodyPr/>
                    <a:lstStyle/>
                    <a:p>
                      <a:r>
                        <a:rPr lang="en-US" dirty="0" smtClean="0"/>
                        <a:t>11.5</a:t>
                      </a:r>
                      <a:endParaRPr lang="en-US" dirty="0"/>
                    </a:p>
                  </a:txBody>
                  <a:tcPr>
                    <a:solidFill>
                      <a:schemeClr val="accent3">
                        <a:lumMod val="60000"/>
                        <a:lumOff val="40000"/>
                      </a:schemeClr>
                    </a:solidFill>
                  </a:tcPr>
                </a:tc>
                <a:tc>
                  <a:txBody>
                    <a:bodyPr/>
                    <a:lstStyle/>
                    <a:p>
                      <a:r>
                        <a:rPr lang="en-US" dirty="0" smtClean="0"/>
                        <a:t>12.5</a:t>
                      </a:r>
                      <a:endParaRPr lang="en-US" dirty="0"/>
                    </a:p>
                  </a:txBody>
                  <a:tcPr>
                    <a:solidFill>
                      <a:schemeClr val="accent3">
                        <a:lumMod val="75000"/>
                      </a:schemeClr>
                    </a:solidFill>
                  </a:tcPr>
                </a:tc>
              </a:tr>
            </a:tbl>
          </a:graphicData>
        </a:graphic>
      </p:graphicFrame>
      <p:sp>
        <p:nvSpPr>
          <p:cNvPr id="38" name="Rectangle 37"/>
          <p:cNvSpPr/>
          <p:nvPr/>
        </p:nvSpPr>
        <p:spPr>
          <a:xfrm>
            <a:off x="2659020" y="4029383"/>
            <a:ext cx="45719" cy="575496"/>
          </a:xfrm>
          <a:prstGeom prst="rect">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1868579" y="4604880"/>
            <a:ext cx="6190807" cy="1381914"/>
            <a:chOff x="1868579" y="4604880"/>
            <a:chExt cx="6190807" cy="1381914"/>
          </a:xfrm>
        </p:grpSpPr>
        <p:sp>
          <p:nvSpPr>
            <p:cNvPr id="41" name="Rectangle 40"/>
            <p:cNvSpPr/>
            <p:nvPr/>
          </p:nvSpPr>
          <p:spPr>
            <a:xfrm>
              <a:off x="1868579" y="4604880"/>
              <a:ext cx="5286776" cy="1381914"/>
            </a:xfrm>
            <a:prstGeom prst="rect">
              <a:avLst/>
            </a:prstGeom>
            <a:no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7417889" y="5100908"/>
              <a:ext cx="641497" cy="369332"/>
            </a:xfrm>
            <a:prstGeom prst="rect">
              <a:avLst/>
            </a:prstGeom>
            <a:noFill/>
          </p:spPr>
          <p:txBody>
            <a:bodyPr wrap="none" rtlCol="0">
              <a:spAutoFit/>
            </a:bodyPr>
            <a:lstStyle/>
            <a:p>
              <a:r>
                <a:rPr lang="en-US" i="1" dirty="0" err="1" smtClean="0"/>
                <a:t>Esrp</a:t>
              </a:r>
              <a:endParaRPr lang="en-US" i="1" dirty="0"/>
            </a:p>
          </p:txBody>
        </p:sp>
      </p:grpSp>
    </p:spTree>
    <p:extLst>
      <p:ext uri="{BB962C8B-B14F-4D97-AF65-F5344CB8AC3E}">
        <p14:creationId xmlns:p14="http://schemas.microsoft.com/office/powerpoint/2010/main" val="3745407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b="1" dirty="0" smtClean="0"/>
              <a:t>validation of an ectoderm-specific last exon</a:t>
            </a:r>
            <a:endParaRPr lang="en-US" sz="3600" b="1" dirty="0"/>
          </a:p>
        </p:txBody>
      </p:sp>
      <p:pic>
        <p:nvPicPr>
          <p:cNvPr id="7" name="Picture 6"/>
          <p:cNvPicPr>
            <a:picLocks noChangeAspect="1"/>
          </p:cNvPicPr>
          <p:nvPr/>
        </p:nvPicPr>
        <p:blipFill>
          <a:blip r:embed="rId3"/>
          <a:stretch>
            <a:fillRect/>
          </a:stretch>
        </p:blipFill>
        <p:spPr>
          <a:xfrm>
            <a:off x="651651" y="1644130"/>
            <a:ext cx="8229600" cy="998180"/>
          </a:xfrm>
          <a:prstGeom prst="rect">
            <a:avLst/>
          </a:prstGeom>
        </p:spPr>
      </p:pic>
      <p:sp>
        <p:nvSpPr>
          <p:cNvPr id="9" name="Rounded Rectangle 8"/>
          <p:cNvSpPr/>
          <p:nvPr/>
        </p:nvSpPr>
        <p:spPr>
          <a:xfrm>
            <a:off x="5359163" y="1863724"/>
            <a:ext cx="330437" cy="844551"/>
          </a:xfrm>
          <a:prstGeom prst="roundRect">
            <a:avLst/>
          </a:prstGeom>
          <a:no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8716032" y="1797759"/>
            <a:ext cx="330437" cy="844551"/>
          </a:xfrm>
          <a:prstGeom prst="round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1954928" y="2705997"/>
            <a:ext cx="6926323" cy="3997173"/>
            <a:chOff x="1954928" y="2705997"/>
            <a:chExt cx="6926323" cy="3997173"/>
          </a:xfrm>
        </p:grpSpPr>
        <p:grpSp>
          <p:nvGrpSpPr>
            <p:cNvPr id="15" name="Group 14"/>
            <p:cNvGrpSpPr/>
            <p:nvPr/>
          </p:nvGrpSpPr>
          <p:grpSpPr>
            <a:xfrm>
              <a:off x="1954928" y="2705997"/>
              <a:ext cx="6926323" cy="3827448"/>
              <a:chOff x="1954928" y="2705997"/>
              <a:chExt cx="6926323" cy="3827448"/>
            </a:xfrm>
          </p:grpSpPr>
          <p:pic>
            <p:nvPicPr>
              <p:cNvPr id="6" name="Picture 5"/>
              <p:cNvPicPr>
                <a:picLocks noChangeAspect="1"/>
              </p:cNvPicPr>
              <p:nvPr/>
            </p:nvPicPr>
            <p:blipFill>
              <a:blip r:embed="rId4"/>
              <a:stretch>
                <a:fillRect/>
              </a:stretch>
            </p:blipFill>
            <p:spPr>
              <a:xfrm flipH="1">
                <a:off x="1954928" y="3264489"/>
                <a:ext cx="5108967" cy="3268956"/>
              </a:xfrm>
              <a:prstGeom prst="rect">
                <a:avLst/>
              </a:prstGeom>
            </p:spPr>
          </p:pic>
          <p:grpSp>
            <p:nvGrpSpPr>
              <p:cNvPr id="10" name="Group 9"/>
              <p:cNvGrpSpPr/>
              <p:nvPr/>
            </p:nvGrpSpPr>
            <p:grpSpPr>
              <a:xfrm>
                <a:off x="1978025" y="2705997"/>
                <a:ext cx="6903226" cy="3596378"/>
                <a:chOff x="1978025" y="2705997"/>
                <a:chExt cx="6903226" cy="3596378"/>
              </a:xfrm>
            </p:grpSpPr>
            <p:grpSp>
              <p:nvGrpSpPr>
                <p:cNvPr id="4" name="Group 3"/>
                <p:cNvGrpSpPr/>
                <p:nvPr/>
              </p:nvGrpSpPr>
              <p:grpSpPr>
                <a:xfrm>
                  <a:off x="1978025" y="2708275"/>
                  <a:ext cx="3546357" cy="3594100"/>
                  <a:chOff x="1978025" y="2708275"/>
                  <a:chExt cx="3546357" cy="3594100"/>
                </a:xfrm>
              </p:grpSpPr>
              <p:cxnSp>
                <p:nvCxnSpPr>
                  <p:cNvPr id="5" name="Straight Connector 4"/>
                  <p:cNvCxnSpPr>
                    <a:stCxn id="9" idx="2"/>
                  </p:cNvCxnSpPr>
                  <p:nvPr/>
                </p:nvCxnSpPr>
                <p:spPr>
                  <a:xfrm flipH="1">
                    <a:off x="3212353" y="2708275"/>
                    <a:ext cx="2312029" cy="556214"/>
                  </a:xfrm>
                  <a:prstGeom prst="line">
                    <a:avLst/>
                  </a:prstGeom>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1978025" y="3262211"/>
                    <a:ext cx="2579034" cy="3040164"/>
                  </a:xfrm>
                  <a:prstGeom prst="roundRect">
                    <a:avLst>
                      <a:gd name="adj" fmla="val 2886"/>
                    </a:avLst>
                  </a:prstGeom>
                  <a:no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ounded Rectangle 12"/>
                <p:cNvSpPr/>
                <p:nvPr/>
              </p:nvSpPr>
              <p:spPr>
                <a:xfrm>
                  <a:off x="4557059" y="3262211"/>
                  <a:ext cx="2579034" cy="3040164"/>
                </a:xfrm>
                <a:prstGeom prst="roundRect">
                  <a:avLst>
                    <a:gd name="adj" fmla="val 2886"/>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6569222" y="2705997"/>
                  <a:ext cx="2312029" cy="55621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3" name="TextBox 2"/>
            <p:cNvSpPr txBox="1"/>
            <p:nvPr/>
          </p:nvSpPr>
          <p:spPr>
            <a:xfrm>
              <a:off x="5091661" y="6333838"/>
              <a:ext cx="1428596" cy="369332"/>
            </a:xfrm>
            <a:prstGeom prst="rect">
              <a:avLst/>
            </a:prstGeom>
            <a:solidFill>
              <a:schemeClr val="bg1"/>
            </a:solidFill>
          </p:spPr>
          <p:txBody>
            <a:bodyPr wrap="none" rtlCol="0">
              <a:spAutoFit/>
            </a:bodyPr>
            <a:lstStyle/>
            <a:p>
              <a:r>
                <a:rPr lang="en-US" dirty="0" smtClean="0"/>
                <a:t>shared exons</a:t>
              </a:r>
              <a:endParaRPr lang="en-US" dirty="0"/>
            </a:p>
          </p:txBody>
        </p:sp>
        <p:sp>
          <p:nvSpPr>
            <p:cNvPr id="8" name="TextBox 7"/>
            <p:cNvSpPr txBox="1"/>
            <p:nvPr/>
          </p:nvSpPr>
          <p:spPr>
            <a:xfrm>
              <a:off x="1954928" y="6333838"/>
              <a:ext cx="2374643" cy="369332"/>
            </a:xfrm>
            <a:prstGeom prst="rect">
              <a:avLst/>
            </a:prstGeom>
            <a:solidFill>
              <a:schemeClr val="bg1"/>
            </a:solidFill>
          </p:spPr>
          <p:txBody>
            <a:bodyPr wrap="none" rtlCol="0">
              <a:spAutoFit/>
            </a:bodyPr>
            <a:lstStyle/>
            <a:p>
              <a:r>
                <a:rPr lang="en-US" dirty="0" smtClean="0"/>
                <a:t>ectoderm-specific exon</a:t>
              </a:r>
              <a:endParaRPr lang="en-US" dirty="0"/>
            </a:p>
          </p:txBody>
        </p:sp>
      </p:grpSp>
    </p:spTree>
    <p:extLst>
      <p:ext uri="{BB962C8B-B14F-4D97-AF65-F5344CB8AC3E}">
        <p14:creationId xmlns:p14="http://schemas.microsoft.com/office/powerpoint/2010/main" val="962823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10137</TotalTime>
  <Words>2181</Words>
  <Application>Microsoft Macintosh PowerPoint</Application>
  <PresentationFormat>On-screen Show (4:3)</PresentationFormat>
  <Paragraphs>464</Paragraphs>
  <Slides>28</Slides>
  <Notes>18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RNA dynamics in the developing mouse face</vt:lpstr>
      <vt:lpstr>PowerPoint Presentation</vt:lpstr>
      <vt:lpstr>PowerPoint Presentation</vt:lpstr>
      <vt:lpstr>Aim 1a: Transcriptome data at Facebase</vt:lpstr>
      <vt:lpstr>PowerPoint Presentation</vt:lpstr>
      <vt:lpstr>Aim 2: Isoforms, a major mode of regulation  </vt:lpstr>
      <vt:lpstr>Differential splicing, first and last exons</vt:lpstr>
      <vt:lpstr>Exon skipping during facial development</vt:lpstr>
      <vt:lpstr>validation of an ectoderm-specific last exon</vt:lpstr>
      <vt:lpstr>Aim 2 bonus: Improved gene models</vt:lpstr>
      <vt:lpstr>PowerPoint Presentation</vt:lpstr>
      <vt:lpstr>PowerPoint Presentation</vt:lpstr>
      <vt:lpstr>PowerPoint Presentation</vt:lpstr>
      <vt:lpstr>Single cell RNA-seq of l junction</vt:lpstr>
      <vt:lpstr>PowerPoint Presentation</vt:lpstr>
      <vt:lpstr>PowerPoint Presentation</vt:lpstr>
      <vt:lpstr>Adamts9: a cleft lip gene! </vt:lpstr>
      <vt:lpstr>PowerPoint Presentation</vt:lpstr>
      <vt:lpstr> Periderm at the seam is ‘special’ and initiates fusion</vt:lpstr>
      <vt:lpstr>periderm initiates fusion</vt:lpstr>
      <vt:lpstr>A special popluation of basal cells </vt:lpstr>
      <vt:lpstr>PowerPoint Presentation</vt:lpstr>
      <vt:lpstr>PowerPoint Presentation</vt:lpstr>
      <vt:lpstr>Year 5 milestones</vt:lpstr>
      <vt:lpstr>PowerPoint Presentation</vt:lpstr>
      <vt:lpstr>Aim 1: Transcriptome dynamics </vt:lpstr>
      <vt:lpstr>Aim 2: Gene models and isoform usage</vt:lpstr>
      <vt:lpstr>Aim 3: translation efficiency</vt:lpstr>
    </vt:vector>
  </TitlesOfParts>
  <Company>ucDenver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RNA dynamics in the developing mouse face</dc:title>
  <dc:creator>joan hooper</dc:creator>
  <cp:lastModifiedBy>joan hooper</cp:lastModifiedBy>
  <cp:revision>162</cp:revision>
  <cp:lastPrinted>2018-05-14T22:29:16Z</cp:lastPrinted>
  <dcterms:created xsi:type="dcterms:W3CDTF">2017-04-25T15:09:56Z</dcterms:created>
  <dcterms:modified xsi:type="dcterms:W3CDTF">2018-05-15T15:17:16Z</dcterms:modified>
</cp:coreProperties>
</file>