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70" r:id="rId2"/>
    <p:sldId id="1069" r:id="rId3"/>
    <p:sldId id="909" r:id="rId4"/>
    <p:sldId id="1113" r:id="rId5"/>
    <p:sldId id="1073" r:id="rId6"/>
    <p:sldId id="1114" r:id="rId7"/>
    <p:sldId id="926" r:id="rId8"/>
    <p:sldId id="949" r:id="rId9"/>
    <p:sldId id="970" r:id="rId10"/>
    <p:sldId id="1075" r:id="rId11"/>
    <p:sldId id="994" r:id="rId12"/>
    <p:sldId id="999" r:id="rId13"/>
    <p:sldId id="993" r:id="rId14"/>
    <p:sldId id="992" r:id="rId15"/>
    <p:sldId id="1000" r:id="rId16"/>
    <p:sldId id="1004" r:id="rId17"/>
    <p:sldId id="1002" r:id="rId18"/>
    <p:sldId id="1005" r:id="rId19"/>
    <p:sldId id="1006" r:id="rId20"/>
    <p:sldId id="1115" r:id="rId21"/>
    <p:sldId id="1116" r:id="rId22"/>
    <p:sldId id="1117" r:id="rId23"/>
    <p:sldId id="1118" r:id="rId24"/>
    <p:sldId id="1119" r:id="rId25"/>
    <p:sldId id="1121" r:id="rId26"/>
    <p:sldId id="1120" r:id="rId27"/>
    <p:sldId id="1123" r:id="rId28"/>
    <p:sldId id="1122" r:id="rId29"/>
    <p:sldId id="1124" r:id="rId30"/>
    <p:sldId id="1071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1083A"/>
    <a:srgbClr val="000324"/>
    <a:srgbClr val="000108"/>
    <a:srgbClr val="FFFF00"/>
    <a:srgbClr val="FF00FF"/>
    <a:srgbClr val="4F0004"/>
    <a:srgbClr val="00DC13"/>
    <a:srgbClr val="C4EC18"/>
    <a:srgbClr val="FFFFFF"/>
    <a:srgbClr val="F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249" autoAdjust="0"/>
  </p:normalViewPr>
  <p:slideViewPr>
    <p:cSldViewPr>
      <p:cViewPr>
        <p:scale>
          <a:sx n="75" d="100"/>
          <a:sy n="75" d="100"/>
        </p:scale>
        <p:origin x="-200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90C0F13-BF62-EA4B-93CA-3E9DFB65C8F0}" type="datetimeFigureOut">
              <a:rPr lang="en-US"/>
              <a:pPr>
                <a:defRPr/>
              </a:pPr>
              <a:t>5/15/18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1A3527-B5BC-D446-BA33-516E86584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9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F05607-B693-8E46-A3DF-4D44639D4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47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3A672D-FA1F-5D42-AC10-345A52F0E940}" type="slidenum">
              <a:rPr lang="en-US" sz="1200"/>
              <a:pPr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74B879-48D7-2E42-98EB-61D17D85A71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>
                <a:latin typeface="Times" charset="0"/>
                <a:ea typeface="ＭＳ Ｐゴシック" charset="0"/>
                <a:cs typeface="ＭＳ Ｐゴシック" charset="0"/>
              </a:rPr>
              <a:t>- How is the patient’s presentation typical or atypical for considered diagnoses?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 the candidate genes/pathways that may contribute to the condition</a:t>
            </a:r>
          </a:p>
          <a:p>
            <a:pPr eaLnBrk="1" hangingPunct="1">
              <a:spcBef>
                <a:spcPct val="0"/>
              </a:spcBef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- Please list/explain the genetic tests performed on the proband/family.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Chromosomal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Microarray analysis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Gene-panel sequencing</a:t>
            </a:r>
          </a:p>
          <a:p>
            <a:pPr lvl="1" eaLnBrk="1" hangingPunct="1">
              <a:spcBef>
                <a:spcPct val="0"/>
              </a:spcBef>
              <a:buFontTx/>
              <a:buChar char="-"/>
            </a:pPr>
            <a:r>
              <a:rPr lang="en-US" sz="2400">
                <a:solidFill>
                  <a:srgbClr val="FFFF00"/>
                </a:solidFill>
                <a:latin typeface="Times" charset="0"/>
                <a:ea typeface="ＭＳ Ｐゴシック" charset="0"/>
              </a:rPr>
              <a:t>Exome and Genome sequencing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Impaired Development Of Neural-Crest Cell Derived Organs and Intellectual Disability Caused By MED13L Haploinsufficiency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Image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A-F med13b mRNA expression across developmental stages in zebrafish.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B-C show maternal expression in 1-cell and 2-cell stage at the blastomeres.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D -E 24 and 48 HPF, the expression was restricted to forebrain (fb), mid-hindbrain boundaries (</a:t>
            </a:r>
            <a:r>
              <a:rPr lang="en-US" dirty="0" err="1">
                <a:latin typeface="+mn-lt"/>
                <a:ea typeface="+mn-ea"/>
                <a:cs typeface="+mn-cs"/>
              </a:rPr>
              <a:t>mhb</a:t>
            </a:r>
            <a:r>
              <a:rPr lang="en-US" dirty="0">
                <a:latin typeface="+mn-lt"/>
                <a:ea typeface="+mn-ea"/>
                <a:cs typeface="+mn-cs"/>
              </a:rPr>
              <a:t>), eyes, pectoral fin (pf), and posterior lateral line (</a:t>
            </a:r>
            <a:r>
              <a:rPr lang="en-US" dirty="0" err="1">
                <a:latin typeface="+mn-lt"/>
                <a:ea typeface="+mn-ea"/>
                <a:cs typeface="+mn-cs"/>
              </a:rPr>
              <a:t>pll</a:t>
            </a:r>
            <a:r>
              <a:rPr lang="en-US" dirty="0">
                <a:latin typeface="+mn-lt"/>
                <a:ea typeface="+mn-ea"/>
                <a:cs typeface="+mn-cs"/>
              </a:rPr>
              <a:t>).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F: Sense probe- negative control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/>
              <a:t>Image 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Suppression of med13b resulted in developmental defects affecting head, eyes, and body axis.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rescue construct- Reintroduction of human MED13L mRNA (150 </a:t>
            </a:r>
            <a:r>
              <a:rPr lang="en-US" dirty="0" err="1">
                <a:latin typeface="+mn-lt"/>
                <a:ea typeface="+mn-ea"/>
                <a:cs typeface="+mn-cs"/>
              </a:rPr>
              <a:t>pg</a:t>
            </a:r>
            <a:r>
              <a:rPr lang="en-US" dirty="0">
                <a:latin typeface="+mn-lt"/>
                <a:ea typeface="+mn-ea"/>
                <a:cs typeface="+mn-cs"/>
              </a:rPr>
              <a:t>) restored the zebrafish wild-type phenotype.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med13b MO resulted in </a:t>
            </a:r>
            <a:r>
              <a:rPr lang="en-US" b="1" dirty="0" err="1">
                <a:latin typeface="+mn-lt"/>
                <a:ea typeface="+mn-ea"/>
                <a:cs typeface="+mn-cs"/>
              </a:rPr>
              <a:t>hypomorphic</a:t>
            </a:r>
            <a:r>
              <a:rPr lang="en-US" b="1" dirty="0">
                <a:latin typeface="+mn-lt"/>
                <a:ea typeface="+mn-ea"/>
                <a:cs typeface="+mn-cs"/>
              </a:rPr>
              <a:t> head, </a:t>
            </a:r>
            <a:r>
              <a:rPr lang="en-US" b="1" dirty="0" err="1">
                <a:latin typeface="+mn-lt"/>
                <a:ea typeface="+mn-ea"/>
                <a:cs typeface="+mn-cs"/>
              </a:rPr>
              <a:t>microphtalmia</a:t>
            </a:r>
            <a:r>
              <a:rPr lang="en-US" b="1" dirty="0">
                <a:latin typeface="+mn-lt"/>
                <a:ea typeface="+mn-ea"/>
                <a:cs typeface="+mn-cs"/>
              </a:rPr>
              <a:t>, curved body axis, and pericardial edema.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Image 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med13b is required for proper NCCs migration and neuronal distribution in zebrafish head morphogenesis and craniofacial prominence. </a:t>
            </a:r>
            <a:endParaRPr lang="en-US" dirty="0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266BE32-47AD-2D40-BF78-0F54E804BDEE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MED13b is the MED13L orthologue in zebrafish</a:t>
            </a:r>
          </a:p>
          <a:p>
            <a:pPr>
              <a:defRPr/>
            </a:pPr>
            <a:endParaRPr lang="en-US" dirty="0"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We designed guide upstream, closer to the 5’ UTR</a:t>
            </a: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Guides were designed in the predicted functional domain of gene</a:t>
            </a:r>
          </a:p>
          <a:p>
            <a:pPr>
              <a:defRPr/>
            </a:pPr>
            <a:r>
              <a:rPr lang="en-US" altLang="ja-JP" dirty="0">
                <a:latin typeface="Arial"/>
                <a:cs typeface="Arial"/>
              </a:rPr>
              <a:t>Guides designed in same exon can be injected together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4DD2B0-C082-BA43-8D80-2C58D98E31D6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307227-8475-D54F-A9DE-988AD008057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EAA3-3BB7-BC4C-95FB-6781BFA8B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7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08E9-18D1-504C-A464-8AD13C959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2BC09-456C-3849-8A90-70D9EB936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7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FF1D-1306-8740-96C9-7D72A3210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2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2742-8CFF-344D-B86A-D2280568A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CF808-E15E-6D43-A224-492B1A455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9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60FE-5030-E54F-989B-C0B0F574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1C906-F9E9-434F-B959-6BE5C5A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4E0A4-B2B6-0C44-A096-627F8387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6AF0C-8975-BD46-B076-7C2978695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2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0936-42D8-AE4A-9A59-EEC11002E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5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25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8269837A-4694-934A-A690-1EB575765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sz="280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914400" y="3886200"/>
            <a:ext cx="82296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Richard Maas, M.D., Ph.D. 			Eric Liao, M.D., Ph.D.</a:t>
            </a:r>
          </a:p>
          <a:p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BWH Division of Genetics / HMS 			MGH Dept. of Plastic Surgery / HMS</a:t>
            </a:r>
          </a:p>
          <a:p>
            <a:endParaRPr lang="en-US" sz="14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Joan Stoler, M.D. 				Catherine Nowak, M.D.</a:t>
            </a:r>
          </a:p>
          <a:p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Boston Children’s Hospital / HMS			Boston Children’s Hospital / HMS</a:t>
            </a:r>
          </a:p>
          <a:p>
            <a:endParaRPr lang="en-US" sz="14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Pedro Sanchez, M.D.			Ophir Klein, M.D., Ph.D.</a:t>
            </a:r>
          </a:p>
          <a:p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Children’s Hospital Los Angeles / USC		Depts. Orofacial Sciences and Peds, UCSF </a:t>
            </a: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-152400" y="228600"/>
            <a:ext cx="952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Rapid Identification and Validation of </a:t>
            </a:r>
            <a:b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Human Craniofacial Development Genes  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384425" y="2362200"/>
            <a:ext cx="4217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4</a:t>
            </a:r>
            <a:r>
              <a:rPr lang="en-US" baseline="30000">
                <a:solidFill>
                  <a:schemeClr val="bg1"/>
                </a:solidFill>
                <a:latin typeface="Arial" charset="0"/>
                <a:cs typeface="Arial" charset="0"/>
              </a:rPr>
              <a:t>rd</a:t>
            </a:r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 FaceBase Annual Meeting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USC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charset="0"/>
                <a:cs typeface="Arial" charset="0"/>
              </a:rPr>
              <a:t>May 15-16, 2018 </a:t>
            </a:r>
          </a:p>
        </p:txBody>
      </p:sp>
      <p:pic>
        <p:nvPicPr>
          <p:cNvPr id="15365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143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6456363"/>
            <a:ext cx="24352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xfrm>
            <a:off x="685800" y="322263"/>
            <a:ext cx="7772400" cy="66833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Some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new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cases </a:t>
            </a:r>
            <a:r>
              <a:rPr lang="mr-IN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3362" name="TextBox 4"/>
          <p:cNvSpPr txBox="1">
            <a:spLocks noChangeArrowheads="1"/>
          </p:cNvSpPr>
          <p:nvPr/>
        </p:nvSpPr>
        <p:spPr bwMode="auto">
          <a:xfrm>
            <a:off x="211667" y="1959114"/>
            <a:ext cx="8147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457200" indent="-457200"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.	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SMARCA4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: 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FB11 -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Maxillary hypoplasia w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/ facial asymmetry, CMI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3363" name="TextBox 5"/>
          <p:cNvSpPr txBox="1">
            <a:spLocks noChangeArrowheads="1"/>
          </p:cNvSpPr>
          <p:nvPr/>
        </p:nvSpPr>
        <p:spPr bwMode="auto">
          <a:xfrm>
            <a:off x="211667" y="2869049"/>
            <a:ext cx="64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457200" lvl="2" indent="-457200" eaLnBrk="1" hangingPunct="1"/>
            <a:r>
              <a:rPr lang="en-US" sz="20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2.	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CARD8: 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FB23 -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Lobar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holoproscencepahly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(HPE) 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67" y="3787914"/>
            <a:ext cx="8987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3.	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MED13L: 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FB67</a:t>
            </a:r>
            <a:r>
              <a:rPr lang="en-US" sz="20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- 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PRS, CP,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cardiac and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cular defects, hearing 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loss, DD</a:t>
            </a:r>
            <a:endParaRPr lang="en-US" sz="20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83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FB11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Nasal maxillary hypoplasia and facial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symmetry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4274" name="Content Placeholder 10"/>
          <p:cNvSpPr>
            <a:spLocks noGrp="1"/>
          </p:cNvSpPr>
          <p:nvPr>
            <p:ph idx="1"/>
          </p:nvPr>
        </p:nvSpPr>
        <p:spPr>
          <a:xfrm>
            <a:off x="609600" y="838200"/>
            <a:ext cx="8153400" cy="121920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Referring Physician:  Catherine Nowak, MD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Gender:  Female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Current Age:  9 yrs., 4 mos.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Ethnicity:  Caucasian /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Latino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3733800"/>
            <a:ext cx="502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Other pertinent findings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Myopia and astigmatism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Hypoplasia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of lacrimal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ducts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Growth retardation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Conductive hearing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loss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Obstructuve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sleep apnea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Hypoplasia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of corpus callosum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Global developmental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delay / nonverbal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1" descr="KPfacebase2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t="4146" r="10785" b="4706"/>
          <a:stretch>
            <a:fillRect/>
          </a:stretch>
        </p:blipFill>
        <p:spPr>
          <a:xfrm>
            <a:off x="2426972" y="3657600"/>
            <a:ext cx="1611628" cy="24384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62000" y="3657605"/>
            <a:ext cx="1593853" cy="2443480"/>
            <a:chOff x="2514600" y="3498850"/>
            <a:chExt cx="1992313" cy="3054350"/>
          </a:xfrm>
        </p:grpSpPr>
        <p:pic>
          <p:nvPicPr>
            <p:cNvPr id="9" name="Picture 17" descr="KPfacebase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498850"/>
              <a:ext cx="1992313" cy="305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3581400" y="5867400"/>
              <a:ext cx="304800" cy="38100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" name="Straight Arrow Connector 10"/>
          <p:cNvCxnSpPr>
            <a:cxnSpLocks noChangeAspect="1" noChangeShapeType="1"/>
          </p:cNvCxnSpPr>
          <p:nvPr/>
        </p:nvCxnSpPr>
        <p:spPr bwMode="auto">
          <a:xfrm flipH="1" flipV="1">
            <a:off x="2956560" y="5746748"/>
            <a:ext cx="243840" cy="304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Aspect="1" noChangeShapeType="1"/>
          </p:cNvCxnSpPr>
          <p:nvPr/>
        </p:nvCxnSpPr>
        <p:spPr bwMode="auto">
          <a:xfrm rot="16200000" flipH="1" flipV="1">
            <a:off x="2951481" y="5269229"/>
            <a:ext cx="243840" cy="304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ight Brace 8"/>
          <p:cNvSpPr>
            <a:spLocks noChangeAspect="1"/>
          </p:cNvSpPr>
          <p:nvPr/>
        </p:nvSpPr>
        <p:spPr bwMode="auto">
          <a:xfrm flipH="1">
            <a:off x="2810930" y="5408083"/>
            <a:ext cx="60960" cy="12192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600" y="1981200"/>
            <a:ext cx="8001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FF00"/>
                </a:solidFill>
                <a:latin typeface="Arial" charset="0"/>
                <a:cs typeface="Arial" charset="0"/>
              </a:rPr>
              <a:t>Dysmorphic</a:t>
            </a:r>
            <a:r>
              <a:rPr lang="en-US" sz="1600" dirty="0">
                <a:solidFill>
                  <a:srgbClr val="FFFF00"/>
                </a:solidFill>
                <a:latin typeface="Arial" charset="0"/>
                <a:cs typeface="Arial" charset="0"/>
              </a:rPr>
              <a:t> Features 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Microcephaly and deformational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facial asymmetry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Hypoplastic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nose with upturned tip, narrow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nares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Small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abnormal ears,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Single central incisor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Class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III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malocclusion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FB11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Family history and prior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enetic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esting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837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462212"/>
            <a:ext cx="7543800" cy="3786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Chromosomal:  </a:t>
            </a:r>
            <a:r>
              <a:rPr lang="en-US" sz="1600" dirty="0" err="1">
                <a:latin typeface="Arial"/>
                <a:cs typeface="Arial"/>
              </a:rPr>
              <a:t>Amnio</a:t>
            </a:r>
            <a:r>
              <a:rPr lang="en-US" sz="1600" dirty="0">
                <a:latin typeface="Arial"/>
                <a:cs typeface="Arial"/>
              </a:rPr>
              <a:t>: 46, </a:t>
            </a:r>
            <a:r>
              <a:rPr lang="en-US" sz="1600" dirty="0" err="1">
                <a:latin typeface="Arial"/>
                <a:cs typeface="Arial"/>
              </a:rPr>
              <a:t>XX,del</a:t>
            </a:r>
            <a:r>
              <a:rPr lang="en-US" sz="1600" dirty="0">
                <a:latin typeface="Arial"/>
                <a:cs typeface="Arial"/>
              </a:rPr>
              <a:t>(10)(p11):3 cells/1 colony, pseudo- </a:t>
            </a:r>
            <a:r>
              <a:rPr lang="en-US" sz="1600" dirty="0" err="1">
                <a:latin typeface="Arial"/>
                <a:cs typeface="Arial"/>
              </a:rPr>
              <a:t>mosaicism</a:t>
            </a:r>
            <a:r>
              <a:rPr lang="en-US" sz="1600" dirty="0">
                <a:latin typeface="Arial"/>
                <a:cs typeface="Arial"/>
              </a:rPr>
              <a:t>.  Postnatal </a:t>
            </a:r>
            <a:r>
              <a:rPr lang="en-US" sz="1600" dirty="0" err="1">
                <a:latin typeface="Arial"/>
                <a:cs typeface="Arial"/>
              </a:rPr>
              <a:t>study:normal</a:t>
            </a:r>
            <a:r>
              <a:rPr lang="en-US" sz="1600" dirty="0">
                <a:latin typeface="Arial"/>
                <a:cs typeface="Arial"/>
              </a:rPr>
              <a:t> 46,XX at a 525 band level. 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500K SNP microarray normal (2007); repeat CMA normal 2012.  </a:t>
            </a:r>
          </a:p>
          <a:p>
            <a:pPr>
              <a:defRPr/>
            </a:pPr>
            <a:endParaRPr lang="en-US" sz="16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Single Genes:  </a:t>
            </a:r>
            <a:r>
              <a:rPr lang="en-US" sz="1600" dirty="0" err="1">
                <a:latin typeface="Arial"/>
                <a:cs typeface="Arial"/>
              </a:rPr>
              <a:t>Rett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dirty="0" err="1">
                <a:latin typeface="Arial"/>
                <a:cs typeface="Arial"/>
              </a:rPr>
              <a:t>Angelman</a:t>
            </a:r>
            <a:r>
              <a:rPr lang="en-US" sz="1600" dirty="0">
                <a:latin typeface="Arial"/>
                <a:cs typeface="Arial"/>
              </a:rPr>
              <a:t>: MECP2, FOXG1, STK9, TCF4 &amp; UBE3A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PWS/AS </a:t>
            </a:r>
            <a:r>
              <a:rPr lang="en-US" sz="1600" dirty="0" err="1">
                <a:latin typeface="Arial"/>
                <a:cs typeface="Arial"/>
              </a:rPr>
              <a:t>methylation</a:t>
            </a:r>
            <a:r>
              <a:rPr lang="en-US" sz="1600" dirty="0">
                <a:latin typeface="Arial"/>
                <a:cs typeface="Arial"/>
              </a:rPr>
              <a:t>; CHARGE/CHD7</a:t>
            </a:r>
          </a:p>
          <a:p>
            <a:pPr>
              <a:defRPr/>
            </a:pPr>
            <a:r>
              <a:rPr lang="en-US" sz="1600" dirty="0" err="1">
                <a:latin typeface="Arial"/>
                <a:cs typeface="Arial"/>
              </a:rPr>
              <a:t>Holoprosencephaly</a:t>
            </a:r>
            <a:r>
              <a:rPr lang="en-US" sz="1600" dirty="0">
                <a:latin typeface="Arial"/>
                <a:cs typeface="Arial"/>
              </a:rPr>
              <a:t> gene panel: SHH, ZIC2, SIX3, TGIF1, PTCH1, GLI2, CDON.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Metabolic:  </a:t>
            </a:r>
            <a:r>
              <a:rPr lang="en-US" sz="1600" dirty="0">
                <a:latin typeface="Arial"/>
                <a:cs typeface="Arial"/>
              </a:rPr>
              <a:t>UOA, UAA, PAA, CDG, lactate, 7-dehydrocholesterol, GH, IgFBP3, IGF1 (low normal), VLCFA, </a:t>
            </a:r>
            <a:r>
              <a:rPr lang="en-US" sz="1600" dirty="0" err="1">
                <a:latin typeface="Arial"/>
                <a:cs typeface="Arial"/>
              </a:rPr>
              <a:t>pristanic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phytanic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err="1">
                <a:latin typeface="Arial"/>
                <a:cs typeface="Arial"/>
              </a:rPr>
              <a:t>carnitine</a:t>
            </a:r>
            <a:r>
              <a:rPr lang="en-US" sz="1600" dirty="0">
                <a:latin typeface="Arial"/>
                <a:cs typeface="Arial"/>
              </a:rPr>
              <a:t> profile, serum </a:t>
            </a:r>
            <a:r>
              <a:rPr lang="en-US" sz="1600" dirty="0" err="1">
                <a:latin typeface="Arial"/>
                <a:cs typeface="Arial"/>
              </a:rPr>
              <a:t>acylcarnitines</a:t>
            </a:r>
            <a:r>
              <a:rPr lang="en-US" sz="1600" dirty="0">
                <a:latin typeface="Arial"/>
                <a:cs typeface="Arial"/>
              </a:rPr>
              <a:t>, and urine </a:t>
            </a:r>
            <a:r>
              <a:rPr lang="en-US" sz="1600" dirty="0" err="1">
                <a:latin typeface="Arial"/>
                <a:cs typeface="Arial"/>
              </a:rPr>
              <a:t>acylglycines</a:t>
            </a:r>
            <a:r>
              <a:rPr lang="en-US" sz="1600" dirty="0">
                <a:latin typeface="Arial"/>
                <a:cs typeface="Arial"/>
              </a:rPr>
              <a:t>.  CPK = 263 (26-174).</a:t>
            </a:r>
          </a:p>
          <a:p>
            <a:pPr>
              <a:defRPr/>
            </a:pPr>
            <a:endParaRPr lang="en-US" sz="1600" b="1" dirty="0">
              <a:latin typeface="Arial"/>
              <a:cs typeface="Arial"/>
            </a:endParaRPr>
          </a:p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Previous Studies:  </a:t>
            </a:r>
            <a:r>
              <a:rPr lang="en-US" sz="1600" dirty="0">
                <a:latin typeface="Arial"/>
                <a:cs typeface="Arial"/>
              </a:rPr>
              <a:t>Cranial MRI:  subtle </a:t>
            </a:r>
            <a:r>
              <a:rPr lang="en-US" sz="1600" dirty="0" err="1">
                <a:latin typeface="Arial"/>
                <a:cs typeface="Arial"/>
              </a:rPr>
              <a:t>dysgenesis</a:t>
            </a:r>
            <a:r>
              <a:rPr lang="en-US" sz="1600" dirty="0">
                <a:latin typeface="Arial"/>
                <a:cs typeface="Arial"/>
              </a:rPr>
              <a:t>, thin corpus </a:t>
            </a:r>
            <a:r>
              <a:rPr lang="en-US" sz="1600" dirty="0" err="1">
                <a:latin typeface="Arial"/>
                <a:cs typeface="Arial"/>
              </a:rPr>
              <a:t>callosum</a:t>
            </a:r>
            <a:r>
              <a:rPr lang="en-US" sz="1600" dirty="0">
                <a:latin typeface="Arial"/>
                <a:cs typeface="Arial"/>
              </a:rPr>
              <a:t>; skeletal survey with no dysplasia:  11 paired ribs. C-spine normal; Initial bone age somewhat delayed, follow-up normal.  </a:t>
            </a: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1210270"/>
            <a:ext cx="8077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3 Generation pedigree non-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contributory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Availability of family members for sequencing:  mother,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father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sister, MGPs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Conservation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of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SMARC4</a:t>
            </a:r>
            <a:b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human, mouse,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zebrafish</a:t>
            </a:r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(~90% identity)</a:t>
            </a:r>
          </a:p>
        </p:txBody>
      </p:sp>
      <p:grpSp>
        <p:nvGrpSpPr>
          <p:cNvPr id="59394" name="Group 4"/>
          <p:cNvGrpSpPr>
            <a:grpSpLocks noChangeAspect="1"/>
          </p:cNvGrpSpPr>
          <p:nvPr/>
        </p:nvGrpSpPr>
        <p:grpSpPr bwMode="auto">
          <a:xfrm>
            <a:off x="2057400" y="2438400"/>
            <a:ext cx="5318522" cy="3718322"/>
            <a:chOff x="938391" y="1414037"/>
            <a:chExt cx="7091184" cy="4958188"/>
          </a:xfrm>
        </p:grpSpPr>
        <p:grpSp>
          <p:nvGrpSpPr>
            <p:cNvPr id="59395" name="Group 6"/>
            <p:cNvGrpSpPr>
              <a:grpSpLocks/>
            </p:cNvGrpSpPr>
            <p:nvPr/>
          </p:nvGrpSpPr>
          <p:grpSpPr bwMode="auto">
            <a:xfrm>
              <a:off x="1219200" y="1905000"/>
              <a:ext cx="6810375" cy="4467225"/>
              <a:chOff x="914400" y="1905000"/>
              <a:chExt cx="6810375" cy="4467225"/>
            </a:xfrm>
          </p:grpSpPr>
          <p:pic>
            <p:nvPicPr>
              <p:cNvPr id="59404" name="Picture 4"/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1905000"/>
                <a:ext cx="6810375" cy="4467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05" name="Rectangle 5"/>
              <p:cNvSpPr>
                <a:spLocks noChangeArrowheads="1"/>
              </p:cNvSpPr>
              <p:nvPr/>
            </p:nvSpPr>
            <p:spPr bwMode="auto">
              <a:xfrm>
                <a:off x="3251200" y="3462868"/>
                <a:ext cx="101600" cy="609600"/>
              </a:xfrm>
              <a:prstGeom prst="rect">
                <a:avLst/>
              </a:prstGeom>
              <a:solidFill>
                <a:srgbClr val="FF0000">
                  <a:alpha val="3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9396" name="TextBox 1"/>
            <p:cNvSpPr txBox="1">
              <a:spLocks noChangeArrowheads="1"/>
            </p:cNvSpPr>
            <p:nvPr/>
          </p:nvSpPr>
          <p:spPr bwMode="auto">
            <a:xfrm>
              <a:off x="1110049" y="1414037"/>
              <a:ext cx="24991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SMARCA4 C-terminus </a:t>
              </a:r>
              <a:r>
                <a:rPr lang="mr-IN" sz="16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…</a:t>
              </a:r>
              <a:endParaRPr lang="en-US" sz="16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397" name="TextBox 2"/>
            <p:cNvSpPr txBox="1">
              <a:spLocks noChangeArrowheads="1"/>
            </p:cNvSpPr>
            <p:nvPr/>
          </p:nvSpPr>
          <p:spPr bwMode="auto">
            <a:xfrm>
              <a:off x="938391" y="1981200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398" name="TextBox 7"/>
            <p:cNvSpPr txBox="1">
              <a:spLocks noChangeArrowheads="1"/>
            </p:cNvSpPr>
            <p:nvPr/>
          </p:nvSpPr>
          <p:spPr bwMode="auto">
            <a:xfrm>
              <a:off x="939800" y="2730669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399" name="TextBox 8"/>
            <p:cNvSpPr txBox="1">
              <a:spLocks noChangeArrowheads="1"/>
            </p:cNvSpPr>
            <p:nvPr/>
          </p:nvSpPr>
          <p:spPr bwMode="auto">
            <a:xfrm>
              <a:off x="941209" y="3480138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400" name="TextBox 9"/>
            <p:cNvSpPr txBox="1">
              <a:spLocks noChangeArrowheads="1"/>
            </p:cNvSpPr>
            <p:nvPr/>
          </p:nvSpPr>
          <p:spPr bwMode="auto">
            <a:xfrm>
              <a:off x="942618" y="4178807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401" name="TextBox 10"/>
            <p:cNvSpPr txBox="1">
              <a:spLocks noChangeArrowheads="1"/>
            </p:cNvSpPr>
            <p:nvPr/>
          </p:nvSpPr>
          <p:spPr bwMode="auto">
            <a:xfrm>
              <a:off x="944027" y="4927600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402" name="TextBox 11"/>
            <p:cNvSpPr txBox="1">
              <a:spLocks noChangeArrowheads="1"/>
            </p:cNvSpPr>
            <p:nvPr/>
          </p:nvSpPr>
          <p:spPr bwMode="auto">
            <a:xfrm>
              <a:off x="938391" y="5638800"/>
              <a:ext cx="28080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H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M</a:t>
              </a:r>
            </a:p>
            <a:p>
              <a:pPr eaLnBrk="1" hangingPunct="1"/>
              <a:r>
                <a:rPr lang="en-US" sz="900">
                  <a:solidFill>
                    <a:schemeClr val="bg1"/>
                  </a:solidFill>
                  <a:latin typeface="Arial" charset="0"/>
                  <a:cs typeface="Arial" charset="0"/>
                </a:rPr>
                <a:t>Z</a:t>
              </a:r>
            </a:p>
          </p:txBody>
        </p:sp>
        <p:sp>
          <p:nvSpPr>
            <p:cNvPr id="59403" name="TextBox 12"/>
            <p:cNvSpPr txBox="1">
              <a:spLocks noChangeArrowheads="1"/>
            </p:cNvSpPr>
            <p:nvPr/>
          </p:nvSpPr>
          <p:spPr bwMode="auto">
            <a:xfrm>
              <a:off x="3590782" y="3208858"/>
              <a:ext cx="74927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Arial" charset="0"/>
                  <a:cs typeface="Arial" charset="0"/>
                </a:rPr>
                <a:t>D1432N</a:t>
              </a:r>
            </a:p>
          </p:txBody>
        </p:sp>
      </p:grpSp>
      <p:pic>
        <p:nvPicPr>
          <p:cNvPr id="15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41106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SMARCA4:  </a:t>
            </a:r>
            <a:r>
              <a:rPr lang="en-US" sz="1800" u="sng" dirty="0" smtClean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WI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/SNF related, </a:t>
            </a:r>
            <a:r>
              <a:rPr lang="en-US" sz="1800" u="sng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atrix associated, </a:t>
            </a:r>
            <a:r>
              <a:rPr lang="en-US" sz="1800" u="sng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ctin-dependent </a:t>
            </a:r>
            <a:r>
              <a:rPr lang="en-US" sz="1800" u="sng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egulator of </a:t>
            </a:r>
            <a:r>
              <a:rPr lang="en-US" sz="1800" u="sng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hromatin, subfamily </a:t>
            </a:r>
            <a:r>
              <a:rPr lang="en-US" sz="1800" u="sng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member </a:t>
            </a:r>
            <a:r>
              <a:rPr lang="en-US" sz="1800" u="sng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85800" y="1600200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/>
          <p:cNvSpPr txBox="1">
            <a:spLocks noChangeArrowheads="1"/>
          </p:cNvSpPr>
          <p:nvPr/>
        </p:nvSpPr>
        <p:spPr bwMode="auto">
          <a:xfrm>
            <a:off x="2514600" y="76200"/>
            <a:ext cx="424721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FB11 </a:t>
            </a:r>
            <a:r>
              <a:rPr lang="en-US" sz="3200" dirty="0">
                <a:solidFill>
                  <a:srgbClr val="FFFF00"/>
                </a:solidFill>
                <a:latin typeface="Arial" charset="0"/>
                <a:cs typeface="Arial" charset="0"/>
              </a:rPr>
              <a:t>and </a:t>
            </a:r>
            <a:r>
              <a:rPr lang="en-US" sz="3200" i="1" dirty="0">
                <a:solidFill>
                  <a:srgbClr val="FFFF00"/>
                </a:solidFill>
                <a:latin typeface="Arial" charset="0"/>
                <a:cs typeface="Arial" charset="0"/>
              </a:rPr>
              <a:t>SMARCA4</a:t>
            </a:r>
          </a:p>
        </p:txBody>
      </p:sp>
      <p:grpSp>
        <p:nvGrpSpPr>
          <p:cNvPr id="60418" name="Group 4"/>
          <p:cNvGrpSpPr>
            <a:grpSpLocks/>
          </p:cNvGrpSpPr>
          <p:nvPr/>
        </p:nvGrpSpPr>
        <p:grpSpPr bwMode="auto">
          <a:xfrm>
            <a:off x="1312863" y="855663"/>
            <a:ext cx="7831137" cy="5697537"/>
            <a:chOff x="1312074" y="685805"/>
            <a:chExt cx="7831926" cy="5697217"/>
          </a:xfrm>
        </p:grpSpPr>
        <p:pic>
          <p:nvPicPr>
            <p:cNvPr id="60419" name="Picture 8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22" b="2708"/>
            <a:stretch>
              <a:fillRect/>
            </a:stretch>
          </p:blipFill>
          <p:spPr bwMode="auto">
            <a:xfrm>
              <a:off x="1326356" y="3522664"/>
              <a:ext cx="5836444" cy="286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0" name="Picture 10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6145" y="4191000"/>
              <a:ext cx="1811655" cy="1765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265799" y="2057328"/>
              <a:ext cx="1878201" cy="13842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4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Helicase C-</a:t>
              </a:r>
              <a:r>
                <a:rPr lang="en-US" sz="1200" dirty="0" err="1">
                  <a:solidFill>
                    <a:schemeClr val="bg1"/>
                  </a:solidFill>
                  <a:latin typeface="Arial"/>
                  <a:cs typeface="Arial"/>
                </a:rPr>
                <a:t>terninus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   a</a:t>
              </a:r>
              <a:r>
                <a:rPr lang="is-IS" sz="1200" dirty="0">
                  <a:solidFill>
                    <a:schemeClr val="bg1"/>
                  </a:solidFill>
                  <a:latin typeface="Arial"/>
                  <a:cs typeface="Arial"/>
                </a:rPr>
                <a:t>a 1084 - 1246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 marL="171450" indent="-171450">
                <a:buFont typeface="Arial"/>
                <a:buChar char="•"/>
                <a:defRPr/>
              </a:pPr>
              <a:endParaRPr lang="en-US" sz="4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200" dirty="0" err="1">
                  <a:solidFill>
                    <a:schemeClr val="bg1"/>
                  </a:solidFill>
                  <a:latin typeface="Arial"/>
                  <a:cs typeface="Arial"/>
                </a:rPr>
                <a:t>Bromo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domain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   </a:t>
              </a:r>
              <a:r>
                <a:rPr lang="en-US" sz="1200" dirty="0" err="1">
                  <a:solidFill>
                    <a:schemeClr val="bg1"/>
                  </a:solidFill>
                  <a:latin typeface="Arial"/>
                  <a:cs typeface="Arial"/>
                </a:rPr>
                <a:t>aa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mr-IN" sz="1200" dirty="0">
                  <a:solidFill>
                    <a:schemeClr val="bg1"/>
                  </a:solidFill>
                  <a:latin typeface="Arial"/>
                  <a:cs typeface="Arial"/>
                </a:rPr>
                <a:t>1477 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-</a:t>
              </a:r>
              <a:r>
                <a:rPr lang="mr-IN" sz="1200" dirty="0">
                  <a:solidFill>
                    <a:schemeClr val="bg1"/>
                  </a:solidFill>
                  <a:latin typeface="Arial"/>
                  <a:cs typeface="Arial"/>
                </a:rPr>
                <a:t> 1547</a:t>
              </a: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 </a:t>
              </a:r>
            </a:p>
            <a:p>
              <a:pPr marL="171450" indent="-171450">
                <a:buFont typeface="Arial"/>
                <a:buChar char="•"/>
                <a:defRPr/>
              </a:pPr>
              <a:endParaRPr lang="en-US" sz="400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171450" indent="-171450">
                <a:buFont typeface="Arial"/>
                <a:buChar char="•"/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Dlx1 interaction region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/>
                  <a:cs typeface="Arial"/>
                </a:rPr>
                <a:t>    </a:t>
              </a:r>
              <a:r>
                <a:rPr lang="en-US" sz="1200" dirty="0" err="1">
                  <a:solidFill>
                    <a:srgbClr val="FF0000"/>
                  </a:solidFill>
                  <a:latin typeface="Arial"/>
                  <a:cs typeface="Arial"/>
                </a:rPr>
                <a:t>aa</a:t>
              </a:r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mr-IN" sz="1200" dirty="0">
                  <a:solidFill>
                    <a:srgbClr val="FF0000"/>
                  </a:solidFill>
                  <a:latin typeface="Arial"/>
                  <a:cs typeface="Arial"/>
                </a:rPr>
                <a:t>1247 </a:t>
              </a:r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-</a:t>
              </a:r>
              <a:r>
                <a:rPr lang="mr-IN" sz="1200" dirty="0">
                  <a:solidFill>
                    <a:srgbClr val="FF0000"/>
                  </a:solidFill>
                  <a:latin typeface="Arial"/>
                  <a:cs typeface="Arial"/>
                </a:rPr>
                <a:t> 1446</a:t>
              </a:r>
              <a:endParaRPr lang="en-US" sz="12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60422" name="Group 3"/>
            <p:cNvGrpSpPr>
              <a:grpSpLocks/>
            </p:cNvGrpSpPr>
            <p:nvPr/>
          </p:nvGrpSpPr>
          <p:grpSpPr bwMode="auto">
            <a:xfrm>
              <a:off x="1312074" y="685805"/>
              <a:ext cx="5926926" cy="2639695"/>
              <a:chOff x="1083474" y="685805"/>
              <a:chExt cx="5926926" cy="2639695"/>
            </a:xfrm>
          </p:grpSpPr>
          <p:pic>
            <p:nvPicPr>
              <p:cNvPr id="60423" name="Picture 7"/>
              <p:cNvPicPr preferRelativeResize="0"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" t="4938" r="2164" b="17284"/>
              <a:stretch>
                <a:fillRect/>
              </a:stretch>
            </p:blipFill>
            <p:spPr bwMode="auto">
              <a:xfrm>
                <a:off x="1083474" y="2151067"/>
                <a:ext cx="5850726" cy="1174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Arc 12"/>
              <p:cNvSpPr/>
              <p:nvPr/>
            </p:nvSpPr>
            <p:spPr bwMode="auto">
              <a:xfrm rot="16200000">
                <a:off x="5990189" y="2137409"/>
                <a:ext cx="668300" cy="1066907"/>
              </a:xfrm>
              <a:prstGeom prst="arc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latin typeface="Times" pitchFamily="-65" charset="0"/>
                </a:endParaRPr>
              </a:p>
            </p:txBody>
          </p:sp>
          <p:sp>
            <p:nvSpPr>
              <p:cNvPr id="60425" name="Rectangle 18"/>
              <p:cNvSpPr>
                <a:spLocks noChangeArrowheads="1"/>
              </p:cNvSpPr>
              <p:nvPr/>
            </p:nvSpPr>
            <p:spPr bwMode="auto">
              <a:xfrm>
                <a:off x="6261100" y="2209800"/>
                <a:ext cx="7493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D1432N</a:t>
                </a:r>
              </a:p>
            </p:txBody>
          </p:sp>
          <p:grpSp>
            <p:nvGrpSpPr>
              <p:cNvPr id="60426" name="Group 1"/>
              <p:cNvGrpSpPr>
                <a:grpSpLocks noChangeAspect="1"/>
              </p:cNvGrpSpPr>
              <p:nvPr/>
            </p:nvGrpSpPr>
            <p:grpSpPr bwMode="auto">
              <a:xfrm>
                <a:off x="1104900" y="685805"/>
                <a:ext cx="5855019" cy="1270159"/>
                <a:chOff x="457200" y="685800"/>
                <a:chExt cx="6505575" cy="1411288"/>
              </a:xfrm>
            </p:grpSpPr>
            <p:pic>
              <p:nvPicPr>
                <p:cNvPr id="60427" name="Picture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84" b="90221"/>
                <a:stretch>
                  <a:fillRect/>
                </a:stretch>
              </p:blipFill>
              <p:spPr bwMode="auto">
                <a:xfrm>
                  <a:off x="457200" y="685800"/>
                  <a:ext cx="6505575" cy="157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428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2973"/>
                <a:stretch>
                  <a:fillRect/>
                </a:stretch>
              </p:blipFill>
              <p:spPr bwMode="auto">
                <a:xfrm>
                  <a:off x="457200" y="838200"/>
                  <a:ext cx="6505575" cy="1258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60429" name="Straight Connector 20"/>
                <p:cNvCxnSpPr>
                  <a:cxnSpLocks noChangeShapeType="1"/>
                </p:cNvCxnSpPr>
                <p:nvPr/>
              </p:nvCxnSpPr>
              <p:spPr bwMode="auto">
                <a:xfrm>
                  <a:off x="609600" y="1676400"/>
                  <a:ext cx="1219200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pic>
        <p:nvPicPr>
          <p:cNvPr id="15" name="Picture 27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1143000"/>
          </a:xfrm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Patient Review # 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229600" cy="40010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Referring Physician: 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Stoler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Gender:   Male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Current Age:  18 months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Ethnicity:  Italian, Irish and French Canadian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Case Summary: 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Dysmorphic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Features: significant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midface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hypoplasia, nasal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  hypoplasia,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hypertelorism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, midline cleft lip and cleft palate, 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1800" dirty="0">
                <a:solidFill>
                  <a:srgbClr val="FFFF00"/>
                </a:solidFill>
                <a:latin typeface="Arial"/>
                <a:cs typeface="Arial"/>
              </a:rPr>
              <a:t>l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obar 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holoprosencephaly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Patient Medical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History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Midline cleft lip and cleft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palate, s/p repair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Lobar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holoprosencephaly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Hypoplastic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 nose and </a:t>
            </a:r>
            <a:r>
              <a:rPr lang="en-US" sz="1800" dirty="0" err="1">
                <a:solidFill>
                  <a:schemeClr val="bg1"/>
                </a:solidFill>
                <a:latin typeface="Arial"/>
                <a:cs typeface="Arial"/>
              </a:rPr>
              <a:t>midface</a:t>
            </a: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Unilateral renal agenesis with Grade III-IV reflux of the right  kidney</a:t>
            </a:r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1219200" y="381000"/>
            <a:ext cx="690585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FB23</a:t>
            </a:r>
            <a:r>
              <a:rPr lang="en-US" sz="3200" dirty="0">
                <a:solidFill>
                  <a:srgbClr val="FFFF00"/>
                </a:solidFill>
                <a:latin typeface="Arial" charset="0"/>
                <a:cs typeface="Arial" charset="0"/>
              </a:rPr>
              <a:t>:  Midline CL/CP and lobar HPE</a:t>
            </a:r>
          </a:p>
        </p:txBody>
      </p:sp>
      <p:pic>
        <p:nvPicPr>
          <p:cNvPr id="5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7"/>
          <p:cNvSpPr txBox="1">
            <a:spLocks noChangeArrowheads="1"/>
          </p:cNvSpPr>
          <p:nvPr/>
        </p:nvSpPr>
        <p:spPr bwMode="auto">
          <a:xfrm>
            <a:off x="1847850" y="228600"/>
            <a:ext cx="5248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00"/>
                </a:solidFill>
                <a:latin typeface="Arial" charset="0"/>
                <a:cs typeface="Arial" charset="0"/>
              </a:rPr>
              <a:t>Holoproscencephaly (HPE):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Continuum of Severity</a:t>
            </a:r>
          </a:p>
        </p:txBody>
      </p:sp>
      <p:grpSp>
        <p:nvGrpSpPr>
          <p:cNvPr id="64514" name="Group 1"/>
          <p:cNvGrpSpPr>
            <a:grpSpLocks/>
          </p:cNvGrpSpPr>
          <p:nvPr/>
        </p:nvGrpSpPr>
        <p:grpSpPr bwMode="auto">
          <a:xfrm>
            <a:off x="1295400" y="1452563"/>
            <a:ext cx="6400800" cy="4872037"/>
            <a:chOff x="1219200" y="1303868"/>
            <a:chExt cx="6400800" cy="4871309"/>
          </a:xfrm>
        </p:grpSpPr>
        <p:pic>
          <p:nvPicPr>
            <p:cNvPr id="64515" name="Picture 1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" t="20288" r="1944" b="6726"/>
            <a:stretch>
              <a:fillRect/>
            </a:stretch>
          </p:blipFill>
          <p:spPr bwMode="auto">
            <a:xfrm>
              <a:off x="1219200" y="4114800"/>
              <a:ext cx="6312373" cy="163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6" name="TextBox 2"/>
            <p:cNvSpPr txBox="1">
              <a:spLocks noChangeArrowheads="1"/>
            </p:cNvSpPr>
            <p:nvPr/>
          </p:nvSpPr>
          <p:spPr bwMode="auto">
            <a:xfrm>
              <a:off x="1573660" y="3733800"/>
              <a:ext cx="8647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Alobar</a:t>
              </a:r>
            </a:p>
          </p:txBody>
        </p:sp>
        <p:sp>
          <p:nvSpPr>
            <p:cNvPr id="64517" name="TextBox 3"/>
            <p:cNvSpPr txBox="1">
              <a:spLocks noChangeArrowheads="1"/>
            </p:cNvSpPr>
            <p:nvPr/>
          </p:nvSpPr>
          <p:spPr bwMode="auto">
            <a:xfrm>
              <a:off x="2954867" y="3733800"/>
              <a:ext cx="12238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Semilobar</a:t>
              </a:r>
            </a:p>
          </p:txBody>
        </p:sp>
        <p:sp>
          <p:nvSpPr>
            <p:cNvPr id="64518" name="TextBox 4"/>
            <p:cNvSpPr txBox="1">
              <a:spLocks noChangeArrowheads="1"/>
            </p:cNvSpPr>
            <p:nvPr/>
          </p:nvSpPr>
          <p:spPr bwMode="auto">
            <a:xfrm>
              <a:off x="4800600" y="3733800"/>
              <a:ext cx="7750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Lobar</a:t>
              </a:r>
            </a:p>
          </p:txBody>
        </p:sp>
        <p:sp>
          <p:nvSpPr>
            <p:cNvPr id="64519" name="TextBox 5"/>
            <p:cNvSpPr txBox="1">
              <a:spLocks noChangeArrowheads="1"/>
            </p:cNvSpPr>
            <p:nvPr/>
          </p:nvSpPr>
          <p:spPr bwMode="auto">
            <a:xfrm>
              <a:off x="6324600" y="3733800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MIHV</a:t>
              </a:r>
            </a:p>
          </p:txBody>
        </p:sp>
        <p:pic>
          <p:nvPicPr>
            <p:cNvPr id="64520" name="Picture 6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3291" r="1666" b="36369"/>
            <a:stretch>
              <a:fillRect/>
            </a:stretch>
          </p:blipFill>
          <p:spPr bwMode="auto">
            <a:xfrm>
              <a:off x="1221980" y="1763871"/>
              <a:ext cx="6321820" cy="1665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1" name="TextBox 8"/>
            <p:cNvSpPr txBox="1">
              <a:spLocks noChangeArrowheads="1"/>
            </p:cNvSpPr>
            <p:nvPr/>
          </p:nvSpPr>
          <p:spPr bwMode="auto">
            <a:xfrm>
              <a:off x="1256099" y="1332469"/>
              <a:ext cx="8775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severe</a:t>
              </a:r>
            </a:p>
          </p:txBody>
        </p:sp>
        <p:sp>
          <p:nvSpPr>
            <p:cNvPr id="64522" name="TextBox 9"/>
            <p:cNvSpPr txBox="1">
              <a:spLocks noChangeArrowheads="1"/>
            </p:cNvSpPr>
            <p:nvPr/>
          </p:nvSpPr>
          <p:spPr bwMode="auto">
            <a:xfrm>
              <a:off x="6781800" y="1303868"/>
              <a:ext cx="6078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mild</a:t>
              </a:r>
            </a:p>
          </p:txBody>
        </p:sp>
        <p:cxnSp>
          <p:nvCxnSpPr>
            <p:cNvPr id="64523" name="Straight Arrow Connector 11"/>
            <p:cNvCxnSpPr>
              <a:cxnSpLocks noChangeShapeType="1"/>
            </p:cNvCxnSpPr>
            <p:nvPr/>
          </p:nvCxnSpPr>
          <p:spPr bwMode="auto">
            <a:xfrm>
              <a:off x="2100263" y="1549400"/>
              <a:ext cx="4648200" cy="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24" name="TextBox 12"/>
            <p:cNvSpPr txBox="1">
              <a:spLocks noChangeArrowheads="1"/>
            </p:cNvSpPr>
            <p:nvPr/>
          </p:nvSpPr>
          <p:spPr bwMode="auto">
            <a:xfrm>
              <a:off x="3077195" y="5867400"/>
              <a:ext cx="45428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Raam, Solomon &amp; Muenke, </a:t>
              </a:r>
              <a:r>
                <a:rPr lang="en-US" sz="1400" i="1">
                  <a:solidFill>
                    <a:schemeClr val="bg1"/>
                  </a:solidFill>
                  <a:latin typeface="Arial" charset="0"/>
                  <a:cs typeface="Arial" charset="0"/>
                </a:rPr>
                <a:t>Ind. Ped. </a:t>
              </a: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48, 457-66, 2011 </a:t>
              </a:r>
            </a:p>
          </p:txBody>
        </p:sp>
      </p:grpSp>
      <p:pic>
        <p:nvPicPr>
          <p:cNvPr id="14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1066800" y="152400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FB23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: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Family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h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istory and prior genetic testing        </a:t>
            </a:r>
            <a:endParaRPr lang="en-US" sz="2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239982" y="838200"/>
            <a:ext cx="7065818" cy="3323750"/>
            <a:chOff x="685800" y="2286000"/>
            <a:chExt cx="7772400" cy="3693055"/>
          </a:xfrm>
        </p:grpSpPr>
        <p:pic>
          <p:nvPicPr>
            <p:cNvPr id="63489" name="Picture 2" descr="C:\Users\ch125961\AppData\Local\Microsoft\Windows\Temporary Internet Files\Content.IE5\NE1917O9\Pedigree3.pn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5" b="9367"/>
            <a:stretch>
              <a:fillRect/>
            </a:stretch>
          </p:blipFill>
          <p:spPr bwMode="auto">
            <a:xfrm>
              <a:off x="685800" y="2345267"/>
              <a:ext cx="7772400" cy="363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0" name="TextBox 5"/>
            <p:cNvSpPr txBox="1">
              <a:spLocks noChangeArrowheads="1"/>
            </p:cNvSpPr>
            <p:nvPr/>
          </p:nvSpPr>
          <p:spPr bwMode="auto">
            <a:xfrm>
              <a:off x="2133600" y="5257800"/>
              <a:ext cx="25447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  <a:cs typeface="Arial" charset="0"/>
                </a:rPr>
                <a:t>Midline CL/CP, lobar HPE, single kidney</a:t>
              </a:r>
            </a:p>
          </p:txBody>
        </p:sp>
        <p:sp>
          <p:nvSpPr>
            <p:cNvPr id="63493" name="Rectangle 2"/>
            <p:cNvSpPr>
              <a:spLocks noChangeArrowheads="1"/>
            </p:cNvSpPr>
            <p:nvPr/>
          </p:nvSpPr>
          <p:spPr bwMode="auto">
            <a:xfrm>
              <a:off x="685800" y="2286000"/>
              <a:ext cx="77724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63494" name="Straight Connector 4"/>
            <p:cNvCxnSpPr>
              <a:cxnSpLocks noChangeShapeType="1"/>
            </p:cNvCxnSpPr>
            <p:nvPr/>
          </p:nvCxnSpPr>
          <p:spPr bwMode="auto">
            <a:xfrm>
              <a:off x="7526338" y="2362200"/>
              <a:ext cx="838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0" y="4267200"/>
            <a:ext cx="960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Previous Genetic Testing: 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maternal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VUS in </a:t>
            </a: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GLI2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(p.Arg754Gln)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Paternal 15.4 kb loss at 10q23.31 (max coordinates 89693518-89708908)</a:t>
            </a:r>
          </a:p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Other HPE genes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negative: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DISP1, FGF8, FOXH1, NODAL,</a:t>
            </a:r>
          </a:p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PTCH1, SHH, SIX3, TDGF1, TGIF1, ZIC2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Previous Studies:  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normal 7-dehydrocholesterol</a:t>
            </a: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Environmental Triggers</a:t>
            </a: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:  n/a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FB23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 WES results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533400" y="1530350"/>
            <a:ext cx="87630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Mutation Type	Chr.         Position           Change    Mut. Type     Protein Change</a:t>
            </a:r>
          </a:p>
          <a:p>
            <a:pPr eaLnBrk="1" hangingPunct="1"/>
            <a:endParaRPr lang="de-DE" sz="1800" i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i="1" dirty="0">
                <a:solidFill>
                  <a:srgbClr val="FFFF00"/>
                </a:solidFill>
                <a:latin typeface="Arial" charset="0"/>
                <a:cs typeface="Arial" charset="0"/>
              </a:rPr>
              <a:t>De </a:t>
            </a:r>
            <a:r>
              <a:rPr lang="de-DE" sz="1800" i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novo</a:t>
            </a:r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CARD8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chr19	  48733704	C&gt;A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L236F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CPNE1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chr20	  34215309	G&gt;A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R382C</a:t>
            </a:r>
          </a:p>
          <a:p>
            <a:pPr eaLnBrk="1" hangingPunct="1"/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Homozygous</a:t>
            </a:r>
            <a:endParaRPr lang="de-DE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No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good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candidates</a:t>
            </a:r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de-DE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Cpd</a:t>
            </a:r>
            <a:r>
              <a:rPr lang="de-DE" sz="1800" dirty="0">
                <a:solidFill>
                  <a:srgbClr val="FFFF00"/>
                </a:solidFill>
                <a:latin typeface="Arial" charset="0"/>
                <a:cs typeface="Arial" charset="0"/>
              </a:rPr>
              <a:t>. </a:t>
            </a:r>
            <a:r>
              <a:rPr lang="de-DE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Heterozygous</a:t>
            </a:r>
            <a:endParaRPr lang="de-DE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LYST 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	235875386	T&gt;C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Y3299C</a:t>
            </a:r>
          </a:p>
          <a:p>
            <a:pPr eaLnBrk="1" hangingPunct="1"/>
            <a:r>
              <a:rPr lang="de-DE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LYST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	235875399	G&gt;C	</a:t>
            </a:r>
            <a:r>
              <a:rPr lang="de-DE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de-DE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P3295C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SIPA1L1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chr14	  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72138367	T&gt;A	</a:t>
            </a:r>
            <a:r>
              <a:rPr lang="cs-CZ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missense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F929L</a:t>
            </a:r>
          </a:p>
          <a:p>
            <a:pPr eaLnBrk="1" hangingPunct="1"/>
            <a:r>
              <a:rPr lang="cs-CZ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SIPA1L1		</a:t>
            </a:r>
            <a:r>
              <a:rPr lang="cs-CZ" sz="1600" dirty="0">
                <a:solidFill>
                  <a:schemeClr val="bg1"/>
                </a:solidFill>
                <a:latin typeface="Arial" charset="0"/>
                <a:cs typeface="Arial" charset="0"/>
              </a:rPr>
              <a:t>chr14	  </a:t>
            </a:r>
            <a:r>
              <a:rPr lang="is-IS" sz="1600" dirty="0">
                <a:solidFill>
                  <a:schemeClr val="bg1"/>
                </a:solidFill>
                <a:latin typeface="Arial" charset="0"/>
                <a:cs typeface="Arial" charset="0"/>
              </a:rPr>
              <a:t>72090805	C&gt;T	missense	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  <a:r>
              <a:rPr lang="is-IS" sz="1600" dirty="0">
                <a:solidFill>
                  <a:schemeClr val="bg1"/>
                </a:solidFill>
                <a:latin typeface="Arial" charset="0"/>
                <a:cs typeface="Arial" charset="0"/>
              </a:rPr>
              <a:t>P557L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STARD9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		chr15	  42974353	A&gt;G	missense		Q706R</a:t>
            </a:r>
          </a:p>
          <a:p>
            <a:pPr eaLnBrk="1" hangingPunct="1"/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STARD9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 		chr15	  42978892	A&gt;G	missense		K1706E</a:t>
            </a: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6200" y="2514600"/>
            <a:ext cx="457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3048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FB23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CARD8</a:t>
            </a:r>
          </a:p>
        </p:txBody>
      </p:sp>
      <p:grpSp>
        <p:nvGrpSpPr>
          <p:cNvPr id="67586" name="Group 8"/>
          <p:cNvGrpSpPr>
            <a:grpSpLocks noChangeAspect="1"/>
          </p:cNvGrpSpPr>
          <p:nvPr/>
        </p:nvGrpSpPr>
        <p:grpSpPr bwMode="auto">
          <a:xfrm>
            <a:off x="1447800" y="739775"/>
            <a:ext cx="6172200" cy="1546225"/>
            <a:chOff x="1066800" y="949321"/>
            <a:chExt cx="6857997" cy="1718786"/>
          </a:xfrm>
        </p:grpSpPr>
        <p:pic>
          <p:nvPicPr>
            <p:cNvPr id="67596" name="Picture 3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81"/>
            <a:stretch>
              <a:fillRect/>
            </a:stretch>
          </p:blipFill>
          <p:spPr bwMode="auto">
            <a:xfrm>
              <a:off x="1066800" y="949321"/>
              <a:ext cx="6857997" cy="498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4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62"/>
            <a:stretch>
              <a:fillRect/>
            </a:stretch>
          </p:blipFill>
          <p:spPr bwMode="auto">
            <a:xfrm>
              <a:off x="1066800" y="1336681"/>
              <a:ext cx="6857996" cy="133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88" name="TextBox 12"/>
          <p:cNvSpPr txBox="1">
            <a:spLocks noChangeArrowheads="1"/>
          </p:cNvSpPr>
          <p:nvPr/>
        </p:nvSpPr>
        <p:spPr bwMode="auto">
          <a:xfrm>
            <a:off x="71438" y="2468563"/>
            <a:ext cx="9085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Shh = morphogen and pro-survival factor;  unoccupied Ptc = pro-apoptotic (</a:t>
            </a:r>
            <a:r>
              <a:rPr lang="en-US" sz="1600" i="1">
                <a:solidFill>
                  <a:schemeClr val="bg1"/>
                </a:solidFill>
                <a:latin typeface="Arial" charset="0"/>
                <a:cs typeface="Arial" charset="0"/>
              </a:rPr>
              <a:t>e.g. 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chick embryos)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Shh C-terminus interacts with DRAL, CARD8 and Caspase 9 </a:t>
            </a:r>
            <a:r>
              <a:rPr lang="en-US" sz="160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 Ptc-mediated cell death 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CARD = Caspase activation and recruitment domain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Ptc i.p. pulls down DRAL, CARD8, Caspase 9; Card8 i.p. pulls down Ptc and Caspase 9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Deletion of CARD8 FIIND domain abrogates  Ptc-DRAL interaction with CARD8</a:t>
            </a:r>
          </a:p>
          <a:p>
            <a:pPr eaLnBrk="1" hangingPunct="1">
              <a:buFont typeface="Arial" charset="0"/>
              <a:buChar char="•"/>
            </a:pPr>
            <a:endParaRPr lang="en-US" sz="16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8534" y="4038600"/>
            <a:ext cx="8873066" cy="2351088"/>
            <a:chOff x="118534" y="4038600"/>
            <a:chExt cx="8873066" cy="2351088"/>
          </a:xfrm>
        </p:grpSpPr>
        <p:grpSp>
          <p:nvGrpSpPr>
            <p:cNvPr id="2" name="Group 1"/>
            <p:cNvGrpSpPr/>
            <p:nvPr/>
          </p:nvGrpSpPr>
          <p:grpSpPr>
            <a:xfrm>
              <a:off x="517525" y="4038600"/>
              <a:ext cx="8474075" cy="2351088"/>
              <a:chOff x="517525" y="4038600"/>
              <a:chExt cx="8474075" cy="2351088"/>
            </a:xfrm>
          </p:grpSpPr>
          <p:grpSp>
            <p:nvGrpSpPr>
              <p:cNvPr id="67587" name="Group 11"/>
              <p:cNvGrpSpPr>
                <a:grpSpLocks/>
              </p:cNvGrpSpPr>
              <p:nvPr/>
            </p:nvGrpSpPr>
            <p:grpSpPr bwMode="auto">
              <a:xfrm>
                <a:off x="990600" y="4038600"/>
                <a:ext cx="7239000" cy="1744663"/>
                <a:chOff x="279398" y="4419600"/>
                <a:chExt cx="7239630" cy="1744834"/>
              </a:xfrm>
            </p:grpSpPr>
            <p:grpSp>
              <p:nvGrpSpPr>
                <p:cNvPr id="67591" name="Group 10"/>
                <p:cNvGrpSpPr>
                  <a:grpSpLocks/>
                </p:cNvGrpSpPr>
                <p:nvPr/>
              </p:nvGrpSpPr>
              <p:grpSpPr bwMode="auto">
                <a:xfrm>
                  <a:off x="279398" y="4419600"/>
                  <a:ext cx="3835402" cy="1744133"/>
                  <a:chOff x="1422398" y="4038600"/>
                  <a:chExt cx="3835402" cy="1744133"/>
                </a:xfrm>
              </p:grpSpPr>
              <p:sp>
                <p:nvSpPr>
                  <p:cNvPr id="6759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447800" y="5249333"/>
                    <a:ext cx="3810000" cy="533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0" hangingPunct="0"/>
                    <a:endParaRPr lang="en-US"/>
                  </a:p>
                </p:txBody>
              </p:sp>
              <p:pic>
                <p:nvPicPr>
                  <p:cNvPr id="67594" name="Picture 5"/>
                  <p:cNvPicPr preferRelativeResize="0"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4199" t="48030"/>
                  <a:stretch>
                    <a:fillRect/>
                  </a:stretch>
                </p:blipFill>
                <p:spPr bwMode="auto">
                  <a:xfrm>
                    <a:off x="1422398" y="4038600"/>
                    <a:ext cx="3826941" cy="12184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595" name="Picture 6"/>
                  <p:cNvPicPr preferRelativeResize="0"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81" t="16467" r="2818" b="42770"/>
                  <a:stretch>
                    <a:fillRect/>
                  </a:stretch>
                </p:blipFill>
                <p:spPr bwMode="auto">
                  <a:xfrm>
                    <a:off x="1752600" y="5156199"/>
                    <a:ext cx="2586249" cy="6265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7592" name="Picture 7"/>
                <p:cNvPicPr preferRelativeResize="0"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04" t="5128"/>
                <a:stretch>
                  <a:fillRect/>
                </a:stretch>
              </p:blipFill>
              <p:spPr bwMode="auto">
                <a:xfrm>
                  <a:off x="4089399" y="4419614"/>
                  <a:ext cx="3429629" cy="17448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7589" name="TextBox 13"/>
              <p:cNvSpPr txBox="1">
                <a:spLocks noChangeArrowheads="1"/>
              </p:cNvSpPr>
              <p:nvPr/>
            </p:nvSpPr>
            <p:spPr bwMode="auto">
              <a:xfrm>
                <a:off x="517525" y="6019800"/>
                <a:ext cx="84740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L236F (L342F) functions as a dominant GOF to trigger </a:t>
                </a:r>
                <a:r>
                  <a:rPr lang="en-US" sz="18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Ptc</a:t>
                </a:r>
                <a:r>
                  <a:rPr lang="en-US" sz="18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-mediated apoptosis</a:t>
                </a: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 bwMode="auto">
            <a:xfrm>
              <a:off x="118534" y="6214534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1737380" y="3975100"/>
            <a:ext cx="713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L236H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413000" y="4114800"/>
            <a:ext cx="76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/>
          <p:cNvSpPr txBox="1">
            <a:spLocks noChangeArrowheads="1"/>
          </p:cNvSpPr>
          <p:nvPr/>
        </p:nvSpPr>
        <p:spPr bwMode="auto">
          <a:xfrm>
            <a:off x="0" y="15398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Identify genes in patients with likely monogenic disease and in cases that are bioinformatically tractable</a:t>
            </a:r>
            <a:endParaRPr lang="en-US" b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17410" name="Group 19"/>
          <p:cNvGrpSpPr>
            <a:grpSpLocks/>
          </p:cNvGrpSpPr>
          <p:nvPr/>
        </p:nvGrpSpPr>
        <p:grpSpPr bwMode="auto">
          <a:xfrm>
            <a:off x="1320800" y="2608263"/>
            <a:ext cx="6680200" cy="3487737"/>
            <a:chOff x="1320800" y="2074320"/>
            <a:chExt cx="6680200" cy="3488280"/>
          </a:xfrm>
        </p:grpSpPr>
        <p:sp>
          <p:nvSpPr>
            <p:cNvPr id="17413" name="Line 7"/>
            <p:cNvSpPr>
              <a:spLocks noChangeShapeType="1"/>
            </p:cNvSpPr>
            <p:nvPr/>
          </p:nvSpPr>
          <p:spPr bwMode="auto">
            <a:xfrm flipH="1">
              <a:off x="4445000" y="2074320"/>
              <a:ext cx="0" cy="10498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Oval 29"/>
            <p:cNvSpPr>
              <a:spLocks noChangeArrowheads="1"/>
            </p:cNvSpPr>
            <p:nvPr/>
          </p:nvSpPr>
          <p:spPr bwMode="auto">
            <a:xfrm>
              <a:off x="3086100" y="3352800"/>
              <a:ext cx="2717800" cy="914400"/>
            </a:xfrm>
            <a:prstGeom prst="ellipse">
              <a:avLst/>
            </a:prstGeom>
            <a:solidFill>
              <a:srgbClr val="FF95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Text Box 3"/>
            <p:cNvSpPr txBox="1">
              <a:spLocks noChangeArrowheads="1"/>
            </p:cNvSpPr>
            <p:nvPr/>
          </p:nvSpPr>
          <p:spPr bwMode="auto">
            <a:xfrm>
              <a:off x="3162300" y="3489325"/>
              <a:ext cx="25971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Arial" charset="0"/>
                </a:rPr>
                <a:t>High throughput </a:t>
              </a:r>
              <a:r>
                <a:rPr lang="en-US" sz="2000" b="1">
                  <a:latin typeface="Arial" charset="0"/>
                </a:rPr>
                <a:t>WES/WGS</a:t>
              </a:r>
              <a:endParaRPr lang="en-US" sz="2000" b="1">
                <a:latin typeface="Helvetica" charset="0"/>
              </a:endParaRPr>
            </a:p>
          </p:txBody>
        </p:sp>
        <p:grpSp>
          <p:nvGrpSpPr>
            <p:cNvPr id="17416" name="Group 33"/>
            <p:cNvGrpSpPr>
              <a:grpSpLocks/>
            </p:cNvGrpSpPr>
            <p:nvPr/>
          </p:nvGrpSpPr>
          <p:grpSpPr bwMode="auto">
            <a:xfrm>
              <a:off x="1320800" y="4648200"/>
              <a:ext cx="2717800" cy="914400"/>
              <a:chOff x="1296" y="2400"/>
              <a:chExt cx="1712" cy="576"/>
            </a:xfrm>
          </p:grpSpPr>
          <p:sp>
            <p:nvSpPr>
              <p:cNvPr id="17423" name="Oval 30"/>
              <p:cNvSpPr>
                <a:spLocks noChangeArrowheads="1"/>
              </p:cNvSpPr>
              <p:nvPr/>
            </p:nvSpPr>
            <p:spPr bwMode="auto">
              <a:xfrm>
                <a:off x="1296" y="2400"/>
                <a:ext cx="1712" cy="576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4" name="Text Box 4"/>
              <p:cNvSpPr txBox="1">
                <a:spLocks noChangeArrowheads="1"/>
              </p:cNvSpPr>
              <p:nvPr/>
            </p:nvSpPr>
            <p:spPr bwMode="auto">
              <a:xfrm>
                <a:off x="1448" y="2448"/>
                <a:ext cx="1464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Identify variant containing genes</a:t>
                </a:r>
                <a:endParaRPr lang="en-US" sz="2000">
                  <a:latin typeface="Helvetica" charset="0"/>
                </a:endParaRPr>
              </a:p>
            </p:txBody>
          </p:sp>
        </p:grpSp>
        <p:grpSp>
          <p:nvGrpSpPr>
            <p:cNvPr id="17417" name="Group 34"/>
            <p:cNvGrpSpPr>
              <a:grpSpLocks/>
            </p:cNvGrpSpPr>
            <p:nvPr/>
          </p:nvGrpSpPr>
          <p:grpSpPr bwMode="auto">
            <a:xfrm>
              <a:off x="5283200" y="4648200"/>
              <a:ext cx="2717800" cy="914400"/>
              <a:chOff x="3632" y="2304"/>
              <a:chExt cx="1712" cy="576"/>
            </a:xfrm>
          </p:grpSpPr>
          <p:sp>
            <p:nvSpPr>
              <p:cNvPr id="17421" name="Oval 31"/>
              <p:cNvSpPr>
                <a:spLocks noChangeArrowheads="1"/>
              </p:cNvSpPr>
              <p:nvPr/>
            </p:nvSpPr>
            <p:spPr bwMode="auto">
              <a:xfrm>
                <a:off x="3632" y="2304"/>
                <a:ext cx="1712" cy="576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2" name="Text Box 5"/>
              <p:cNvSpPr txBox="1">
                <a:spLocks noChangeArrowheads="1"/>
              </p:cNvSpPr>
              <p:nvPr/>
            </p:nvSpPr>
            <p:spPr bwMode="auto">
              <a:xfrm>
                <a:off x="3709" y="2366"/>
                <a:ext cx="1578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>
                    <a:latin typeface="Arial" charset="0"/>
                  </a:rPr>
                  <a:t>Functional analyses </a:t>
                </a:r>
              </a:p>
              <a:p>
                <a:pPr algn="ctr" eaLnBrk="1" hangingPunct="1"/>
                <a:r>
                  <a:rPr lang="en-US" sz="1600">
                    <a:latin typeface="Arial" charset="0"/>
                  </a:rPr>
                  <a:t>Add’l cases, zebrafish  </a:t>
                </a:r>
                <a:endParaRPr lang="en-US" sz="1600" b="1" i="1">
                  <a:latin typeface="Arial" charset="0"/>
                </a:endParaRPr>
              </a:p>
            </p:txBody>
          </p:sp>
        </p:grpSp>
        <p:sp>
          <p:nvSpPr>
            <p:cNvPr id="17418" name="Line 36"/>
            <p:cNvSpPr>
              <a:spLocks noChangeShapeType="1"/>
            </p:cNvSpPr>
            <p:nvPr/>
          </p:nvSpPr>
          <p:spPr bwMode="auto">
            <a:xfrm flipH="1">
              <a:off x="3086100" y="4241800"/>
              <a:ext cx="292100" cy="266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9" name="Line 37"/>
            <p:cNvSpPr>
              <a:spLocks noChangeShapeType="1"/>
            </p:cNvSpPr>
            <p:nvPr/>
          </p:nvSpPr>
          <p:spPr bwMode="auto">
            <a:xfrm flipH="1">
              <a:off x="4241800" y="5080000"/>
              <a:ext cx="889000" cy="12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Line 38"/>
            <p:cNvSpPr>
              <a:spLocks noChangeShapeType="1"/>
            </p:cNvSpPr>
            <p:nvPr/>
          </p:nvSpPr>
          <p:spPr bwMode="auto">
            <a:xfrm>
              <a:off x="5575300" y="4279900"/>
              <a:ext cx="292100" cy="266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411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87663"/>
            <a:ext cx="1206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0" y="228600"/>
            <a:ext cx="90857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FaceBase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Craniofacial Gene Discovery Spoke Project: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Specific Aims</a:t>
            </a:r>
            <a:endParaRPr lang="en-US" sz="2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3733801" y="2819400"/>
            <a:ext cx="68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405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9600" y="5334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3.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28650" y="212725"/>
            <a:ext cx="7886700" cy="854075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FB67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PRS, </a:t>
            </a:r>
            <a:r>
              <a:rPr lang="en-US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syndromic</a:t>
            </a:r>
            <a:endParaRPr lang="en-US" sz="32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1308100"/>
            <a:ext cx="8420100" cy="48180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Clinical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History</a:t>
            </a:r>
          </a:p>
          <a:p>
            <a:pPr lvl="1">
              <a:defRPr/>
            </a:pP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Pierre Robin Syndrome, cleft palate s/p repair, congenital cardiac defect: ASD s/p repair, obesity, mild obstructive sleep apnea, ocular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anomalies (hyperopia, </a:t>
            </a:r>
            <a:r>
              <a:rPr lang="en-US" sz="1900" dirty="0" err="1" smtClean="0">
                <a:solidFill>
                  <a:schemeClr val="bg1"/>
                </a:solidFill>
                <a:latin typeface="Arial"/>
                <a:cs typeface="Arial"/>
              </a:rPr>
              <a:t>esotropia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),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minor hearing loss, and significant cognitive and speech delay.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She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is currently in special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ed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w/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very limited verbal skills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457200" lvl="1" indent="0">
              <a:buFontTx/>
              <a:buNone/>
              <a:defRPr/>
            </a:pPr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Prior Evaluations</a:t>
            </a:r>
          </a:p>
          <a:p>
            <a:pPr lvl="1"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Brain MRI: negative</a:t>
            </a:r>
          </a:p>
          <a:p>
            <a:pPr lvl="1"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Skeletal survey: negative</a:t>
            </a:r>
          </a:p>
          <a:p>
            <a:pPr marL="457200" lvl="1" indent="0">
              <a:buFontTx/>
              <a:buNone/>
              <a:defRPr/>
            </a:pPr>
            <a:endParaRPr lang="en-US" sz="11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Genetic Testing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Metabolic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work-up </a:t>
            </a:r>
            <a:r>
              <a:rPr lang="en-US" sz="1900" dirty="0" err="1" smtClean="0">
                <a:solidFill>
                  <a:schemeClr val="bg1"/>
                </a:solidFill>
                <a:latin typeface="Arial"/>
                <a:cs typeface="Arial"/>
              </a:rPr>
              <a:t>inc.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ammonia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, lactate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serum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    amino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acids,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LFTs, karyotype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900" dirty="0" err="1">
                <a:solidFill>
                  <a:schemeClr val="bg1"/>
                </a:solidFill>
                <a:latin typeface="Arial"/>
                <a:cs typeface="Arial"/>
              </a:rPr>
              <a:t>subtelomeric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 FISH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    FISH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for 22q11 deletion syndrome and 105 </a:t>
            </a:r>
            <a:r>
              <a:rPr lang="en-US" sz="1900" dirty="0" err="1" smtClean="0">
                <a:solidFill>
                  <a:schemeClr val="bg1"/>
                </a:solidFill>
                <a:latin typeface="Arial"/>
                <a:cs typeface="Arial"/>
              </a:rPr>
              <a:t>oligo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     array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CGH 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all </a:t>
            </a:r>
            <a:r>
              <a:rPr lang="en-US" sz="1900" dirty="0">
                <a:solidFill>
                  <a:schemeClr val="bg1"/>
                </a:solidFill>
                <a:latin typeface="Arial"/>
                <a:cs typeface="Arial"/>
              </a:rPr>
              <a:t>normal</a:t>
            </a:r>
            <a:r>
              <a:rPr lang="en-US" sz="19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457200" lvl="1" indent="0">
              <a:spcBef>
                <a:spcPts val="0"/>
              </a:spcBef>
              <a:spcAft>
                <a:spcPts val="500"/>
              </a:spcAft>
              <a:buFontTx/>
              <a:buNone/>
              <a:defRPr/>
            </a:pPr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Differential </a:t>
            </a:r>
            <a:r>
              <a:rPr lang="en-US" sz="2000" dirty="0" err="1">
                <a:solidFill>
                  <a:srgbClr val="FFFF00"/>
                </a:solidFill>
                <a:latin typeface="Arial"/>
                <a:cs typeface="Arial"/>
              </a:rPr>
              <a:t>Dx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/ Disease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Mechanism</a:t>
            </a:r>
          </a:p>
          <a:p>
            <a:pPr lvl="1">
              <a:defRPr/>
            </a:pPr>
            <a:r>
              <a:rPr lang="en-US" sz="1700" dirty="0" smtClean="0">
                <a:solidFill>
                  <a:schemeClr val="bg1"/>
                </a:solidFill>
                <a:latin typeface="Arial"/>
                <a:cs typeface="Arial"/>
              </a:rPr>
              <a:t>Kabuki syndrome</a:t>
            </a:r>
            <a:endParaRPr lang="en-US" sz="1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4211" name="Picture 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15817" r="26611" b="7315"/>
          <a:stretch>
            <a:fillRect/>
          </a:stretch>
        </p:blipFill>
        <p:spPr bwMode="auto">
          <a:xfrm>
            <a:off x="6459538" y="2971800"/>
            <a:ext cx="20748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2"/>
          <p:cNvSpPr txBox="1">
            <a:spLocks noChangeArrowheads="1"/>
          </p:cNvSpPr>
          <p:nvPr/>
        </p:nvSpPr>
        <p:spPr bwMode="auto">
          <a:xfrm>
            <a:off x="6837955" y="5105400"/>
            <a:ext cx="14678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Female, Age </a:t>
            </a:r>
            <a:r>
              <a:rPr lang="en-US" sz="1200" dirty="0">
                <a:solidFill>
                  <a:schemeClr val="bg1"/>
                </a:solidFill>
                <a:latin typeface="Arial" charset="0"/>
                <a:cs typeface="Arial" charset="0"/>
              </a:rPr>
              <a:t>19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yo</a:t>
            </a:r>
            <a:endParaRPr lang="en-US" sz="1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5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86700" cy="860425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Clinical Features and HPO Terms</a:t>
            </a:r>
          </a:p>
        </p:txBody>
      </p:sp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2016125" y="19399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524000"/>
          <a:ext cx="8486776" cy="377190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925363">
                  <a:extLst>
                    <a:ext uri="{9D8B030D-6E8A-4147-A177-3AD203B41FA5}"/>
                  </a:extLst>
                </a:gridCol>
                <a:gridCol w="3123458">
                  <a:extLst>
                    <a:ext uri="{9D8B030D-6E8A-4147-A177-3AD203B41FA5}"/>
                  </a:extLst>
                </a:gridCol>
                <a:gridCol w="2437955">
                  <a:extLst>
                    <a:ext uri="{9D8B030D-6E8A-4147-A177-3AD203B41FA5}"/>
                  </a:extLst>
                </a:gridCol>
              </a:tblGrid>
              <a:tr h="465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Clinical Diagnosis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HPO Terms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HPO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Numbers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/>
                </a:extLst>
              </a:tr>
              <a:tr h="315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Pierre Robin sequence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Pierre Robin sequence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HP:0000201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/>
                </a:extLst>
              </a:tr>
              <a:tr h="315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Cleft palate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Cleft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palate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HP:0000175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/>
                </a:extLst>
              </a:tr>
              <a:tr h="315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ASD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Atrial septal defect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HP:0001631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/>
                </a:extLst>
              </a:tr>
              <a:tr h="315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Obesity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Obesity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HP:0001513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/>
                </a:extLst>
              </a:tr>
              <a:tr h="6310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Mild obstructive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 sleep apnea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Obstructive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sleep apnea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HP:0002870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</a:tr>
              <a:tr h="5487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Ocular anomalies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Abnormality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of the ocular region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HP:0000315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</a:tr>
              <a:tr h="5487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Sensorineural hearing loss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Sensorineural hearing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impairment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HP:0000407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</a:tr>
              <a:tr h="3155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Cognitive and speech delay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Global developmental delay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HP:0001263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5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92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473075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FB67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 Family History</a:t>
            </a:r>
          </a:p>
        </p:txBody>
      </p:sp>
      <p:grpSp>
        <p:nvGrpSpPr>
          <p:cNvPr id="97282" name="Group 17"/>
          <p:cNvGrpSpPr>
            <a:grpSpLocks/>
          </p:cNvGrpSpPr>
          <p:nvPr/>
        </p:nvGrpSpPr>
        <p:grpSpPr bwMode="auto">
          <a:xfrm>
            <a:off x="914400" y="5164138"/>
            <a:ext cx="7162800" cy="1033462"/>
            <a:chOff x="914400" y="5164666"/>
            <a:chExt cx="7162800" cy="1032934"/>
          </a:xfrm>
        </p:grpSpPr>
        <p:sp>
          <p:nvSpPr>
            <p:cNvPr id="97293" name="Rectangle 16"/>
            <p:cNvSpPr>
              <a:spLocks noChangeArrowheads="1"/>
            </p:cNvSpPr>
            <p:nvPr/>
          </p:nvSpPr>
          <p:spPr bwMode="auto">
            <a:xfrm>
              <a:off x="914400" y="5164666"/>
              <a:ext cx="7162800" cy="10329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pic>
          <p:nvPicPr>
            <p:cNvPr id="97294" name="Picture 9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62361" r="16251" b="25694"/>
            <a:stretch>
              <a:fillRect/>
            </a:stretch>
          </p:blipFill>
          <p:spPr bwMode="auto">
            <a:xfrm>
              <a:off x="1447800" y="5181600"/>
              <a:ext cx="6172178" cy="982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283" name="Group 15"/>
          <p:cNvGrpSpPr>
            <a:grpSpLocks/>
          </p:cNvGrpSpPr>
          <p:nvPr/>
        </p:nvGrpSpPr>
        <p:grpSpPr bwMode="auto">
          <a:xfrm>
            <a:off x="914400" y="1066800"/>
            <a:ext cx="7154863" cy="3849688"/>
            <a:chOff x="914400" y="1066800"/>
            <a:chExt cx="7154334" cy="3849158"/>
          </a:xfrm>
        </p:grpSpPr>
        <p:sp>
          <p:nvSpPr>
            <p:cNvPr id="97284" name="Rectangle 14"/>
            <p:cNvSpPr>
              <a:spLocks noChangeArrowheads="1"/>
            </p:cNvSpPr>
            <p:nvPr/>
          </p:nvSpPr>
          <p:spPr bwMode="auto">
            <a:xfrm>
              <a:off x="914400" y="1075267"/>
              <a:ext cx="5638800" cy="677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97285" name="TextBox 5"/>
            <p:cNvSpPr txBox="1">
              <a:spLocks noChangeArrowheads="1"/>
            </p:cNvSpPr>
            <p:nvPr/>
          </p:nvSpPr>
          <p:spPr bwMode="auto">
            <a:xfrm>
              <a:off x="2598127" y="1565031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endParaRPr lang="en-US"/>
            </a:p>
          </p:txBody>
        </p:sp>
        <p:pic>
          <p:nvPicPr>
            <p:cNvPr id="9728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80" t="44827" r="10780" b="15691"/>
            <a:stretch>
              <a:fillRect/>
            </a:stretch>
          </p:blipFill>
          <p:spPr bwMode="auto">
            <a:xfrm>
              <a:off x="914400" y="1752600"/>
              <a:ext cx="7154334" cy="316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87" name="TextBox 2"/>
            <p:cNvSpPr txBox="1">
              <a:spLocks noChangeArrowheads="1"/>
            </p:cNvSpPr>
            <p:nvPr/>
          </p:nvSpPr>
          <p:spPr bwMode="auto">
            <a:xfrm>
              <a:off x="1159274" y="1083845"/>
              <a:ext cx="48605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  <a:cs typeface="Arial" charset="0"/>
                </a:rPr>
                <a:t>Countries of origin (paternal and maternal):  Mexico</a:t>
              </a:r>
            </a:p>
          </p:txBody>
        </p:sp>
        <p:grpSp>
          <p:nvGrpSpPr>
            <p:cNvPr id="97288" name="Group 13"/>
            <p:cNvGrpSpPr>
              <a:grpSpLocks/>
            </p:cNvGrpSpPr>
            <p:nvPr/>
          </p:nvGrpSpPr>
          <p:grpSpPr bwMode="auto">
            <a:xfrm>
              <a:off x="6544733" y="1066800"/>
              <a:ext cx="1524000" cy="685800"/>
              <a:chOff x="6629400" y="990600"/>
              <a:chExt cx="1524000" cy="685800"/>
            </a:xfrm>
          </p:grpSpPr>
          <p:sp>
            <p:nvSpPr>
              <p:cNvPr id="97289" name="Rectangle 11"/>
              <p:cNvSpPr>
                <a:spLocks noChangeArrowheads="1"/>
              </p:cNvSpPr>
              <p:nvPr/>
            </p:nvSpPr>
            <p:spPr bwMode="auto">
              <a:xfrm>
                <a:off x="6629400" y="990600"/>
                <a:ext cx="1524000" cy="685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n-US" sz="1200"/>
                  <a:t>       </a:t>
                </a:r>
                <a:r>
                  <a:rPr lang="en-US" sz="1000">
                    <a:latin typeface="Arial" charset="0"/>
                    <a:cs typeface="Arial" charset="0"/>
                  </a:rPr>
                  <a:t>PRS, Hearing loss,</a:t>
                </a:r>
              </a:p>
              <a:p>
                <a:pPr eaLnBrk="0" hangingPunct="0"/>
                <a:r>
                  <a:rPr lang="en-US" sz="1000">
                    <a:latin typeface="Arial" charset="0"/>
                    <a:cs typeface="Arial" charset="0"/>
                  </a:rPr>
                  <a:t>        Develop. delay</a:t>
                </a:r>
              </a:p>
            </p:txBody>
          </p:sp>
          <p:sp>
            <p:nvSpPr>
              <p:cNvPr id="97290" name="Oval 4"/>
              <p:cNvSpPr>
                <a:spLocks noChangeAspect="1"/>
              </p:cNvSpPr>
              <p:nvPr/>
            </p:nvSpPr>
            <p:spPr bwMode="auto">
              <a:xfrm>
                <a:off x="6705600" y="1066796"/>
                <a:ext cx="203546" cy="2035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97291" name="Oval 10"/>
              <p:cNvSpPr>
                <a:spLocks noChangeAspect="1"/>
              </p:cNvSpPr>
              <p:nvPr/>
            </p:nvSpPr>
            <p:spPr bwMode="auto">
              <a:xfrm>
                <a:off x="6705600" y="1417320"/>
                <a:ext cx="182880" cy="182880"/>
              </a:xfrm>
              <a:prstGeom prst="ellipse">
                <a:avLst/>
              </a:prstGeom>
              <a:pattFill prst="dkHorz">
                <a:fgClr>
                  <a:schemeClr val="tx1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97292" name="TextBox 12"/>
              <p:cNvSpPr txBox="1">
                <a:spLocks noChangeArrowheads="1"/>
              </p:cNvSpPr>
              <p:nvPr/>
            </p:nvSpPr>
            <p:spPr bwMode="auto">
              <a:xfrm>
                <a:off x="6900334" y="1380067"/>
                <a:ext cx="89743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>
                    <a:latin typeface="Arial" charset="0"/>
                    <a:cs typeface="Arial" charset="0"/>
                  </a:rPr>
                  <a:t>Hearing loss  </a:t>
                </a:r>
              </a:p>
            </p:txBody>
          </p:sp>
        </p:grpSp>
      </p:grpSp>
      <p:pic>
        <p:nvPicPr>
          <p:cNvPr id="16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/>
        </p:nvGraphicFramePr>
        <p:xfrm>
          <a:off x="685800" y="1136650"/>
          <a:ext cx="7696200" cy="244475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266372">
                  <a:extLst>
                    <a:ext uri="{9D8B030D-6E8A-4147-A177-3AD203B41FA5}"/>
                  </a:extLst>
                </a:gridCol>
                <a:gridCol w="724024">
                  <a:extLst>
                    <a:ext uri="{9D8B030D-6E8A-4147-A177-3AD203B41FA5}"/>
                  </a:extLst>
                </a:gridCol>
                <a:gridCol w="1127892">
                  <a:extLst>
                    <a:ext uri="{9D8B030D-6E8A-4147-A177-3AD203B41FA5}"/>
                  </a:extLst>
                </a:gridCol>
                <a:gridCol w="729812">
                  <a:extLst>
                    <a:ext uri="{9D8B030D-6E8A-4147-A177-3AD203B41FA5}"/>
                  </a:extLst>
                </a:gridCol>
                <a:gridCol w="530772">
                  <a:extLst>
                    <a:ext uri="{9D8B030D-6E8A-4147-A177-3AD203B41FA5}"/>
                  </a:extLst>
                </a:gridCol>
                <a:gridCol w="1127892">
                  <a:extLst>
                    <a:ext uri="{9D8B030D-6E8A-4147-A177-3AD203B41FA5}"/>
                  </a:extLst>
                </a:gridCol>
                <a:gridCol w="1023012">
                  <a:extLst>
                    <a:ext uri="{9D8B030D-6E8A-4147-A177-3AD203B41FA5}"/>
                  </a:extLst>
                </a:gridCol>
                <a:gridCol w="1166424">
                  <a:extLst>
                    <a:ext uri="{9D8B030D-6E8A-4147-A177-3AD203B41FA5}"/>
                  </a:extLst>
                </a:gridCol>
              </a:tblGrid>
              <a:tr h="528249"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Arial"/>
                          <a:cs typeface="Arial"/>
                        </a:rPr>
                        <a:t>Sequencing</a:t>
                      </a:r>
                      <a:endParaRPr lang="en-US" sz="18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0161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Done?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(Y / N)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Reanalysis by BGM?</a:t>
                      </a:r>
                      <a:r>
                        <a:rPr lang="en-US" sz="1600" baseline="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/>
                          <a:ea typeface="Calibri" charset="0"/>
                          <a:cs typeface="Arial"/>
                        </a:rPr>
                        <a:t>(Y / N)</a:t>
                      </a: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WES / WGS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Lab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# Sequences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Complete trio?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Relatives Sequenced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9003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Sequencing (via UDN, BGM, FB): 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Yes,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FB</a:t>
                      </a:r>
                      <a:r>
                        <a:rPr lang="en-US" sz="160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Calibri" charset="0"/>
                          <a:cs typeface="Arial"/>
                        </a:rPr>
                        <a:t>Yes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WES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Yale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cs typeface="Arial"/>
                        </a:rPr>
                        <a:t>Yes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Arial"/>
                          <a:cs typeface="Arial"/>
                        </a:rPr>
                        <a:t>Proband</a:t>
                      </a:r>
                      <a:endParaRPr lang="en-US" sz="1600" dirty="0" smtClean="0"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Calibri" charset="0"/>
                          <a:cs typeface="Arial"/>
                        </a:rPr>
                        <a:t>Parents</a:t>
                      </a:r>
                      <a:endParaRPr lang="en-US" sz="1600" dirty="0"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0794" marR="5079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8336" name="Rectangle 4"/>
          <p:cNvSpPr>
            <a:spLocks noChangeArrowheads="1"/>
          </p:cNvSpPr>
          <p:nvPr/>
        </p:nvSpPr>
        <p:spPr bwMode="auto">
          <a:xfrm>
            <a:off x="2438400" y="228600"/>
            <a:ext cx="4775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FB67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: Sequencing Summary</a:t>
            </a:r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/>
        </p:nvGraphicFramePr>
        <p:xfrm>
          <a:off x="693738" y="4075113"/>
          <a:ext cx="7640637" cy="224948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26777">
                  <a:extLst>
                    <a:ext uri="{9D8B030D-6E8A-4147-A177-3AD203B41FA5}"/>
                  </a:extLst>
                </a:gridCol>
                <a:gridCol w="2498361">
                  <a:extLst>
                    <a:ext uri="{9D8B030D-6E8A-4147-A177-3AD203B41FA5}"/>
                  </a:extLst>
                </a:gridCol>
                <a:gridCol w="2615499">
                  <a:extLst>
                    <a:ext uri="{9D8B030D-6E8A-4147-A177-3AD203B41FA5}"/>
                  </a:extLst>
                </a:gridCol>
              </a:tblGrid>
              <a:tr h="583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Analysis Method </a:t>
                      </a: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Filter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gnomAD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#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 Genes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555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De Novo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dominant</a:t>
                      </a: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  <a:tr h="555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Compound heterozygous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1%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/>
                </a:extLst>
              </a:tr>
              <a:tr h="55542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Homozygous recessive</a:t>
                      </a:r>
                    </a:p>
                  </a:txBody>
                  <a:tcPr marL="85960" marR="8596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1%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42980" marR="42980" marT="42965" marB="4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5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8472" r="7813" b="12222"/>
          <a:stretch>
            <a:fillRect/>
          </a:stretch>
        </p:blipFill>
        <p:spPr bwMode="auto">
          <a:xfrm>
            <a:off x="1384300" y="2778125"/>
            <a:ext cx="64643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/>
            </a:extLst>
          </p:cNvPr>
          <p:cNvGraphicFramePr>
            <a:graphicFrameLocks noGrp="1" noChangeAspect="1"/>
          </p:cNvGraphicFramePr>
          <p:nvPr/>
        </p:nvGraphicFramePr>
        <p:xfrm>
          <a:off x="1389063" y="1066800"/>
          <a:ext cx="6443663" cy="155733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910184">
                  <a:extLst>
                    <a:ext uri="{9D8B030D-6E8A-4147-A177-3AD203B41FA5}"/>
                  </a:extLst>
                </a:gridCol>
                <a:gridCol w="540456">
                  <a:extLst>
                    <a:ext uri="{9D8B030D-6E8A-4147-A177-3AD203B41FA5}"/>
                  </a:extLst>
                </a:gridCol>
                <a:gridCol w="1357816">
                  <a:extLst>
                    <a:ext uri="{9D8B030D-6E8A-4147-A177-3AD203B41FA5}"/>
                  </a:extLst>
                </a:gridCol>
                <a:gridCol w="1017673">
                  <a:extLst>
                    <a:ext uri="{9D8B030D-6E8A-4147-A177-3AD203B41FA5}"/>
                  </a:extLst>
                </a:gridCol>
                <a:gridCol w="897937">
                  <a:extLst>
                    <a:ext uri="{9D8B030D-6E8A-4147-A177-3AD203B41FA5}"/>
                  </a:extLst>
                </a:gridCol>
                <a:gridCol w="609557">
                  <a:extLst>
                    <a:ext uri="{9D8B030D-6E8A-4147-A177-3AD203B41FA5}"/>
                  </a:extLst>
                </a:gridCol>
                <a:gridCol w="609557">
                  <a:extLst>
                    <a:ext uri="{9D8B030D-6E8A-4147-A177-3AD203B41FA5}"/>
                  </a:extLst>
                </a:gridCol>
                <a:gridCol w="500483">
                  <a:extLst>
                    <a:ext uri="{9D8B030D-6E8A-4147-A177-3AD203B41FA5}"/>
                  </a:extLst>
                </a:gridCol>
              </a:tblGrid>
              <a:tr h="759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Gene: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cDNA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(c._____)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(p.____)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PopMax</a:t>
                      </a:r>
                      <a:r>
                        <a:rPr lang="en-US" sz="1400" i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</a:t>
                      </a:r>
                      <a:r>
                        <a:rPr lang="en-US" sz="1400" i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i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het)</a:t>
                      </a:r>
                      <a:endParaRPr lang="en-US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14" marR="27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404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MED13L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c.4431delC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p.L1408X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392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ANKAR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Ext. splice site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1644" marR="71644" marT="35817" marB="35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9368" name="TextBox 5"/>
          <p:cNvSpPr txBox="1">
            <a:spLocks noChangeArrowheads="1"/>
          </p:cNvSpPr>
          <p:nvPr/>
        </p:nvSpPr>
        <p:spPr bwMode="auto">
          <a:xfrm>
            <a:off x="685800" y="228600"/>
            <a:ext cx="826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Haploinsufficiency for </a:t>
            </a:r>
            <a:r>
              <a:rPr lang="en-US" sz="2800" i="1">
                <a:solidFill>
                  <a:srgbClr val="FFFF00"/>
                </a:solidFill>
                <a:latin typeface="Arial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 due to c.4431delC</a:t>
            </a:r>
          </a:p>
        </p:txBody>
      </p:sp>
      <p:sp>
        <p:nvSpPr>
          <p:cNvPr id="99369" name="Rectangle 6"/>
          <p:cNvSpPr>
            <a:spLocks noChangeArrowheads="1"/>
          </p:cNvSpPr>
          <p:nvPr/>
        </p:nvSpPr>
        <p:spPr bwMode="auto">
          <a:xfrm>
            <a:off x="3733800" y="3878263"/>
            <a:ext cx="109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c.4431delC</a:t>
            </a:r>
            <a:endParaRPr lang="en-US" sz="1400"/>
          </a:p>
        </p:txBody>
      </p:sp>
      <p:cxnSp>
        <p:nvCxnSpPr>
          <p:cNvPr id="99370" name="Straight Arrow Connector 8"/>
          <p:cNvCxnSpPr>
            <a:cxnSpLocks noChangeShapeType="1"/>
          </p:cNvCxnSpPr>
          <p:nvPr/>
        </p:nvCxnSpPr>
        <p:spPr bwMode="auto">
          <a:xfrm flipV="1">
            <a:off x="4757738" y="3962400"/>
            <a:ext cx="228600" cy="762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371" name="TextBox 9"/>
          <p:cNvSpPr txBox="1">
            <a:spLocks noChangeArrowheads="1"/>
          </p:cNvSpPr>
          <p:nvPr/>
        </p:nvSpPr>
        <p:spPr bwMode="auto">
          <a:xfrm>
            <a:off x="271463" y="2027238"/>
            <a:ext cx="996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  <a:latin typeface="Arial" charset="0"/>
                <a:cs typeface="Arial" charset="0"/>
              </a:rPr>
              <a:t>De novo</a:t>
            </a:r>
          </a:p>
        </p:txBody>
      </p:sp>
      <p:sp>
        <p:nvSpPr>
          <p:cNvPr id="99372" name="Left Brace 10"/>
          <p:cNvSpPr>
            <a:spLocks/>
          </p:cNvSpPr>
          <p:nvPr/>
        </p:nvSpPr>
        <p:spPr bwMode="auto">
          <a:xfrm>
            <a:off x="1208088" y="1836738"/>
            <a:ext cx="120650" cy="762000"/>
          </a:xfrm>
          <a:prstGeom prst="leftBrace">
            <a:avLst>
              <a:gd name="adj1" fmla="val 8421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9373" name="TextBox 11"/>
          <p:cNvSpPr txBox="1">
            <a:spLocks noChangeArrowheads="1"/>
          </p:cNvSpPr>
          <p:nvPr/>
        </p:nvSpPr>
        <p:spPr bwMode="auto">
          <a:xfrm>
            <a:off x="334963" y="3897313"/>
            <a:ext cx="960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Proband</a:t>
            </a:r>
          </a:p>
        </p:txBody>
      </p:sp>
      <p:sp>
        <p:nvSpPr>
          <p:cNvPr id="99374" name="TextBox 12"/>
          <p:cNvSpPr txBox="1">
            <a:spLocks noChangeArrowheads="1"/>
          </p:cNvSpPr>
          <p:nvPr/>
        </p:nvSpPr>
        <p:spPr bwMode="auto">
          <a:xfrm>
            <a:off x="334963" y="4843463"/>
            <a:ext cx="9604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Parent 1</a:t>
            </a:r>
          </a:p>
        </p:txBody>
      </p:sp>
      <p:sp>
        <p:nvSpPr>
          <p:cNvPr id="99375" name="TextBox 13"/>
          <p:cNvSpPr txBox="1">
            <a:spLocks noChangeArrowheads="1"/>
          </p:cNvSpPr>
          <p:nvPr/>
        </p:nvSpPr>
        <p:spPr bwMode="auto">
          <a:xfrm>
            <a:off x="334963" y="5788025"/>
            <a:ext cx="960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Parent 2</a:t>
            </a:r>
          </a:p>
        </p:txBody>
      </p:sp>
      <p:pic>
        <p:nvPicPr>
          <p:cNvPr id="12" name="Picture 2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9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 txBox="1">
            <a:spLocks/>
          </p:cNvSpPr>
          <p:nvPr/>
        </p:nvSpPr>
        <p:spPr bwMode="auto">
          <a:xfrm>
            <a:off x="1143000" y="222250"/>
            <a:ext cx="7391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800" i="1">
                <a:solidFill>
                  <a:srgbClr val="FFFF00"/>
                </a:solidFill>
                <a:latin typeface="Arial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 haploinsufficiency</a:t>
            </a:r>
          </a:p>
        </p:txBody>
      </p:sp>
      <p:pic>
        <p:nvPicPr>
          <p:cNvPr id="102402" name="Picture 4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1122363"/>
            <a:ext cx="26035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4495800" y="1408113"/>
            <a:ext cx="19827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c.3765delC: DD, cleft palate, club foot, hypotonia, conductive HL, ALL</a:t>
            </a:r>
          </a:p>
        </p:txBody>
      </p:sp>
      <p:sp>
        <p:nvSpPr>
          <p:cNvPr id="102404" name="TextBox 6"/>
          <p:cNvSpPr txBox="1">
            <a:spLocks noChangeArrowheads="1"/>
          </p:cNvSpPr>
          <p:nvPr/>
        </p:nvSpPr>
        <p:spPr bwMode="auto">
          <a:xfrm>
            <a:off x="4572000" y="3148013"/>
            <a:ext cx="18907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c.607dupT: DD, seizures, microcephaly, PFO</a:t>
            </a:r>
          </a:p>
        </p:txBody>
      </p:sp>
      <p:sp>
        <p:nvSpPr>
          <p:cNvPr id="102405" name="TextBox 7"/>
          <p:cNvSpPr txBox="1">
            <a:spLocks noChangeArrowheads="1"/>
          </p:cNvSpPr>
          <p:nvPr/>
        </p:nvSpPr>
        <p:spPr bwMode="auto">
          <a:xfrm>
            <a:off x="4572000" y="4575175"/>
            <a:ext cx="1890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c.4420A&gt;T (nonsense): DD, seizures, T2-hyperintense foci, underlying low white matter volume</a:t>
            </a:r>
          </a:p>
        </p:txBody>
      </p:sp>
      <p:grpSp>
        <p:nvGrpSpPr>
          <p:cNvPr id="102406" name="Group 9"/>
          <p:cNvGrpSpPr>
            <a:grpSpLocks/>
          </p:cNvGrpSpPr>
          <p:nvPr/>
        </p:nvGrpSpPr>
        <p:grpSpPr bwMode="auto">
          <a:xfrm>
            <a:off x="152400" y="785813"/>
            <a:ext cx="4789488" cy="5340350"/>
            <a:chOff x="838201" y="786385"/>
            <a:chExt cx="4941814" cy="5339004"/>
          </a:xfrm>
        </p:grpSpPr>
        <p:sp>
          <p:nvSpPr>
            <p:cNvPr id="3" name="Content Placeholder 4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838201" y="786385"/>
              <a:ext cx="4941814" cy="302342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pitchFamily="-107" charset="-128"/>
                  <a:cs typeface="ＭＳ Ｐゴシック" pitchFamily="-107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C. </a:t>
              </a:r>
              <a:r>
                <a:rPr lang="en-US" sz="16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Cafiero</a:t>
              </a:r>
              <a:r>
                <a:rPr lang="en-US" sz="1600" dirty="0" smtClean="0">
                  <a:solidFill>
                    <a:schemeClr val="bg1"/>
                  </a:solidFill>
                  <a:latin typeface="Arial"/>
                  <a:cs typeface="Arial"/>
                </a:rPr>
                <a:t> et al. (2015) </a:t>
              </a:r>
              <a:r>
                <a:rPr lang="en-US" sz="1600" i="1" dirty="0" smtClean="0">
                  <a:solidFill>
                    <a:schemeClr val="bg1"/>
                  </a:solidFill>
                  <a:latin typeface="Arial"/>
                  <a:cs typeface="Arial"/>
                </a:rPr>
                <a:t>EJHG</a:t>
              </a:r>
            </a:p>
            <a:p>
              <a:pPr marL="0" indent="0">
                <a:buFontTx/>
                <a:buNone/>
                <a:defRPr/>
              </a:pPr>
              <a:endParaRPr lang="en-US" sz="1000" i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intellectual disability 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distinctive facial appearance: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brachycephaly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,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horizontal eyebrows, high forehead,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bitemporal</a:t>
              </a:r>
              <a:endParaRPr lang="en-US" sz="14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0" indent="0">
                <a:buFontTx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narrowing, long eyelashes, depressed nasal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bridge, mid-face hypoplasia,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prognathism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congenital heart diseases found in some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subjects w/ various degree of severity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cleft palate, ataxia, epilepsy and childhood</a:t>
              </a:r>
            </a:p>
            <a:p>
              <a:pPr marL="0" indent="0">
                <a:buFontTx/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leukemia in single cases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102408" name="Picture 8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6" t="11467" r="24367" b="7315"/>
            <a:stretch>
              <a:fillRect/>
            </a:stretch>
          </p:blipFill>
          <p:spPr bwMode="auto">
            <a:xfrm>
              <a:off x="1624448" y="3886200"/>
              <a:ext cx="2303396" cy="223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54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723900" y="188913"/>
            <a:ext cx="7886700" cy="420687"/>
          </a:xfrm>
        </p:spPr>
        <p:txBody>
          <a:bodyPr/>
          <a:lstStyle/>
          <a:p>
            <a:r>
              <a:rPr lang="en-US" sz="2800" i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MED13L</a:t>
            </a:r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haploinsufficiency</a:t>
            </a:r>
          </a:p>
        </p:txBody>
      </p:sp>
      <p:grpSp>
        <p:nvGrpSpPr>
          <p:cNvPr id="100354" name="Group 1"/>
          <p:cNvGrpSpPr>
            <a:grpSpLocks/>
          </p:cNvGrpSpPr>
          <p:nvPr/>
        </p:nvGrpSpPr>
        <p:grpSpPr bwMode="auto">
          <a:xfrm>
            <a:off x="1295400" y="785813"/>
            <a:ext cx="6629400" cy="5684837"/>
            <a:chOff x="1050131" y="786384"/>
            <a:chExt cx="6629135" cy="5684266"/>
          </a:xfrm>
        </p:grpSpPr>
        <p:pic>
          <p:nvPicPr>
            <p:cNvPr id="10035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6" t="22450" r="21875" b="20416"/>
            <a:stretch>
              <a:fillRect/>
            </a:stretch>
          </p:blipFill>
          <p:spPr bwMode="auto">
            <a:xfrm>
              <a:off x="1050131" y="786384"/>
              <a:ext cx="6622257" cy="568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tar: 5 Points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93009" y="1514973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93009" y="1686406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93009" y="4640447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93009" y="2991200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296184" y="4957915"/>
              <a:ext cx="79372" cy="952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0361" name="Picture 18"/>
            <p:cNvPicPr preferRelativeResize="0">
              <a:picLocks noChangeAspect="1"/>
            </p:cNvPicPr>
            <p:nvPr/>
          </p:nvPicPr>
          <p:blipFill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8" t="18195" r="35878" b="78003"/>
            <a:stretch>
              <a:fillRect/>
            </a:stretch>
          </p:blipFill>
          <p:spPr bwMode="auto">
            <a:xfrm>
              <a:off x="4713536" y="6189135"/>
              <a:ext cx="2965730" cy="27508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35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762000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MED13b in the literature</a:t>
            </a:r>
          </a:p>
        </p:txBody>
      </p:sp>
      <p:pic>
        <p:nvPicPr>
          <p:cNvPr id="10752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1387475" cy="4351337"/>
          </a:xfrm>
        </p:spPr>
      </p:pic>
      <p:pic>
        <p:nvPicPr>
          <p:cNvPr id="10752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/>
          <a:stretch/>
        </p:blipFill>
        <p:spPr bwMode="auto">
          <a:xfrm>
            <a:off x="1693334" y="1825625"/>
            <a:ext cx="3979862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276350"/>
            <a:ext cx="31162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Box 6"/>
          <p:cNvSpPr txBox="1">
            <a:spLocks noChangeArrowheads="1"/>
          </p:cNvSpPr>
          <p:nvPr/>
        </p:nvSpPr>
        <p:spPr bwMode="auto">
          <a:xfrm>
            <a:off x="228600" y="5418137"/>
            <a:ext cx="15097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36538" indent="-2365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 A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qPCR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of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maternal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expression</a:t>
            </a:r>
          </a:p>
          <a:p>
            <a:pPr marL="236538" indent="-2365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B-F: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" charset="0"/>
                <a:cs typeface="Arial" charset="0"/>
              </a:rPr>
              <a:t>in situ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hybridization </a:t>
            </a:r>
          </a:p>
        </p:txBody>
      </p:sp>
      <p:sp>
        <p:nvSpPr>
          <p:cNvPr id="107526" name="TextBox 11"/>
          <p:cNvSpPr txBox="1">
            <a:spLocks noChangeArrowheads="1"/>
          </p:cNvSpPr>
          <p:nvPr/>
        </p:nvSpPr>
        <p:spPr bwMode="auto">
          <a:xfrm>
            <a:off x="6637338" y="5208587"/>
            <a:ext cx="1744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Migration of NCCs </a:t>
            </a:r>
          </a:p>
          <a:p>
            <a:pPr eaLnBrk="1" hangingPunct="1"/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7527" name="TextBox 12"/>
          <p:cNvSpPr txBox="1">
            <a:spLocks noChangeArrowheads="1"/>
          </p:cNvSpPr>
          <p:nvPr/>
        </p:nvSpPr>
        <p:spPr bwMode="auto">
          <a:xfrm>
            <a:off x="2743200" y="4659312"/>
            <a:ext cx="19161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Morpholino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236538" indent="-185738" eaLnBrk="1" hangingPunct="1"/>
            <a:r>
              <a:rPr lang="en-US" sz="1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 injected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med13b</a:t>
            </a:r>
          </a:p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B: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Eye size</a:t>
            </a:r>
          </a:p>
          <a:p>
            <a:pPr marL="236538" indent="-185738" eaLnBrk="1" hangingPunct="1"/>
            <a:r>
              <a:rPr lang="en-US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C: </a:t>
            </a:r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Body length</a:t>
            </a:r>
          </a:p>
          <a:p>
            <a:pPr eaLnBrk="1" hangingPunct="1"/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7528" name="TextBox 13"/>
          <p:cNvSpPr txBox="1">
            <a:spLocks noChangeArrowheads="1"/>
          </p:cNvSpPr>
          <p:nvPr/>
        </p:nvSpPr>
        <p:spPr bwMode="auto">
          <a:xfrm>
            <a:off x="5867400" y="6248400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Utami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 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et al., 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Hum </a:t>
            </a:r>
            <a:r>
              <a:rPr lang="en-US" sz="1600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Mutat</a:t>
            </a:r>
            <a:r>
              <a:rPr lang="en-US" sz="1600" i="1" dirty="0">
                <a:solidFill>
                  <a:schemeClr val="bg1"/>
                </a:solidFill>
                <a:latin typeface="Arial" charset="0"/>
                <a:cs typeface="Arial" charset="0"/>
              </a:rPr>
              <a:t>. </a:t>
            </a:r>
            <a:r>
              <a:rPr lang="en-US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35,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2014</a:t>
            </a:r>
            <a:endParaRPr 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4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FB67: </a:t>
            </a:r>
            <a:r>
              <a:rPr lang="en-US" sz="3200" i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MED13L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~ </a:t>
            </a:r>
            <a:r>
              <a:rPr lang="en-US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zebrafish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3200" i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med13b</a:t>
            </a:r>
            <a:endParaRPr lang="en-US" sz="3200" i="1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05474" name="Content Placeholder 4"/>
          <p:cNvPicPr preferRelativeResize="0"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8743950" cy="1122363"/>
          </a:xfrm>
        </p:spPr>
      </p:pic>
      <p:sp>
        <p:nvSpPr>
          <p:cNvPr id="105476" name="TextBox 9"/>
          <p:cNvSpPr txBox="1">
            <a:spLocks noChangeArrowheads="1"/>
          </p:cNvSpPr>
          <p:nvPr/>
        </p:nvSpPr>
        <p:spPr bwMode="auto">
          <a:xfrm>
            <a:off x="425450" y="3559175"/>
            <a:ext cx="4908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2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1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  5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’-AGCTCTGGATCTTCTGGTGGGGG-3’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3</a:t>
            </a:r>
            <a:endParaRPr 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2:  5’-GAGGATGGTTCGTGGGAGAGCGG-3’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3:  5’-CCACTTGCCGATGCGAACGAAGG-3’</a:t>
            </a:r>
            <a:endParaRPr lang="en-US" altLang="ja-JP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16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Exon 4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Guide 4:  5’-CACGAAGAACGTGAAGGAGCAGG-3’</a:t>
            </a:r>
          </a:p>
        </p:txBody>
      </p:sp>
      <p:cxnSp>
        <p:nvCxnSpPr>
          <p:cNvPr id="16" name="Straight Arrow Connector 1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85800" y="3111500"/>
            <a:ext cx="76200" cy="38100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1" b="70491"/>
          <a:stretch/>
        </p:blipFill>
        <p:spPr bwMode="auto">
          <a:xfrm>
            <a:off x="7053580" y="5029200"/>
            <a:ext cx="1938020" cy="152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 preferRelativeResize="0"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8" r="37901" b="35353"/>
          <a:stretch/>
        </p:blipFill>
        <p:spPr bwMode="auto">
          <a:xfrm>
            <a:off x="7053580" y="3352800"/>
            <a:ext cx="1938020" cy="15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21268" y="3107267"/>
            <a:ext cx="16932" cy="397933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066800" y="3048000"/>
            <a:ext cx="0" cy="457200"/>
          </a:xfrm>
          <a:prstGeom prst="straightConnector1">
            <a:avLst/>
          </a:prstGeom>
          <a:ln w="22225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5568952" y="5545664"/>
            <a:ext cx="202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Injected (F0)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6096000" y="3881437"/>
            <a:ext cx="126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  <a:cs typeface="Arial" charset="0"/>
              </a:rPr>
              <a:t>Control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6200000" flipH="1">
            <a:off x="8420100" y="5981700"/>
            <a:ext cx="76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1587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Summary</a:t>
            </a:r>
          </a:p>
        </p:txBody>
      </p:sp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76200" y="1219200"/>
            <a:ext cx="913453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06400" indent="-4064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1.	WES is a </a:t>
            </a:r>
            <a:r>
              <a:rPr lang="en-US" sz="2000" i="1" dirty="0">
                <a:solidFill>
                  <a:schemeClr val="bg1"/>
                </a:solidFill>
                <a:latin typeface="Arial" charset="0"/>
                <a:cs typeface="Arial" charset="0"/>
              </a:rPr>
              <a:t>powerful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tool for diagnosing unknown craniofacial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dysmorphoses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FontTx/>
              <a:buAutoNum type="arabicPeriod"/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AutoNum type="arabicPeriod" startAt="2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Variable expressivity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is common in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craniofacial disorders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, and may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reflect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modifier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genes, somatic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mosaicism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stochasm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environmental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or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other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factors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.  </a:t>
            </a:r>
          </a:p>
          <a:p>
            <a:pPr eaLnBrk="1" hangingPunct="1">
              <a:buFontTx/>
              <a:buAutoNum type="arabicPeriod"/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3.	New craniofacial disease gene discovery is much more difficult and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	time consuming than simply extending the phenotypic spectrum of known 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    	disease-causing genes.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4.  	Importance of the trio for WES / WGS interpretation.</a:t>
            </a:r>
          </a:p>
          <a:p>
            <a:pPr eaLnBrk="1" hangingPunct="1">
              <a:buFontTx/>
              <a:buAutoNum type="arabicPeriod" startAt="3"/>
            </a:pP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5.  	Variants in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paralogs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of known disease genes are good candidates for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    	disorders with related phenotypes. </a:t>
            </a: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6.  	Downstream functional analyses need to be customized for each case.</a:t>
            </a:r>
          </a:p>
        </p:txBody>
      </p:sp>
      <p:pic>
        <p:nvPicPr>
          <p:cNvPr id="52227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58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8763000" cy="838200"/>
          </a:xfrm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Bioinformatically solvable genetic paradigms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713163" y="1317625"/>
            <a:ext cx="5202237" cy="2819400"/>
            <a:chOff x="3713163" y="1317248"/>
            <a:chExt cx="5202237" cy="2819400"/>
          </a:xfrm>
        </p:grpSpPr>
        <p:grpSp>
          <p:nvGrpSpPr>
            <p:cNvPr id="18459" name="Group 2"/>
            <p:cNvGrpSpPr>
              <a:grpSpLocks/>
            </p:cNvGrpSpPr>
            <p:nvPr/>
          </p:nvGrpSpPr>
          <p:grpSpPr bwMode="auto">
            <a:xfrm>
              <a:off x="3713163" y="1554539"/>
              <a:ext cx="1925637" cy="2582109"/>
              <a:chOff x="512763" y="3440668"/>
              <a:chExt cx="1925637" cy="2582109"/>
            </a:xfrm>
          </p:grpSpPr>
          <p:grpSp>
            <p:nvGrpSpPr>
              <p:cNvPr id="18473" name="Group 18"/>
              <p:cNvGrpSpPr>
                <a:grpSpLocks/>
              </p:cNvGrpSpPr>
              <p:nvPr/>
            </p:nvGrpSpPr>
            <p:grpSpPr bwMode="auto">
              <a:xfrm>
                <a:off x="620713" y="4308673"/>
                <a:ext cx="1524000" cy="1301750"/>
                <a:chOff x="2209800" y="2133600"/>
                <a:chExt cx="1524000" cy="1301750"/>
              </a:xfrm>
            </p:grpSpPr>
            <p:sp>
              <p:nvSpPr>
                <p:cNvPr id="18477" name="Lightning Bolt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743200" y="2579370"/>
                  <a:ext cx="240030" cy="240030"/>
                </a:xfrm>
                <a:prstGeom prst="lightningBolt">
                  <a:avLst/>
                </a:pr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8478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79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80" name="Straight Connector 15"/>
                <p:cNvCxnSpPr>
                  <a:cxnSpLocks noChangeShapeType="1"/>
                  <a:stCxn id="18478" idx="3"/>
                  <a:endCxn id="18479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81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82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2250" y="2978150"/>
                  <a:ext cx="457200" cy="457200"/>
                </a:xfrm>
                <a:prstGeom prst="rect">
                  <a:avLst/>
                </a:prstGeom>
                <a:solidFill>
                  <a:srgbClr val="3876B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474" name="TextBox 19"/>
              <p:cNvSpPr txBox="1">
                <a:spLocks noChangeArrowheads="1"/>
              </p:cNvSpPr>
              <p:nvPr/>
            </p:nvSpPr>
            <p:spPr bwMode="auto">
              <a:xfrm>
                <a:off x="732421" y="3440668"/>
                <a:ext cx="11725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Dominant</a:t>
                </a:r>
              </a:p>
            </p:txBody>
          </p:sp>
          <p:sp>
            <p:nvSpPr>
              <p:cNvPr id="18475" name="TextBox 4"/>
              <p:cNvSpPr txBox="1">
                <a:spLocks noChangeArrowheads="1"/>
              </p:cNvSpPr>
              <p:nvPr/>
            </p:nvSpPr>
            <p:spPr bwMode="auto">
              <a:xfrm>
                <a:off x="512763" y="3806825"/>
                <a:ext cx="16891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De novo </a:t>
                </a:r>
                <a:r>
                  <a:rPr lang="en-US" sz="14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mutations</a:t>
                </a:r>
              </a:p>
            </p:txBody>
          </p:sp>
          <p:sp>
            <p:nvSpPr>
              <p:cNvPr id="18476" name="TextBox 14"/>
              <p:cNvSpPr txBox="1">
                <a:spLocks noChangeArrowheads="1"/>
              </p:cNvSpPr>
              <p:nvPr/>
            </p:nvSpPr>
            <p:spPr bwMode="auto">
              <a:xfrm>
                <a:off x="738473" y="5715000"/>
                <a:ext cx="169992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0-3 mutations</a:t>
                </a:r>
              </a:p>
            </p:txBody>
          </p:sp>
        </p:grpSp>
        <p:grpSp>
          <p:nvGrpSpPr>
            <p:cNvPr id="18460" name="Group 4"/>
            <p:cNvGrpSpPr>
              <a:grpSpLocks/>
            </p:cNvGrpSpPr>
            <p:nvPr/>
          </p:nvGrpSpPr>
          <p:grpSpPr bwMode="auto">
            <a:xfrm>
              <a:off x="5986318" y="1317248"/>
              <a:ext cx="2929082" cy="2819400"/>
              <a:chOff x="4614718" y="3505200"/>
              <a:chExt cx="2929082" cy="2819400"/>
            </a:xfrm>
          </p:grpSpPr>
          <p:sp>
            <p:nvSpPr>
              <p:cNvPr id="18461" name="TextBox 30"/>
              <p:cNvSpPr txBox="1">
                <a:spLocks noChangeArrowheads="1"/>
              </p:cNvSpPr>
              <p:nvPr/>
            </p:nvSpPr>
            <p:spPr bwMode="auto">
              <a:xfrm>
                <a:off x="5257800" y="3505200"/>
                <a:ext cx="12494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Recessive</a:t>
                </a:r>
              </a:p>
            </p:txBody>
          </p:sp>
          <p:grpSp>
            <p:nvGrpSpPr>
              <p:cNvPr id="18462" name="Group 3"/>
              <p:cNvGrpSpPr>
                <a:grpSpLocks/>
              </p:cNvGrpSpPr>
              <p:nvPr/>
            </p:nvGrpSpPr>
            <p:grpSpPr bwMode="auto">
              <a:xfrm>
                <a:off x="4614718" y="3905646"/>
                <a:ext cx="2929082" cy="2418954"/>
                <a:chOff x="3073400" y="3603823"/>
                <a:chExt cx="2929082" cy="2418954"/>
              </a:xfrm>
            </p:grpSpPr>
            <p:sp>
              <p:nvSpPr>
                <p:cNvPr id="1846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392097" y="3603823"/>
                  <a:ext cx="186133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Rare cpd het.</a:t>
                  </a:r>
                </a:p>
                <a:p>
                  <a:pPr algn="ctr"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and homo. mutations</a:t>
                  </a:r>
                </a:p>
              </p:txBody>
            </p:sp>
            <p:grpSp>
              <p:nvGrpSpPr>
                <p:cNvPr id="18464" name="Group 31"/>
                <p:cNvGrpSpPr>
                  <a:grpSpLocks/>
                </p:cNvGrpSpPr>
                <p:nvPr/>
              </p:nvGrpSpPr>
              <p:grpSpPr bwMode="auto">
                <a:xfrm>
                  <a:off x="3657600" y="4326135"/>
                  <a:ext cx="1524000" cy="1308100"/>
                  <a:chOff x="2209800" y="2133600"/>
                  <a:chExt cx="1524000" cy="1308100"/>
                </a:xfrm>
              </p:grpSpPr>
              <p:sp>
                <p:nvSpPr>
                  <p:cNvPr id="18466" name="Lightning Bolt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43200" y="2604770"/>
                    <a:ext cx="240030" cy="240030"/>
                  </a:xfrm>
                  <a:prstGeom prst="lightningBol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6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209800" y="2133600"/>
                    <a:ext cx="457200" cy="4572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3876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6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276600" y="2133600"/>
                    <a:ext cx="457200" cy="457200"/>
                  </a:xfrm>
                  <a:prstGeom prst="ellipse">
                    <a:avLst/>
                  </a:prstGeom>
                  <a:solidFill>
                    <a:srgbClr val="FEFC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cxnSp>
                <p:nvCxnSpPr>
                  <p:cNvPr id="18469" name="Straight Connector 35"/>
                  <p:cNvCxnSpPr>
                    <a:cxnSpLocks noChangeShapeType="1"/>
                    <a:stCxn id="18467" idx="3"/>
                    <a:endCxn id="18468" idx="2"/>
                  </p:cNvCxnSpPr>
                  <p:nvPr/>
                </p:nvCxnSpPr>
                <p:spPr bwMode="auto">
                  <a:xfrm>
                    <a:off x="2667000" y="2362200"/>
                    <a:ext cx="609600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70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680494" y="2666206"/>
                    <a:ext cx="609600" cy="1588"/>
                  </a:xfrm>
                  <a:prstGeom prst="line">
                    <a:avLst/>
                  </a:prstGeom>
                  <a:noFill/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471" name="Lightning Bolt 13"/>
                  <p:cNvSpPr>
                    <a:spLocks noChangeAspect="1" noChangeArrowheads="1"/>
                  </p:cNvSpPr>
                  <p:nvPr/>
                </p:nvSpPr>
                <p:spPr bwMode="auto">
                  <a:xfrm rot="5400000">
                    <a:off x="2985770" y="2463800"/>
                    <a:ext cx="240030" cy="240030"/>
                  </a:xfrm>
                  <a:prstGeom prst="lightningBolt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847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768600" y="2984500"/>
                    <a:ext cx="457200" cy="457200"/>
                  </a:xfrm>
                  <a:prstGeom prst="rect">
                    <a:avLst/>
                  </a:prstGeom>
                  <a:solidFill>
                    <a:srgbClr val="3876B2"/>
                  </a:solidFill>
                  <a:ln w="9525">
                    <a:solidFill>
                      <a:srgbClr val="3876B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400"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8465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073400" y="5715000"/>
                  <a:ext cx="292908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3-5 cpd het or 1-2 homo mutations</a:t>
                  </a:r>
                </a:p>
              </p:txBody>
            </p:sp>
          </p:grpSp>
        </p:grpSp>
      </p:grpSp>
      <p:sp>
        <p:nvSpPr>
          <p:cNvPr id="20492" name="Rectangle 2"/>
          <p:cNvSpPr txBox="1">
            <a:spLocks noChangeArrowheads="1"/>
          </p:cNvSpPr>
          <p:nvPr/>
        </p:nvSpPr>
        <p:spPr bwMode="auto">
          <a:xfrm>
            <a:off x="381000" y="4648200"/>
            <a:ext cx="830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Assumptions</a:t>
            </a:r>
          </a:p>
          <a:p>
            <a:pPr eaLnBrk="1" hangingPunct="1"/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Monogenic inheritance</a:t>
            </a:r>
          </a:p>
          <a:p>
            <a:pPr eaLnBrk="1" hangingPunct="1">
              <a:lnSpc>
                <a:spcPts val="800"/>
              </a:lnSpc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 Complete penetrance</a:t>
            </a:r>
          </a:p>
          <a:p>
            <a:pPr eaLnBrk="1" hangingPunct="1"/>
            <a:endParaRPr lang="en-US" sz="80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   Limit to protein coding mutations, splice site mutations, structural variants</a:t>
            </a:r>
          </a:p>
        </p:txBody>
      </p:sp>
      <p:grpSp>
        <p:nvGrpSpPr>
          <p:cNvPr id="18436" name="Group 1"/>
          <p:cNvGrpSpPr>
            <a:grpSpLocks/>
          </p:cNvGrpSpPr>
          <p:nvPr/>
        </p:nvGrpSpPr>
        <p:grpSpPr bwMode="auto">
          <a:xfrm>
            <a:off x="352425" y="1404938"/>
            <a:ext cx="2771775" cy="2862262"/>
            <a:chOff x="6019800" y="1394936"/>
            <a:chExt cx="2771775" cy="2862084"/>
          </a:xfrm>
        </p:grpSpPr>
        <p:sp>
          <p:nvSpPr>
            <p:cNvPr id="18438" name="TextBox 14"/>
            <p:cNvSpPr txBox="1">
              <a:spLocks noChangeArrowheads="1"/>
            </p:cNvSpPr>
            <p:nvPr/>
          </p:nvSpPr>
          <p:spPr bwMode="auto">
            <a:xfrm>
              <a:off x="6518417" y="3733800"/>
              <a:ext cx="21555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~50 variants transmitted,</a:t>
              </a:r>
            </a:p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solve statistically </a:t>
              </a:r>
            </a:p>
          </p:txBody>
        </p:sp>
        <p:grpSp>
          <p:nvGrpSpPr>
            <p:cNvPr id="18439" name="Group 33"/>
            <p:cNvGrpSpPr>
              <a:grpSpLocks noChangeAspect="1"/>
            </p:cNvGrpSpPr>
            <p:nvPr/>
          </p:nvGrpSpPr>
          <p:grpSpPr bwMode="auto">
            <a:xfrm>
              <a:off x="6019800" y="2144713"/>
              <a:ext cx="2771775" cy="1360487"/>
              <a:chOff x="4267200" y="1557865"/>
              <a:chExt cx="4199470" cy="2061635"/>
            </a:xfrm>
          </p:grpSpPr>
          <p:grpSp>
            <p:nvGrpSpPr>
              <p:cNvPr id="18442" name="Group 18"/>
              <p:cNvGrpSpPr>
                <a:grpSpLocks/>
              </p:cNvGrpSpPr>
              <p:nvPr/>
            </p:nvGrpSpPr>
            <p:grpSpPr bwMode="auto">
              <a:xfrm>
                <a:off x="4267200" y="2317750"/>
                <a:ext cx="1524000" cy="1301750"/>
                <a:chOff x="2209800" y="2133600"/>
                <a:chExt cx="1524000" cy="1301750"/>
              </a:xfrm>
            </p:grpSpPr>
            <p:sp>
              <p:nvSpPr>
                <p:cNvPr id="18454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5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56" name="Straight Connector 15"/>
                <p:cNvCxnSpPr>
                  <a:cxnSpLocks noChangeShapeType="1"/>
                  <a:stCxn id="18454" idx="3"/>
                  <a:endCxn id="18455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57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58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2250" y="2978150"/>
                  <a:ext cx="457200" cy="457200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43" name="Group 18"/>
              <p:cNvGrpSpPr>
                <a:grpSpLocks/>
              </p:cNvGrpSpPr>
              <p:nvPr/>
            </p:nvGrpSpPr>
            <p:grpSpPr bwMode="auto">
              <a:xfrm>
                <a:off x="6942670" y="2324100"/>
                <a:ext cx="1524000" cy="1295400"/>
                <a:chOff x="2209800" y="2133600"/>
                <a:chExt cx="1524000" cy="1295400"/>
              </a:xfrm>
            </p:grpSpPr>
            <p:sp>
              <p:nvSpPr>
                <p:cNvPr id="18449" name="Rectangle 11"/>
                <p:cNvSpPr>
                  <a:spLocks noChangeArrowheads="1"/>
                </p:cNvSpPr>
                <p:nvPr/>
              </p:nvSpPr>
              <p:spPr bwMode="auto">
                <a:xfrm>
                  <a:off x="2209800" y="2133600"/>
                  <a:ext cx="457200" cy="457200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3876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50" name="Oval 13"/>
                <p:cNvSpPr>
                  <a:spLocks noChangeArrowheads="1"/>
                </p:cNvSpPr>
                <p:nvPr/>
              </p:nvSpPr>
              <p:spPr bwMode="auto">
                <a:xfrm>
                  <a:off x="3276600" y="2133600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18451" name="Straight Connector 21"/>
                <p:cNvCxnSpPr>
                  <a:cxnSpLocks noChangeShapeType="1"/>
                  <a:stCxn id="18449" idx="3"/>
                  <a:endCxn id="18450" idx="2"/>
                </p:cNvCxnSpPr>
                <p:nvPr/>
              </p:nvCxnSpPr>
              <p:spPr bwMode="auto">
                <a:xfrm>
                  <a:off x="2667000" y="2362200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52" name="Straight Connector 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680494" y="2666206"/>
                  <a:ext cx="6096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53" name="Oval 13"/>
                <p:cNvSpPr>
                  <a:spLocks noChangeArrowheads="1"/>
                </p:cNvSpPr>
                <p:nvPr/>
              </p:nvSpPr>
              <p:spPr bwMode="auto">
                <a:xfrm>
                  <a:off x="2755900" y="2971800"/>
                  <a:ext cx="457200" cy="457200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44" name="Group 30"/>
              <p:cNvGrpSpPr>
                <a:grpSpLocks/>
              </p:cNvGrpSpPr>
              <p:nvPr/>
            </p:nvGrpSpPr>
            <p:grpSpPr bwMode="auto">
              <a:xfrm>
                <a:off x="5561806" y="1557865"/>
                <a:ext cx="1600994" cy="762797"/>
                <a:chOff x="5561806" y="1523997"/>
                <a:chExt cx="1600994" cy="762797"/>
              </a:xfrm>
            </p:grpSpPr>
            <p:cxnSp>
              <p:nvCxnSpPr>
                <p:cNvPr id="18445" name="Straight Connector 26"/>
                <p:cNvCxnSpPr>
                  <a:cxnSpLocks noChangeShapeType="1"/>
                </p:cNvCxnSpPr>
                <p:nvPr/>
              </p:nvCxnSpPr>
              <p:spPr bwMode="auto">
                <a:xfrm>
                  <a:off x="5562600" y="1905000"/>
                  <a:ext cx="16002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6" name="Straight Connector 2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372100" y="2095500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7" name="Straight Connector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971506" y="2094706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8448" name="Straight Connector 3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167174" y="1713703"/>
                  <a:ext cx="381000" cy="158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8440" name="TextBox 19"/>
            <p:cNvSpPr txBox="1">
              <a:spLocks noChangeArrowheads="1"/>
            </p:cNvSpPr>
            <p:nvPr/>
          </p:nvSpPr>
          <p:spPr bwMode="auto">
            <a:xfrm>
              <a:off x="6752221" y="1394936"/>
              <a:ext cx="11725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Dominant</a:t>
              </a:r>
            </a:p>
          </p:txBody>
        </p:sp>
        <p:sp>
          <p:nvSpPr>
            <p:cNvPr id="18441" name="TextBox 4"/>
            <p:cNvSpPr txBox="1">
              <a:spLocks noChangeArrowheads="1"/>
            </p:cNvSpPr>
            <p:nvPr/>
          </p:nvSpPr>
          <p:spPr bwMode="auto">
            <a:xfrm>
              <a:off x="6453188" y="1749425"/>
              <a:ext cx="19542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Transmitted mutations</a:t>
              </a:r>
            </a:p>
          </p:txBody>
        </p:sp>
      </p:grpSp>
      <p:pic>
        <p:nvPicPr>
          <p:cNvPr id="18437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3"/>
          <p:cNvSpPr>
            <a:spLocks noChangeArrowheads="1"/>
          </p:cNvSpPr>
          <p:nvPr/>
        </p:nvSpPr>
        <p:spPr bwMode="auto">
          <a:xfrm>
            <a:off x="0" y="-141288"/>
            <a:ext cx="9144000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eaLnBrk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200" b="1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629243"/>
            <a:ext cx="4038600" cy="584775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/>
                <a:cs typeface="Arial"/>
              </a:rPr>
              <a:t>Clinical and Experimental Group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Richard Maas, MD,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Nikkola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Carmichael, MS, CGC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Kameron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Kooshesh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BS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Laurel Fuentes, BS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Chia Cheng Li, DMD,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Liron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David,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Joan Xi, BS</a:t>
            </a:r>
          </a:p>
          <a:p>
            <a:pPr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Eric Liao, MD,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Kana Ishii, MD 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Megan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Rebello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Nikhil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Sobti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-228600"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Joan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Stoler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MD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Stephanie Lucia, BA</a:t>
            </a:r>
          </a:p>
          <a:p>
            <a:pPr marL="228600" lvl="1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Brandon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Kusako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BASc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Catherine Nowak, MD</a:t>
            </a:r>
          </a:p>
          <a:p>
            <a:pPr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Pedro Sanchez, MD - CHLA</a:t>
            </a:r>
          </a:p>
          <a:p>
            <a:pPr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Ophir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Klein, MD, PhD - UCSF</a:t>
            </a:r>
          </a:p>
          <a:p>
            <a:pPr marL="228600" indent="-228600"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Hazel Perry, MS, CGC</a:t>
            </a:r>
          </a:p>
          <a:p>
            <a:pPr eaLnBrk="0" hangingPunct="0">
              <a:defRPr/>
            </a:pP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Fowzan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Alkuraya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MD</a:t>
            </a:r>
          </a:p>
          <a:p>
            <a:pPr eaLnBrk="0" hangingPunct="0">
              <a:defRPr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5413" y="660402"/>
            <a:ext cx="3786187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/>
                <a:cs typeface="Arial"/>
              </a:rPr>
              <a:t>Genome Analysis Group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Joel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Krier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, MD,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MMSc</a:t>
            </a:r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Shamil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Sunyaev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Dana Vuzman,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Agnes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Toth-Petroczy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Nikkola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Carmichael, MS, CGC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Alireza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Haghighi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MD, DPhil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Corneliu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Bodea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Andrew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Bjonnes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MSc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Anwoy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Mohanty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Chris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Cassa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 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Onuralp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Soylemez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marL="228600" indent="-228600"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Ivan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Adzhubey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PhD</a:t>
            </a:r>
          </a:p>
          <a:p>
            <a:pPr eaLnBrk="0" hangingPunct="0">
              <a:defRPr/>
            </a:pP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/>
                <a:cs typeface="Arial"/>
              </a:rPr>
              <a:t>Administrative Team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Victoria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Perroni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Cait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Lieneck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0" hangingPunct="0"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Cris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Williams and colleagues at the Hub</a:t>
            </a:r>
          </a:p>
        </p:txBody>
      </p:sp>
      <p:sp>
        <p:nvSpPr>
          <p:cNvPr id="137220" name="Rectangle 8"/>
          <p:cNvSpPr>
            <a:spLocks noChangeArrowheads="1"/>
          </p:cNvSpPr>
          <p:nvPr/>
        </p:nvSpPr>
        <p:spPr bwMode="auto">
          <a:xfrm>
            <a:off x="3954463" y="5511800"/>
            <a:ext cx="5400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solidFill>
                  <a:schemeClr val="bg1"/>
                </a:solidFill>
                <a:latin typeface="Arial" charset="0"/>
                <a:cs typeface="Arial" charset="0"/>
              </a:rPr>
              <a:t>Plus many other clinical and computational colleagues!</a:t>
            </a:r>
          </a:p>
        </p:txBody>
      </p:sp>
      <p:sp>
        <p:nvSpPr>
          <p:cNvPr id="137221" name="TextBox 7"/>
          <p:cNvSpPr txBox="1">
            <a:spLocks noChangeArrowheads="1"/>
          </p:cNvSpPr>
          <p:nvPr/>
        </p:nvSpPr>
        <p:spPr bwMode="auto">
          <a:xfrm>
            <a:off x="9601200" y="3641725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7222" name="Picture 6" descr="US-NIH-NHGRI-Logo.ai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956300"/>
            <a:ext cx="1314450" cy="439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Box 5"/>
          <p:cNvSpPr txBox="1">
            <a:spLocks noChangeArrowheads="1"/>
          </p:cNvSpPr>
          <p:nvPr/>
        </p:nvSpPr>
        <p:spPr bwMode="auto">
          <a:xfrm>
            <a:off x="5226050" y="6443663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NIH U01 HG007690</a:t>
            </a:r>
          </a:p>
        </p:txBody>
      </p:sp>
      <p:grpSp>
        <p:nvGrpSpPr>
          <p:cNvPr id="137224" name="Group 3"/>
          <p:cNvGrpSpPr>
            <a:grpSpLocks/>
          </p:cNvGrpSpPr>
          <p:nvPr/>
        </p:nvGrpSpPr>
        <p:grpSpPr bwMode="auto">
          <a:xfrm>
            <a:off x="1143000" y="5961063"/>
            <a:ext cx="3246438" cy="817562"/>
            <a:chOff x="259080" y="5794950"/>
            <a:chExt cx="3246120" cy="816991"/>
          </a:xfrm>
        </p:grpSpPr>
        <p:pic>
          <p:nvPicPr>
            <p:cNvPr id="137233" name="Picture 1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" y="5794950"/>
              <a:ext cx="3246120" cy="43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34" name="TextBox 5"/>
            <p:cNvSpPr txBox="1">
              <a:spLocks noChangeArrowheads="1"/>
            </p:cNvSpPr>
            <p:nvPr/>
          </p:nvSpPr>
          <p:spPr bwMode="auto">
            <a:xfrm>
              <a:off x="802409" y="6273623"/>
              <a:ext cx="2054969" cy="338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chemeClr val="bg1"/>
                  </a:solidFill>
                  <a:latin typeface="Arial" charset="0"/>
                  <a:cs typeface="Arial" charset="0"/>
                </a:rPr>
                <a:t>NIH  U01 DE024443</a:t>
              </a:r>
            </a:p>
          </p:txBody>
        </p:sp>
      </p:grpSp>
      <p:sp>
        <p:nvSpPr>
          <p:cNvPr id="137225" name="TextBox 1"/>
          <p:cNvSpPr txBox="1">
            <a:spLocks noChangeArrowheads="1"/>
          </p:cNvSpPr>
          <p:nvPr/>
        </p:nvSpPr>
        <p:spPr bwMode="auto">
          <a:xfrm>
            <a:off x="1371600" y="76200"/>
            <a:ext cx="6284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Acknowledgements – FaceBase Team</a:t>
            </a:r>
          </a:p>
        </p:txBody>
      </p:sp>
      <p:pic>
        <p:nvPicPr>
          <p:cNvPr id="137226" name="Picture 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8113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7" name="Group 13"/>
          <p:cNvGrpSpPr>
            <a:grpSpLocks noChangeAspect="1"/>
          </p:cNvGrpSpPr>
          <p:nvPr/>
        </p:nvGrpSpPr>
        <p:grpSpPr bwMode="auto">
          <a:xfrm>
            <a:off x="7280275" y="6372225"/>
            <a:ext cx="1820863" cy="352425"/>
            <a:chOff x="5396746" y="5943391"/>
            <a:chExt cx="3035725" cy="589132"/>
          </a:xfrm>
        </p:grpSpPr>
        <p:pic>
          <p:nvPicPr>
            <p:cNvPr id="137228" name="Picture 6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746" y="5956292"/>
              <a:ext cx="563078" cy="56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29" name="Picture 15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646" y="5947219"/>
              <a:ext cx="544540" cy="55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0" name="Picture 7"/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42" y="5949011"/>
              <a:ext cx="539649" cy="56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1" name="Picture 8"/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910" y="5943391"/>
              <a:ext cx="552266" cy="56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32" name="Picture 18" descr="Unknown 2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30" y="5955099"/>
              <a:ext cx="601841" cy="57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1355725" y="161925"/>
            <a:ext cx="664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FaceBase</a:t>
            </a:r>
            <a:r>
              <a:rPr lang="en-US" sz="2800" dirty="0">
                <a:solidFill>
                  <a:srgbClr val="FFFF00"/>
                </a:solidFill>
                <a:latin typeface="Arial" charset="0"/>
                <a:cs typeface="Arial" charset="0"/>
              </a:rPr>
              <a:t> Project Throughput, to date </a:t>
            </a:r>
            <a:r>
              <a:rPr lang="mr-IN" sz="2800" dirty="0">
                <a:solidFill>
                  <a:srgbClr val="FFFF00"/>
                </a:solidFill>
                <a:latin typeface="Arial" charset="0"/>
                <a:cs typeface="Arial" charset="0"/>
              </a:rPr>
              <a:t>…</a:t>
            </a:r>
            <a:endParaRPr lang="en-US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590800"/>
            <a:ext cx="822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			 	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</a:t>
            </a:r>
            <a:r>
              <a:rPr lang="en-US" sz="2000" u="sng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May </a:t>
            </a:r>
            <a:r>
              <a:rPr lang="en-US" sz="2000" u="sng" dirty="0">
                <a:solidFill>
                  <a:schemeClr val="bg1"/>
                </a:solidFill>
                <a:latin typeface="Arial" charset="0"/>
                <a:cs typeface="Arial" charset="0"/>
              </a:rPr>
              <a:t>2018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Cases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evaluated                         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	130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Cases 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rejected:           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          	  17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Cases deferred:                      	  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  13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Cases accepted:                     	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100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6563" y="4419600"/>
            <a:ext cx="79454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Waiting for consent, samples or seq.     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50</a:t>
            </a:r>
            <a:endParaRPr lang="en-US" sz="2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Cases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seq’d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:                 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	50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(48 WES, 2 WGS)</a:t>
            </a:r>
            <a:endParaRPr 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Samples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seq’d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:                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	150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(145 WES, 45 WGS)</a:t>
            </a:r>
            <a:endParaRPr lang="en-US" sz="16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Cases analyzed:                    	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46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Cases solved, tent. solved:    	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14, 10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Models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zebrafish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)	         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	14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07963" y="806450"/>
            <a:ext cx="88677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Goal:                         		To solve ~25 cases over 5 years, 5 cases/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yr</a:t>
            </a:r>
            <a:endParaRPr lang="en-U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Assume:              		~25% success rate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Therefore:            		Accept and sequence about 100 cases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Trio assumption:  		Consent and sequence ~250 individuals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Models /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fxnal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cs typeface="Arial" charset="0"/>
              </a:rPr>
              <a:t>expts</a:t>
            </a: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 / causality:  	As appropriate to the case</a:t>
            </a:r>
          </a:p>
        </p:txBody>
      </p:sp>
      <p:pic>
        <p:nvPicPr>
          <p:cNvPr id="19461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8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>
          <a:xfrm>
            <a:off x="381000" y="149225"/>
            <a:ext cx="8458200" cy="447675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ases solved* or ‘provisionally solved’ to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date </a:t>
            </a:r>
            <a:r>
              <a:rPr lang="mr-IN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81000"/>
            <a:ext cx="8839200" cy="6705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sz="1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Case No.   	Gene   		Phenotype and 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Dx</a:t>
            </a:r>
            <a:endParaRPr lang="en-US" sz="1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endParaRPr lang="en-US" sz="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01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PIEZO2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Distal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arthrogryposis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5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	RSPRY1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Spondyloepimetaphyseal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dysplasia,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endParaRPr lang="en-US" sz="12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11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SMARCA4 		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asal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maxillary hypoplasia, facial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asymmetry, single central incisor</a:t>
            </a:r>
            <a:endParaRPr lang="en-US" sz="12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21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DCHS1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van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Maldergem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syndrome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plus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23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CARD8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Lobar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holoproscencephaly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31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MAP3K7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dysmorphosis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macrocephaly, small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stature,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DD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38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CDH1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Blepharo-cheilo-dontic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(BCD)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syndrome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40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POLR1A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Acrofrontofacionasal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dysostosis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44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		ALX1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Bilateral cleft lip and palate, Amish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family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45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FGFR2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Craniosynostosis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plus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46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DYNC1H1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Craniofacial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microsomia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vertebral segmentation defects,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abnl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. speech </a:t>
            </a:r>
            <a:endParaRPr lang="en-US" sz="12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50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ACTB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DD, ID, 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dysporphism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heart, renal defects, growth retardation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51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PLXNA3 / NRG2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dysmotphism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hypotinia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stabismus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CNS lesions</a:t>
            </a:r>
          </a:p>
          <a:p>
            <a:pPr marL="228600" indent="0">
              <a:buFontTx/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55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NFIX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Marshall Smith syndrome</a:t>
            </a:r>
            <a:endParaRPr lang="en-US" sz="12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58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FBN2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VACTERL plus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64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FREM2		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Craniosynostosis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CL/P, VPI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67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MED13L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PRS, CP,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congenital cardiac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defect,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ocular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anomalies, hearing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loss,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DD</a:t>
            </a:r>
            <a:endParaRPr lang="en-US" sz="12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70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TUBB3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EOM defects, scoliosis, contractures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74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STXBP3		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VEO-IBD, 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sensorineural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hearing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loss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101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PAX6                            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CP,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aniridia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bilateral club feet, </a:t>
            </a:r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plagiocephaly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cataracts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110 </a:t>
            </a:r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*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SHROOM3		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CL/P, alveolar cleft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114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HECTD1		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Hemifacial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microsomia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w/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anophthalmia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microtia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absent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radius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DORV</a:t>
            </a: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115		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HNRNPK		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Facial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dysmorphism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, DD, ,hearing loss,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hypotonia</a:t>
            </a:r>
            <a:endParaRPr lang="en-US" sz="12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122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		HECTD4 / DNAH17</a:t>
            </a:r>
            <a:r>
              <a:rPr lang="en-US" sz="1200" i="1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Frontonasal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dysplasia,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scoliosis, hearing loss, alopecia,,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hyoplastic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nose 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28600" indent="0">
              <a:buNone/>
              <a:defRPr/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  <a:latin typeface="Arial"/>
                <a:cs typeface="Arial"/>
              </a:rPr>
              <a:t>		</a:t>
            </a:r>
          </a:p>
          <a:p>
            <a:pPr marL="228600" indent="0">
              <a:buNone/>
              <a:defRPr/>
            </a:pPr>
            <a:endParaRPr lang="en-US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7663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					    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690563">
              <a:buFontTx/>
              <a:buAutoNum type="arabicPlain" startAt="112"/>
              <a:defRPr/>
            </a:pPr>
            <a:endParaRPr lang="en-US" sz="1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690563">
              <a:buFontTx/>
              <a:buAutoNum type="arabicPlain" startAt="111"/>
              <a:defRPr/>
            </a:pPr>
            <a:endParaRPr lang="en-US" sz="1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2061" y="2683931"/>
            <a:ext cx="694261" cy="1540934"/>
            <a:chOff x="2142061" y="2683931"/>
            <a:chExt cx="694261" cy="1540934"/>
          </a:xfrm>
        </p:grpSpPr>
        <p:sp>
          <p:nvSpPr>
            <p:cNvPr id="2" name="Rectangle 1"/>
            <p:cNvSpPr/>
            <p:nvPr/>
          </p:nvSpPr>
          <p:spPr bwMode="auto">
            <a:xfrm>
              <a:off x="2142061" y="2683931"/>
              <a:ext cx="685800" cy="228600"/>
            </a:xfrm>
            <a:prstGeom prst="rect">
              <a:avLst/>
            </a:prstGeom>
            <a:solidFill>
              <a:srgbClr val="0003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POLR1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142067" y="3996265"/>
              <a:ext cx="685800" cy="228600"/>
            </a:xfrm>
            <a:prstGeom prst="rect">
              <a:avLst/>
            </a:prstGeom>
            <a:solidFill>
              <a:srgbClr val="0003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NFIX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150522" y="2895600"/>
              <a:ext cx="685800" cy="228600"/>
            </a:xfrm>
            <a:prstGeom prst="rect">
              <a:avLst/>
            </a:prstGeom>
            <a:solidFill>
              <a:srgbClr val="0003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i="1" dirty="0" smtClean="0">
                  <a:solidFill>
                    <a:srgbClr val="FFFF00"/>
                  </a:solidFill>
                  <a:latin typeface="Arial"/>
                  <a:cs typeface="Arial"/>
                </a:rPr>
                <a:t>ALX</a:t>
              </a:r>
              <a:r>
                <a:rPr kumimoji="0" lang="en-US" sz="1200" b="0" i="1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42060" y="1574800"/>
            <a:ext cx="982139" cy="3340100"/>
            <a:chOff x="2142060" y="1574800"/>
            <a:chExt cx="982139" cy="3340100"/>
          </a:xfrm>
        </p:grpSpPr>
        <p:sp>
          <p:nvSpPr>
            <p:cNvPr id="8" name="Rectangle 7"/>
            <p:cNvSpPr/>
            <p:nvPr/>
          </p:nvSpPr>
          <p:spPr bwMode="auto">
            <a:xfrm>
              <a:off x="2142060" y="1574800"/>
              <a:ext cx="969439" cy="241300"/>
            </a:xfrm>
            <a:prstGeom prst="rect">
              <a:avLst/>
            </a:prstGeom>
            <a:solidFill>
              <a:srgbClr val="0003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i="1" dirty="0" smtClean="0">
                  <a:solidFill>
                    <a:srgbClr val="FF6600"/>
                  </a:solidFill>
                  <a:latin typeface="Arial"/>
                  <a:cs typeface="Arial"/>
                </a:rPr>
                <a:t>SMARCA4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154760" y="2019300"/>
              <a:ext cx="969439" cy="241300"/>
            </a:xfrm>
            <a:prstGeom prst="rect">
              <a:avLst/>
            </a:prstGeom>
            <a:solidFill>
              <a:srgbClr val="0003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i="1" dirty="0" smtClean="0">
                  <a:solidFill>
                    <a:srgbClr val="FF6600"/>
                  </a:solidFill>
                  <a:latin typeface="Arial"/>
                  <a:cs typeface="Arial"/>
                </a:rPr>
                <a:t>CARD8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146300" y="4673600"/>
              <a:ext cx="969439" cy="241300"/>
            </a:xfrm>
            <a:prstGeom prst="rect">
              <a:avLst/>
            </a:prstGeom>
            <a:solidFill>
              <a:srgbClr val="01083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i="1" dirty="0" smtClean="0">
                  <a:solidFill>
                    <a:srgbClr val="FF6600"/>
                  </a:solidFill>
                  <a:latin typeface="Arial"/>
                  <a:cs typeface="Arial"/>
                </a:rPr>
                <a:t>MED13L</a:t>
              </a:r>
              <a:endParaRPr kumimoji="0" lang="en-US" sz="1200" b="0" i="1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743200" y="304800"/>
            <a:ext cx="3517900" cy="523875"/>
          </a:xfrm>
          <a:prstGeom prst="rect">
            <a:avLst/>
          </a:prstGeom>
          <a:solidFill>
            <a:srgbClr val="0001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  <a:latin typeface="Arial" charset="0"/>
                <a:cs typeface="Arial" charset="0"/>
              </a:rPr>
              <a:t>Some New Cases </a:t>
            </a:r>
            <a:r>
              <a:rPr lang="is-IS" sz="2800">
                <a:solidFill>
                  <a:srgbClr val="FFFF00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21506" name="Picture 27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" y="6421445"/>
            <a:ext cx="983693" cy="3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76517" y="1778001"/>
            <a:ext cx="1348313" cy="15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91" y="1769533"/>
            <a:ext cx="1162377" cy="154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Screen Shot 2016-05-02 at 7.59.13 AM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62" y="1752600"/>
            <a:ext cx="1463732" cy="154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" descr="Alaniz, Teresa  (20100830105623158) 20100930120407168.jpg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0592"/>
            <a:ext cx="1654144" cy="15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990600" y="838200"/>
            <a:ext cx="7672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Diagnosis: 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Acrofrontofacionasal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Dysostosis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Cleft palate,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hypertelorism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absent nasal bone,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contractures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absent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toes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Presumed AR or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de novo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667093" y="83403"/>
            <a:ext cx="3810161" cy="830997"/>
          </a:xfrm>
          <a:prstGeom prst="rect">
            <a:avLst/>
          </a:prstGeom>
          <a:solidFill>
            <a:srgbClr val="0001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FB40</a:t>
            </a:r>
            <a:endParaRPr lang="en-US" sz="2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sz="1800" dirty="0">
                <a:solidFill>
                  <a:srgbClr val="FFFF00"/>
                </a:solidFill>
                <a:latin typeface="Arial" charset="0"/>
                <a:cs typeface="Arial" charset="0"/>
              </a:rPr>
              <a:t>Pedro Sanchez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8600" y="3432315"/>
            <a:ext cx="8915400" cy="3044685"/>
            <a:chOff x="372535" y="3432315"/>
            <a:chExt cx="8915400" cy="3044685"/>
          </a:xfrm>
        </p:grpSpPr>
        <p:grpSp>
          <p:nvGrpSpPr>
            <p:cNvPr id="7" name="Group 6"/>
            <p:cNvGrpSpPr/>
            <p:nvPr/>
          </p:nvGrpSpPr>
          <p:grpSpPr>
            <a:xfrm>
              <a:off x="601135" y="3432315"/>
              <a:ext cx="8686800" cy="3044685"/>
              <a:chOff x="601135" y="3432315"/>
              <a:chExt cx="8686800" cy="3044685"/>
            </a:xfrm>
          </p:grpSpPr>
          <p:sp>
            <p:nvSpPr>
              <p:cNvPr id="18" name="TextBox 3"/>
              <p:cNvSpPr txBox="1">
                <a:spLocks noChangeAspect="1" noChangeArrowheads="1"/>
              </p:cNvSpPr>
              <p:nvPr/>
            </p:nvSpPr>
            <p:spPr bwMode="auto">
              <a:xfrm>
                <a:off x="3225382" y="5738713"/>
                <a:ext cx="3248210" cy="200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/>
                  <a:t>The American Journal of Human Genetics 96, 765–774, May 7, 2015</a:t>
                </a:r>
              </a:p>
            </p:txBody>
          </p:sp>
          <p:grpSp>
            <p:nvGrpSpPr>
              <p:cNvPr id="19" name="Group 18"/>
              <p:cNvGrpSpPr>
                <a:grpSpLocks noChangeAspect="1"/>
              </p:cNvGrpSpPr>
              <p:nvPr/>
            </p:nvGrpSpPr>
            <p:grpSpPr>
              <a:xfrm>
                <a:off x="1642336" y="4285707"/>
                <a:ext cx="4383618" cy="2180969"/>
                <a:chOff x="533400" y="789801"/>
                <a:chExt cx="5372081" cy="2672756"/>
              </a:xfrm>
            </p:grpSpPr>
            <p:pic>
              <p:nvPicPr>
                <p:cNvPr id="20" name="Picture 2"/>
                <p:cNvPicPr preferRelativeResize="0"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558"/>
                <a:stretch/>
              </p:blipFill>
              <p:spPr bwMode="auto">
                <a:xfrm>
                  <a:off x="550869" y="1888074"/>
                  <a:ext cx="5354612" cy="1574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"/>
                <p:cNvPicPr preferRelativeResize="0"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4760" b="47476"/>
                <a:stretch/>
              </p:blipFill>
              <p:spPr bwMode="auto">
                <a:xfrm>
                  <a:off x="533400" y="789801"/>
                  <a:ext cx="5334000" cy="787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533401" y="1524001"/>
                  <a:ext cx="5333999" cy="277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dirty="0" smtClean="0"/>
                    <a:t>Weaver et al., Am. J. Hum. </a:t>
                  </a:r>
                  <a:r>
                    <a:rPr lang="en-US" sz="1200" dirty="0"/>
                    <a:t>Genetics 96, 765</a:t>
                  </a:r>
                  <a:r>
                    <a:rPr lang="en-US" sz="1200" dirty="0" smtClean="0"/>
                    <a:t>–77, </a:t>
                  </a:r>
                  <a:r>
                    <a:rPr lang="en-US" sz="1200" dirty="0"/>
                    <a:t>2015</a:t>
                  </a:r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2906712" y="2040469"/>
                  <a:ext cx="827088" cy="495300"/>
                  <a:chOff x="2911475" y="1409700"/>
                  <a:chExt cx="827088" cy="495300"/>
                </a:xfrm>
              </p:grpSpPr>
              <p:sp>
                <p:nvSpPr>
                  <p:cNvPr id="24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1475" y="1409700"/>
                    <a:ext cx="827088" cy="2619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100" dirty="0">
                        <a:solidFill>
                          <a:srgbClr val="FF0000"/>
                        </a:solidFill>
                        <a:latin typeface="Arial" charset="0"/>
                        <a:cs typeface="Arial" charset="0"/>
                      </a:rPr>
                      <a:t>p.N1043Y</a:t>
                    </a:r>
                  </a:p>
                </p:txBody>
              </p:sp>
              <p:cxnSp>
                <p:nvCxnSpPr>
                  <p:cNvPr id="25" name="Straight Arrow Connector 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52800" y="1633538"/>
                    <a:ext cx="3175" cy="271462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6132405" y="4268773"/>
                <a:ext cx="1463803" cy="2208227"/>
                <a:chOff x="6934203" y="795870"/>
                <a:chExt cx="1722119" cy="2597913"/>
              </a:xfrm>
            </p:grpSpPr>
            <p:pic>
              <p:nvPicPr>
                <p:cNvPr id="27" name="Picture 2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0258" r="14746" b="13711"/>
                <a:stretch/>
              </p:blipFill>
              <p:spPr bwMode="auto">
                <a:xfrm>
                  <a:off x="6934203" y="795870"/>
                  <a:ext cx="1704334" cy="12666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2"/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1300" r="14279" b="13517"/>
                <a:stretch/>
              </p:blipFill>
              <p:spPr bwMode="auto">
                <a:xfrm>
                  <a:off x="6942669" y="2142071"/>
                  <a:ext cx="1713653" cy="1251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" name="Rectangle 5"/>
              <p:cNvSpPr/>
              <p:nvPr/>
            </p:nvSpPr>
            <p:spPr>
              <a:xfrm>
                <a:off x="601135" y="3432315"/>
                <a:ext cx="86868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indent="-228600">
                  <a:buFont typeface="Arial"/>
                  <a:buChar char="•"/>
                </a:pPr>
                <a:r>
                  <a:rPr lang="en-US" sz="2000" i="1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De novo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N1043Y mutation in </a:t>
                </a:r>
                <a:r>
                  <a:rPr lang="en-US" sz="2000" dirty="0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POLR1A, 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sz="2000" dirty="0" smtClean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argest RNA polymerase I subunit 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 </a:t>
                </a:r>
              </a:p>
              <a:p>
                <a:pPr marL="228600" indent="-228600">
                  <a:buFont typeface="Arial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Associated with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Acrofacial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dysostosis</a:t>
                </a:r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- Cincinnati type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372535" y="3649135"/>
              <a:ext cx="262463" cy="84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809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FB55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Pedro Sanchez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28800" y="2211132"/>
            <a:ext cx="5271562" cy="1675068"/>
            <a:chOff x="2780240" y="2105025"/>
            <a:chExt cx="5271562" cy="1675068"/>
          </a:xfrm>
        </p:grpSpPr>
        <p:pic>
          <p:nvPicPr>
            <p:cNvPr id="24583" name="Picture 5" descr="Aviles, John  (20101209090634589) 20101209095852524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0" r="5244" b="7131"/>
            <a:stretch/>
          </p:blipFill>
          <p:spPr bwMode="auto">
            <a:xfrm>
              <a:off x="6578601" y="2105025"/>
              <a:ext cx="1473201" cy="165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4" descr="Aviles, John  (20101209090634589) 20101209111659498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3"/>
            <a:stretch/>
          </p:blipFill>
          <p:spPr bwMode="auto">
            <a:xfrm>
              <a:off x="3914773" y="2116667"/>
              <a:ext cx="2678509" cy="165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6" name="Picture 14" descr="IMG_2098.JPG"/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2"/>
            <a:stretch/>
          </p:blipFill>
          <p:spPr bwMode="auto">
            <a:xfrm rot="5400000">
              <a:off x="2520819" y="2376088"/>
              <a:ext cx="1663426" cy="114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905000"/>
            <a:ext cx="3429000" cy="4191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n-US" sz="2000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541338" y="838200"/>
            <a:ext cx="83740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Sagittal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cs typeface="Arial" charset="0"/>
              </a:rPr>
              <a:t>craniosynostosis</a:t>
            </a:r>
            <a:r>
              <a:rPr lang="en-US" sz="1600" dirty="0">
                <a:solidFill>
                  <a:schemeClr val="bg1"/>
                </a:solidFill>
                <a:latin typeface="Arial" charset="0"/>
                <a:cs typeface="Arial" charset="0"/>
              </a:rPr>
              <a:t>, Robin sequence, macrocephaly,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and brain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glioma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Non-enhancing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vermian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-right cerebellar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mass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Proptosis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bilateral cryptorchidism, global DD, excessive wrinkling of palmar skin, prominent fingertip pads, optic nerve hypoplasia, generalized </a:t>
            </a:r>
            <a:r>
              <a:rPr lang="en-US" sz="1600" dirty="0" err="1" smtClean="0">
                <a:solidFill>
                  <a:schemeClr val="bg1"/>
                </a:solidFill>
                <a:latin typeface="Arial"/>
                <a:cs typeface="Arial"/>
              </a:rPr>
              <a:t>hirsutism</a:t>
            </a:r>
            <a:endParaRPr lang="en-US" sz="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Presumed AR or </a:t>
            </a:r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de </a:t>
            </a:r>
            <a:r>
              <a:rPr lang="en-US" sz="1600" i="1" dirty="0" smtClean="0">
                <a:solidFill>
                  <a:schemeClr val="bg1"/>
                </a:solidFill>
                <a:latin typeface="Arial"/>
                <a:cs typeface="Arial"/>
              </a:rPr>
              <a:t>novo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1" name="Picture 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152400" y="4046537"/>
            <a:ext cx="8915400" cy="2201863"/>
            <a:chOff x="152400" y="4038600"/>
            <a:chExt cx="8915400" cy="2201863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754062" y="4800600"/>
              <a:ext cx="8008938" cy="1439863"/>
              <a:chOff x="533400" y="922338"/>
              <a:chExt cx="8008938" cy="1439862"/>
            </a:xfrm>
          </p:grpSpPr>
          <p:grpSp>
            <p:nvGrpSpPr>
              <p:cNvPr id="15" name="Group 17"/>
              <p:cNvGrpSpPr>
                <a:grpSpLocks/>
              </p:cNvGrpSpPr>
              <p:nvPr/>
            </p:nvGrpSpPr>
            <p:grpSpPr bwMode="auto">
              <a:xfrm>
                <a:off x="533400" y="1430338"/>
                <a:ext cx="8008938" cy="931862"/>
                <a:chOff x="533400" y="914400"/>
                <a:chExt cx="8009467" cy="932021"/>
              </a:xfrm>
            </p:grpSpPr>
            <p:grpSp>
              <p:nvGrpSpPr>
                <p:cNvPr id="20" name="Group 19"/>
                <p:cNvGrpSpPr>
                  <a:grpSpLocks noChangeAspect="1"/>
                </p:cNvGrpSpPr>
                <p:nvPr/>
              </p:nvGrpSpPr>
              <p:grpSpPr>
                <a:xfrm>
                  <a:off x="838200" y="1371600"/>
                  <a:ext cx="7390049" cy="113348"/>
                  <a:chOff x="-304800" y="990600"/>
                  <a:chExt cx="12420600" cy="190500"/>
                </a:xfrm>
                <a:solidFill>
                  <a:schemeClr val="bg1"/>
                </a:solidFill>
              </p:grpSpPr>
              <p:sp>
                <p:nvSpPr>
                  <p:cNvPr id="26" name="Rectangle 25"/>
                  <p:cNvSpPr>
                    <a:spLocks noChangeAspect="1"/>
                  </p:cNvSpPr>
                  <p:nvPr/>
                </p:nvSpPr>
                <p:spPr bwMode="auto">
                  <a:xfrm>
                    <a:off x="-762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7" name="Rectangle 26"/>
                  <p:cNvSpPr>
                    <a:spLocks noChangeAspect="1"/>
                  </p:cNvSpPr>
                  <p:nvPr/>
                </p:nvSpPr>
                <p:spPr bwMode="auto">
                  <a:xfrm>
                    <a:off x="106680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8" name="Rectangle 27"/>
                  <p:cNvSpPr>
                    <a:spLocks noChangeAspect="1"/>
                  </p:cNvSpPr>
                  <p:nvPr/>
                </p:nvSpPr>
                <p:spPr bwMode="auto">
                  <a:xfrm>
                    <a:off x="9296400" y="990600"/>
                    <a:ext cx="9525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29" name="Rectangle 28"/>
                  <p:cNvSpPr>
                    <a:spLocks noChangeAspect="1"/>
                  </p:cNvSpPr>
                  <p:nvPr/>
                </p:nvSpPr>
                <p:spPr bwMode="auto">
                  <a:xfrm>
                    <a:off x="782193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0" name="Rectangle 29"/>
                  <p:cNvSpPr>
                    <a:spLocks noChangeAspect="1"/>
                  </p:cNvSpPr>
                  <p:nvPr/>
                </p:nvSpPr>
                <p:spPr bwMode="auto">
                  <a:xfrm>
                    <a:off x="87630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1" name="Rectangle 30"/>
                  <p:cNvSpPr>
                    <a:spLocks noChangeAspect="1"/>
                  </p:cNvSpPr>
                  <p:nvPr/>
                </p:nvSpPr>
                <p:spPr bwMode="auto">
                  <a:xfrm>
                    <a:off x="79248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2" name="Rectangle 31"/>
                  <p:cNvSpPr>
                    <a:spLocks noChangeAspect="1"/>
                  </p:cNvSpPr>
                  <p:nvPr/>
                </p:nvSpPr>
                <p:spPr bwMode="auto">
                  <a:xfrm>
                    <a:off x="80010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3" name="Rectangle 32"/>
                  <p:cNvSpPr>
                    <a:spLocks noChangeAspect="1"/>
                  </p:cNvSpPr>
                  <p:nvPr/>
                </p:nvSpPr>
                <p:spPr bwMode="auto">
                  <a:xfrm>
                    <a:off x="8229600" y="990600"/>
                    <a:ext cx="45719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sp>
                <p:nvSpPr>
                  <p:cNvPr id="34" name="Rectangle 33"/>
                  <p:cNvSpPr>
                    <a:spLocks noChangeAspect="1"/>
                  </p:cNvSpPr>
                  <p:nvPr/>
                </p:nvSpPr>
                <p:spPr bwMode="auto">
                  <a:xfrm>
                    <a:off x="11430000" y="990600"/>
                    <a:ext cx="685800" cy="190500"/>
                  </a:xfrm>
                  <a:prstGeom prst="rect">
                    <a:avLst/>
                  </a:prstGeom>
                  <a:grp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>
                      <a:latin typeface="Times" pitchFamily="-65" charset="0"/>
                    </a:endParaRPr>
                  </a:p>
                </p:txBody>
              </p:sp>
              <p:cxnSp>
                <p:nvCxnSpPr>
                  <p:cNvPr id="35" name="Straight Connector 34"/>
                  <p:cNvCxnSpPr/>
                  <p:nvPr/>
                </p:nvCxnSpPr>
                <p:spPr bwMode="auto">
                  <a:xfrm>
                    <a:off x="-304800" y="1078896"/>
                    <a:ext cx="1242060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538118" y="1286933"/>
                  <a:ext cx="30008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5’</a:t>
                  </a:r>
                </a:p>
              </p:txBody>
            </p:sp>
            <p:sp>
              <p:nvSpPr>
                <p:cNvPr id="22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8242785" y="1269999"/>
                  <a:ext cx="30008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3’</a:t>
                  </a:r>
                </a:p>
              </p:txBody>
            </p:sp>
            <p:sp>
              <p:nvSpPr>
                <p:cNvPr id="23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880535" y="1600200"/>
                  <a:ext cx="735378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1                                                                                                                                   2-4 5       6        7                     8              10</a:t>
                  </a:r>
                </a:p>
              </p:txBody>
            </p:sp>
            <p:sp>
              <p:nvSpPr>
                <p:cNvPr id="24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33400" y="914400"/>
                  <a:ext cx="63714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i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NFIX</a:t>
                  </a:r>
                </a:p>
              </p:txBody>
            </p:sp>
            <p:sp>
              <p:nvSpPr>
                <p:cNvPr id="25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41870" y="1599510"/>
                  <a:ext cx="47696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Exon </a:t>
                  </a:r>
                </a:p>
              </p:txBody>
            </p:sp>
          </p:grpSp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>
                <a:off x="6265863" y="922338"/>
                <a:ext cx="896937" cy="1211262"/>
                <a:chOff x="6096000" y="922867"/>
                <a:chExt cx="897461" cy="1210733"/>
              </a:xfrm>
            </p:grpSpPr>
            <p:sp>
              <p:nvSpPr>
                <p:cNvPr id="17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6214532" y="922867"/>
                  <a:ext cx="778929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        </a:t>
                  </a:r>
                  <a:r>
                    <a:rPr lang="en-US" sz="1200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C</a:t>
                  </a:r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       </a:t>
                  </a:r>
                </a:p>
                <a:p>
                  <a:pPr eaLnBrk="1" hangingPunct="1"/>
                  <a:endParaRPr lang="en-US" sz="120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AG / GT</a:t>
                  </a:r>
                </a:p>
              </p:txBody>
            </p:sp>
            <p:sp>
              <p:nvSpPr>
                <p:cNvPr id="18" name="Arc 17"/>
                <p:cNvSpPr/>
                <p:nvPr/>
              </p:nvSpPr>
              <p:spPr bwMode="auto">
                <a:xfrm flipH="1">
                  <a:off x="6096000" y="1448100"/>
                  <a:ext cx="304978" cy="685500"/>
                </a:xfrm>
                <a:prstGeom prst="arc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Times" pitchFamily="-65" charset="0"/>
                  </a:endParaRPr>
                </a:p>
              </p:txBody>
            </p:sp>
            <p:cxnSp>
              <p:nvCxnSpPr>
                <p:cNvPr id="19" name="Straight Arrow Connector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6815665" y="1143000"/>
                  <a:ext cx="0" cy="152400"/>
                </a:xfrm>
                <a:prstGeom prst="straightConnector1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4" name="Rectangle 3"/>
            <p:cNvSpPr/>
            <p:nvPr/>
          </p:nvSpPr>
          <p:spPr>
            <a:xfrm>
              <a:off x="609600" y="4038600"/>
              <a:ext cx="8458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000" i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NFIX </a:t>
              </a:r>
              <a:r>
                <a:rPr lang="en-US" sz="2000" i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– </a:t>
              </a:r>
              <a:r>
                <a:rPr lang="en-US" sz="2000" i="1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de novo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splice </a:t>
              </a:r>
              <a:r>
                <a:rPr lang="en-US" sz="2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donor mutation exon 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Marshall Smith syndrome, w/ ~50 cases worldwide; allelic to </a:t>
              </a:r>
              <a:r>
                <a:rPr lang="en-US" sz="2000" dirty="0" err="1">
                  <a:solidFill>
                    <a:schemeClr val="bg1"/>
                  </a:solidFill>
                  <a:latin typeface="Arial"/>
                  <a:cs typeface="Arial"/>
                </a:rPr>
                <a:t>Sotos</a:t>
              </a:r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 2 and Malan syndromes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152400" y="4259263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FB44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: Oblique Facial </a:t>
            </a:r>
            <a:r>
              <a:rPr lang="en-US" sz="28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Clefting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800" dirty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Eric 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Liao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457200" y="1311275"/>
            <a:ext cx="3276600" cy="2041525"/>
            <a:chOff x="3048000" y="1524000"/>
            <a:chExt cx="3276600" cy="2041525"/>
          </a:xfrm>
        </p:grpSpPr>
        <p:sp>
          <p:nvSpPr>
            <p:cNvPr id="30756" name="TextBox 42"/>
            <p:cNvSpPr txBox="1">
              <a:spLocks noChangeArrowheads="1"/>
            </p:cNvSpPr>
            <p:nvPr/>
          </p:nvSpPr>
          <p:spPr bwMode="auto">
            <a:xfrm>
              <a:off x="3881438" y="3179763"/>
              <a:ext cx="1504950" cy="3683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chemeClr val="bg1"/>
                  </a:solidFill>
                  <a:latin typeface="Arial" charset="0"/>
                  <a:cs typeface="Arial" charset="0"/>
                </a:rPr>
                <a:t>Amish family</a:t>
              </a:r>
            </a:p>
          </p:txBody>
        </p:sp>
        <p:grpSp>
          <p:nvGrpSpPr>
            <p:cNvPr id="30757" name="Group 3"/>
            <p:cNvGrpSpPr>
              <a:grpSpLocks/>
            </p:cNvGrpSpPr>
            <p:nvPr/>
          </p:nvGrpSpPr>
          <p:grpSpPr bwMode="auto">
            <a:xfrm>
              <a:off x="3048000" y="1524000"/>
              <a:ext cx="3092450" cy="1503363"/>
              <a:chOff x="2552700" y="1786470"/>
              <a:chExt cx="3092703" cy="1502920"/>
            </a:xfrm>
          </p:grpSpPr>
          <p:grpSp>
            <p:nvGrpSpPr>
              <p:cNvPr id="30761" name="Group 6"/>
              <p:cNvGrpSpPr>
                <a:grpSpLocks noChangeAspect="1"/>
              </p:cNvGrpSpPr>
              <p:nvPr/>
            </p:nvGrpSpPr>
            <p:grpSpPr bwMode="auto">
              <a:xfrm>
                <a:off x="2652831" y="2048928"/>
                <a:ext cx="2876550" cy="1002029"/>
                <a:chOff x="2170656" y="-119345"/>
                <a:chExt cx="4794250" cy="1670531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2170473" y="982966"/>
                  <a:ext cx="479464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191641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683806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3215661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747518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4282020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4813875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5345732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5880234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412089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6936007" y="998841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514873" y="432635"/>
                  <a:ext cx="0" cy="55297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260645" y="-120340"/>
                  <a:ext cx="0" cy="552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904048" y="-99173"/>
                  <a:ext cx="0" cy="552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/>
              <p:cNvCxnSpPr>
                <a:cxnSpLocks noChangeAspect="1"/>
              </p:cNvCxnSpPr>
              <p:nvPr/>
            </p:nvCxnSpPr>
            <p:spPr bwMode="auto">
              <a:xfrm>
                <a:off x="3294124" y="2380020"/>
                <a:ext cx="1597156" cy="0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63" name="Oval 37"/>
              <p:cNvSpPr>
                <a:spLocks noChangeAspect="1"/>
              </p:cNvSpPr>
              <p:nvPr/>
            </p:nvSpPr>
            <p:spPr bwMode="auto">
              <a:xfrm>
                <a:off x="283210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4" name="Rectangle 38"/>
              <p:cNvSpPr>
                <a:spLocks noChangeArrowheads="1"/>
              </p:cNvSpPr>
              <p:nvPr/>
            </p:nvSpPr>
            <p:spPr bwMode="auto">
              <a:xfrm>
                <a:off x="4768846" y="1837258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5" name="Oval 39"/>
              <p:cNvSpPr>
                <a:spLocks noChangeAspect="1"/>
              </p:cNvSpPr>
              <p:nvPr/>
            </p:nvSpPr>
            <p:spPr bwMode="auto">
              <a:xfrm>
                <a:off x="3156374" y="1786470"/>
                <a:ext cx="289560" cy="28947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6" name="Rectangle 38"/>
              <p:cNvSpPr>
                <a:spLocks noChangeArrowheads="1"/>
              </p:cNvSpPr>
              <p:nvPr/>
            </p:nvSpPr>
            <p:spPr bwMode="auto">
              <a:xfrm>
                <a:off x="2552700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7" name="Rectangle 38"/>
              <p:cNvSpPr>
                <a:spLocks noChangeArrowheads="1"/>
              </p:cNvSpPr>
              <p:nvPr/>
            </p:nvSpPr>
            <p:spPr bwMode="auto">
              <a:xfrm>
                <a:off x="3168650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8" name="Rectangle 38"/>
              <p:cNvSpPr>
                <a:spLocks noChangeArrowheads="1"/>
              </p:cNvSpPr>
              <p:nvPr/>
            </p:nvSpPr>
            <p:spPr bwMode="auto">
              <a:xfrm>
                <a:off x="380999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69" name="Rectangle 38"/>
              <p:cNvSpPr>
                <a:spLocks noChangeArrowheads="1"/>
              </p:cNvSpPr>
              <p:nvPr/>
            </p:nvSpPr>
            <p:spPr bwMode="auto">
              <a:xfrm>
                <a:off x="412749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0" name="Rectangle 38"/>
              <p:cNvSpPr>
                <a:spLocks noChangeArrowheads="1"/>
              </p:cNvSpPr>
              <p:nvPr/>
            </p:nvSpPr>
            <p:spPr bwMode="auto">
              <a:xfrm>
                <a:off x="4768849" y="3037239"/>
                <a:ext cx="228601" cy="2437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1" name="Rectangle 38"/>
              <p:cNvSpPr>
                <a:spLocks noChangeArrowheads="1"/>
              </p:cNvSpPr>
              <p:nvPr/>
            </p:nvSpPr>
            <p:spPr bwMode="auto">
              <a:xfrm>
                <a:off x="5092700" y="3037239"/>
                <a:ext cx="228601" cy="2437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2" name="Oval 37"/>
              <p:cNvSpPr>
                <a:spLocks noChangeAspect="1"/>
              </p:cNvSpPr>
              <p:nvPr/>
            </p:nvSpPr>
            <p:spPr bwMode="auto">
              <a:xfrm>
                <a:off x="347345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3" name="Oval 37"/>
              <p:cNvSpPr>
                <a:spLocks noChangeAspect="1"/>
              </p:cNvSpPr>
              <p:nvPr/>
            </p:nvSpPr>
            <p:spPr bwMode="auto">
              <a:xfrm>
                <a:off x="4432308" y="3028860"/>
                <a:ext cx="260603" cy="26053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0774" name="Oval 37"/>
              <p:cNvSpPr>
                <a:spLocks noChangeAspect="1"/>
              </p:cNvSpPr>
              <p:nvPr/>
            </p:nvSpPr>
            <p:spPr bwMode="auto">
              <a:xfrm>
                <a:off x="5384800" y="3028860"/>
                <a:ext cx="260603" cy="26053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0758" name="TextBox 42"/>
            <p:cNvSpPr txBox="1">
              <a:spLocks noChangeArrowheads="1"/>
            </p:cNvSpPr>
            <p:nvPr/>
          </p:nvSpPr>
          <p:spPr bwMode="auto">
            <a:xfrm>
              <a:off x="5497513" y="3103563"/>
              <a:ext cx="4413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EB</a:t>
              </a:r>
            </a:p>
            <a:p>
              <a:pPr algn="ctr"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3 m</a:t>
              </a:r>
            </a:p>
          </p:txBody>
        </p:sp>
        <p:sp>
          <p:nvSpPr>
            <p:cNvPr id="30759" name="TextBox 42"/>
            <p:cNvSpPr txBox="1">
              <a:spLocks noChangeArrowheads="1"/>
            </p:cNvSpPr>
            <p:nvPr/>
          </p:nvSpPr>
          <p:spPr bwMode="auto">
            <a:xfrm>
              <a:off x="5867400" y="3090863"/>
              <a:ext cx="3905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BB</a:t>
              </a:r>
            </a:p>
            <a:p>
              <a:pPr eaLnBrk="1" hangingPunct="1"/>
              <a:r>
                <a:rPr lang="en-US" sz="1200">
                  <a:solidFill>
                    <a:schemeClr val="bg1"/>
                  </a:solidFill>
                  <a:latin typeface="Arial" charset="0"/>
                  <a:cs typeface="Arial" charset="0"/>
                </a:rPr>
                <a:t>6 y</a:t>
              </a:r>
            </a:p>
          </p:txBody>
        </p:sp>
        <p:cxnSp>
          <p:nvCxnSpPr>
            <p:cNvPr id="30760" name="Straight Arrow Connector 6"/>
            <p:cNvCxnSpPr>
              <a:cxnSpLocks noChangeShapeType="1"/>
            </p:cNvCxnSpPr>
            <p:nvPr/>
          </p:nvCxnSpPr>
          <p:spPr bwMode="auto">
            <a:xfrm flipH="1" flipV="1">
              <a:off x="6172200" y="3027363"/>
              <a:ext cx="152400" cy="15240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56050" y="1360488"/>
            <a:ext cx="4803775" cy="1893887"/>
            <a:chOff x="3956428" y="1359695"/>
            <a:chExt cx="4804082" cy="1895473"/>
          </a:xfrm>
        </p:grpSpPr>
        <p:pic>
          <p:nvPicPr>
            <p:cNvPr id="30752" name="Picture 3" descr="EB_0002.JP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428" y="1359698"/>
              <a:ext cx="1950720" cy="18816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3" name="Picture 4" descr="BB_7304.JP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359695"/>
              <a:ext cx="1344455" cy="89439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4" name="Picture 5" descr="BB_7303.JP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362200"/>
              <a:ext cx="1344454" cy="8929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5" name="Picture 22" descr="BB_0229.JPG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064" y="1371600"/>
              <a:ext cx="1284446" cy="18711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24" name="Picture 27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71600" y="3733800"/>
            <a:ext cx="6705600" cy="2312988"/>
            <a:chOff x="1371600" y="3733800"/>
            <a:chExt cx="6705600" cy="2312988"/>
          </a:xfrm>
        </p:grpSpPr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1371600" y="3733800"/>
              <a:ext cx="6705600" cy="2312988"/>
              <a:chOff x="1371600" y="3733800"/>
              <a:chExt cx="6705600" cy="2313463"/>
            </a:xfrm>
          </p:grpSpPr>
          <p:grpSp>
            <p:nvGrpSpPr>
              <p:cNvPr id="30726" name="Group 47"/>
              <p:cNvGrpSpPr>
                <a:grpSpLocks/>
              </p:cNvGrpSpPr>
              <p:nvPr/>
            </p:nvGrpSpPr>
            <p:grpSpPr bwMode="auto">
              <a:xfrm>
                <a:off x="1371600" y="3733800"/>
                <a:ext cx="6705600" cy="2313463"/>
                <a:chOff x="838200" y="2133600"/>
                <a:chExt cx="6705600" cy="2313463"/>
              </a:xfrm>
            </p:grpSpPr>
            <p:sp>
              <p:nvSpPr>
                <p:cNvPr id="30733" name="Rectangle 48"/>
                <p:cNvSpPr>
                  <a:spLocks noChangeArrowheads="1"/>
                </p:cNvSpPr>
                <p:nvPr/>
              </p:nvSpPr>
              <p:spPr bwMode="auto">
                <a:xfrm>
                  <a:off x="3352800" y="2514600"/>
                  <a:ext cx="3048000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4" name="Rectangle 49"/>
                <p:cNvSpPr>
                  <a:spLocks noChangeArrowheads="1"/>
                </p:cNvSpPr>
                <p:nvPr/>
              </p:nvSpPr>
              <p:spPr bwMode="auto">
                <a:xfrm>
                  <a:off x="4495800" y="2514600"/>
                  <a:ext cx="533400" cy="2286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5" name="Rectangle 50"/>
                <p:cNvSpPr>
                  <a:spLocks noChangeArrowheads="1"/>
                </p:cNvSpPr>
                <p:nvPr/>
              </p:nvSpPr>
              <p:spPr bwMode="auto">
                <a:xfrm>
                  <a:off x="5943600" y="2514600"/>
                  <a:ext cx="152400" cy="228600"/>
                </a:xfrm>
                <a:prstGeom prst="rect">
                  <a:avLst/>
                </a:prstGeom>
                <a:solidFill>
                  <a:srgbClr val="00DC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30736" name="TextBox 51"/>
                <p:cNvSpPr txBox="1">
                  <a:spLocks noChangeArrowheads="1"/>
                </p:cNvSpPr>
                <p:nvPr/>
              </p:nvSpPr>
              <p:spPr bwMode="auto">
                <a:xfrm>
                  <a:off x="3200400" y="2847201"/>
                  <a:ext cx="352031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1                     132         191                            326</a:t>
                  </a:r>
                </a:p>
              </p:txBody>
            </p:sp>
            <p:sp>
              <p:nvSpPr>
                <p:cNvPr id="30737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4114800" y="2133600"/>
                  <a:ext cx="118546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Homeodomain</a:t>
                  </a:r>
                </a:p>
              </p:txBody>
            </p:sp>
            <p:sp>
              <p:nvSpPr>
                <p:cNvPr id="30738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5596334" y="2133600"/>
                  <a:ext cx="106561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OAR domain</a:t>
                  </a:r>
                </a:p>
              </p:txBody>
            </p:sp>
            <p:sp>
              <p:nvSpPr>
                <p:cNvPr id="30739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421467" y="2429993"/>
                  <a:ext cx="874657" cy="677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i="1" dirty="0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ALX1</a:t>
                  </a:r>
                </a:p>
                <a:p>
                  <a:pPr eaLnBrk="1" hangingPunct="1"/>
                  <a:endParaRPr lang="en-US" sz="400" dirty="0">
                    <a:solidFill>
                      <a:schemeClr val="bg1"/>
                    </a:solidFill>
                    <a:latin typeface="Arial" charset="0"/>
                    <a:cs typeface="Arial" charset="0"/>
                  </a:endParaRPr>
                </a:p>
                <a:p>
                  <a:pPr eaLnBrk="1" hangingPunct="1"/>
                  <a:r>
                    <a:rPr lang="en-US" sz="1400" dirty="0" err="1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aa</a:t>
                  </a:r>
                  <a:r>
                    <a:rPr lang="en-US" sz="1400" dirty="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 no.</a:t>
                  </a:r>
                </a:p>
              </p:txBody>
            </p:sp>
            <p:sp>
              <p:nvSpPr>
                <p:cNvPr id="30740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4406904" y="3200400"/>
                  <a:ext cx="766456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>
                      <a:solidFill>
                        <a:schemeClr val="bg1"/>
                      </a:solidFill>
                      <a:latin typeface="Arial" charset="0"/>
                      <a:cs typeface="Arial" charset="0"/>
                    </a:rPr>
                    <a:t>L165F</a:t>
                  </a:r>
                </a:p>
              </p:txBody>
            </p:sp>
            <p:cxnSp>
              <p:nvCxnSpPr>
                <p:cNvPr id="30741" name="Straight Connector 56"/>
                <p:cNvCxnSpPr>
                  <a:cxnSpLocks noChangeShapeType="1"/>
                </p:cNvCxnSpPr>
                <p:nvPr/>
              </p:nvCxnSpPr>
              <p:spPr bwMode="auto">
                <a:xfrm>
                  <a:off x="3352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2" name="Straight Connector 57"/>
                <p:cNvCxnSpPr>
                  <a:cxnSpLocks noChangeShapeType="1"/>
                </p:cNvCxnSpPr>
                <p:nvPr/>
              </p:nvCxnSpPr>
              <p:spPr bwMode="auto">
                <a:xfrm>
                  <a:off x="4495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3" name="Straight Connector 58"/>
                <p:cNvCxnSpPr>
                  <a:cxnSpLocks noChangeShapeType="1"/>
                </p:cNvCxnSpPr>
                <p:nvPr/>
              </p:nvCxnSpPr>
              <p:spPr bwMode="auto">
                <a:xfrm>
                  <a:off x="50292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4" name="Straight Connector 59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2743200"/>
                  <a:ext cx="0" cy="97367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5" name="Straight Connector 60"/>
                <p:cNvCxnSpPr>
                  <a:cxnSpLocks noChangeShapeType="1"/>
                </p:cNvCxnSpPr>
                <p:nvPr/>
              </p:nvCxnSpPr>
              <p:spPr bwMode="auto">
                <a:xfrm>
                  <a:off x="4775202" y="2743200"/>
                  <a:ext cx="0" cy="45720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746" name="Group 61"/>
                <p:cNvGrpSpPr>
                  <a:grpSpLocks/>
                </p:cNvGrpSpPr>
                <p:nvPr/>
              </p:nvGrpSpPr>
              <p:grpSpPr bwMode="auto">
                <a:xfrm>
                  <a:off x="838200" y="3708399"/>
                  <a:ext cx="6705600" cy="738664"/>
                  <a:chOff x="1294880" y="4000500"/>
                  <a:chExt cx="6705600" cy="738664"/>
                </a:xfrm>
              </p:grpSpPr>
              <p:sp>
                <p:nvSpPr>
                  <p:cNvPr id="30750" name="Text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13194" y="4038600"/>
                    <a:ext cx="6187286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KRRHRTTFTS LQLEELEKVF QKTHYPDVYV REQ</a:t>
                    </a:r>
                    <a:r>
                      <a:rPr lang="en-US" sz="1200" b="1">
                        <a:solidFill>
                          <a:srgbClr val="FF0000"/>
                        </a:solidFill>
                        <a:latin typeface="Courier" charset="0"/>
                        <a:cs typeface="Courier" charset="0"/>
                      </a:rPr>
                      <a:t>L</a:t>
                    </a:r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ALRTEL TEARVQVWFQ NRRAKWRKRE</a:t>
                    </a:r>
                  </a:p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---N----ST F--------- ---------A --------D- ---------- ----------</a:t>
                    </a:r>
                  </a:p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  <a:latin typeface="Courier" charset="0"/>
                        <a:cs typeface="Courier" charset="0"/>
                      </a:rPr>
                      <a:t>---N------ Y--------- ---------A -----M--D- ---------- ----------</a:t>
                    </a:r>
                  </a:p>
                </p:txBody>
              </p:sp>
              <p:sp>
                <p:nvSpPr>
                  <p:cNvPr id="30751" name="Text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94880" y="4000500"/>
                    <a:ext cx="533920" cy="7386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Alx1</a:t>
                    </a:r>
                  </a:p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Alx3</a:t>
                    </a:r>
                  </a:p>
                  <a:p>
                    <a:pPr eaLnBrk="1" hangingPunct="1"/>
                    <a:r>
                      <a:rPr lang="en-US" sz="1400">
                        <a:solidFill>
                          <a:schemeClr val="bg1"/>
                        </a:solidFill>
                        <a:latin typeface="Arial" charset="0"/>
                        <a:cs typeface="Arial" charset="0"/>
                      </a:rPr>
                      <a:t>Alx4</a:t>
                    </a:r>
                  </a:p>
                </p:txBody>
              </p:sp>
            </p:grpSp>
            <p:cxnSp>
              <p:nvCxnSpPr>
                <p:cNvPr id="30747" name="Straight Connector 62"/>
                <p:cNvCxnSpPr>
                  <a:cxnSpLocks noChangeShapeType="1"/>
                </p:cNvCxnSpPr>
                <p:nvPr/>
              </p:nvCxnSpPr>
              <p:spPr bwMode="auto">
                <a:xfrm flipV="1">
                  <a:off x="4775199" y="3479800"/>
                  <a:ext cx="0" cy="22860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 type="arrow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8" name="Straight Connector 63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00200" y="3124200"/>
                  <a:ext cx="2667000" cy="60960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9" name="Straight Connector 64"/>
                <p:cNvCxnSpPr>
                  <a:cxnSpLocks noChangeShapeType="1"/>
                </p:cNvCxnSpPr>
                <p:nvPr/>
              </p:nvCxnSpPr>
              <p:spPr bwMode="auto">
                <a:xfrm>
                  <a:off x="5181600" y="3124200"/>
                  <a:ext cx="2209800" cy="60960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30727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2819400" y="5353050"/>
                <a:ext cx="1371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28" name="Straight Connector 71"/>
              <p:cNvCxnSpPr>
                <a:cxnSpLocks noChangeShapeType="1"/>
              </p:cNvCxnSpPr>
              <p:nvPr/>
            </p:nvCxnSpPr>
            <p:spPr bwMode="auto">
              <a:xfrm>
                <a:off x="4648200" y="5353050"/>
                <a:ext cx="9906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29" name="Straight Connector 78"/>
              <p:cNvCxnSpPr>
                <a:cxnSpLocks noChangeShapeType="1"/>
              </p:cNvCxnSpPr>
              <p:nvPr/>
            </p:nvCxnSpPr>
            <p:spPr bwMode="auto">
              <a:xfrm>
                <a:off x="6096000" y="5353050"/>
                <a:ext cx="1651000" cy="127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30" name="TextBox 29"/>
              <p:cNvSpPr txBox="1">
                <a:spLocks noChangeArrowheads="1"/>
              </p:cNvSpPr>
              <p:nvPr/>
            </p:nvSpPr>
            <p:spPr bwMode="auto">
              <a:xfrm>
                <a:off x="3239119" y="5124450"/>
                <a:ext cx="57088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</a:t>
                </a:r>
              </a:p>
            </p:txBody>
          </p:sp>
          <p:sp>
            <p:nvSpPr>
              <p:cNvPr id="30731" name="TextBox 82"/>
              <p:cNvSpPr txBox="1">
                <a:spLocks noChangeArrowheads="1"/>
              </p:cNvSpPr>
              <p:nvPr/>
            </p:nvSpPr>
            <p:spPr bwMode="auto">
              <a:xfrm>
                <a:off x="4648200" y="5132229"/>
                <a:ext cx="60651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II</a:t>
                </a:r>
              </a:p>
            </p:txBody>
          </p:sp>
          <p:sp>
            <p:nvSpPr>
              <p:cNvPr id="30732" name="TextBox 83"/>
              <p:cNvSpPr txBox="1">
                <a:spLocks noChangeArrowheads="1"/>
              </p:cNvSpPr>
              <p:nvPr/>
            </p:nvSpPr>
            <p:spPr bwMode="auto">
              <a:xfrm>
                <a:off x="6629400" y="5133658"/>
                <a:ext cx="6421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i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Helix III</a:t>
                </a:r>
              </a:p>
            </p:txBody>
          </p:sp>
        </p:grpSp>
        <p:cxnSp>
          <p:nvCxnSpPr>
            <p:cNvPr id="70" name="Straight Arrow Connector 69"/>
            <p:cNvCxnSpPr/>
            <p:nvPr/>
          </p:nvCxnSpPr>
          <p:spPr bwMode="auto">
            <a:xfrm>
              <a:off x="2286000" y="4267200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図 4" descr="スライド1.jp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371600"/>
            <a:ext cx="2441575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419600"/>
            <a:ext cx="24352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5"/>
          <p:cNvGrpSpPr>
            <a:grpSpLocks noChangeAspect="1"/>
          </p:cNvGrpSpPr>
          <p:nvPr/>
        </p:nvGrpSpPr>
        <p:grpSpPr bwMode="auto">
          <a:xfrm>
            <a:off x="457200" y="1371600"/>
            <a:ext cx="5653088" cy="2170113"/>
            <a:chOff x="860425" y="1254125"/>
            <a:chExt cx="7537450" cy="2894013"/>
          </a:xfrm>
        </p:grpSpPr>
        <p:sp>
          <p:nvSpPr>
            <p:cNvPr id="32786" name="Shape 83"/>
            <p:cNvSpPr>
              <a:spLocks noChangeArrowheads="1"/>
            </p:cNvSpPr>
            <p:nvPr/>
          </p:nvSpPr>
          <p:spPr bwMode="auto">
            <a:xfrm rot="10800000" flipH="1" flipV="1">
              <a:off x="860425" y="3625850"/>
              <a:ext cx="6484938" cy="381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5717" tIns="35717" rIns="35717" bIns="35717" anchor="ctr">
              <a:spAutoFit/>
            </a:bodyPr>
            <a:lstStyle/>
            <a:p>
              <a:r>
                <a:rPr lang="en-US" sz="2000" b="1">
                  <a:latin typeface="Arial" charset="0"/>
                  <a:cs typeface="Arial" charset="0"/>
                </a:rPr>
                <a:t>Chromosome 18 </a:t>
              </a:r>
              <a:endParaRPr lang="en-US" sz="2000">
                <a:latin typeface="Arial" charset="0"/>
                <a:cs typeface="Arial" charset="0"/>
              </a:endParaRPr>
            </a:p>
          </p:txBody>
        </p:sp>
        <p:pic>
          <p:nvPicPr>
            <p:cNvPr id="32787" name="図 7" descr="Screen Shot 2016-11-28 at 10.28.2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63" y="1254125"/>
              <a:ext cx="3808412" cy="28908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88" name="図 12" descr="Screen Shot 2016-11-28 at 10.28.2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25" y="1257300"/>
              <a:ext cx="3808413" cy="28908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89" name="図 15" descr="Screen Shot 2016-11-28 at 10.28.29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300" y="1524000"/>
              <a:ext cx="3627438" cy="2616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772" name="Shape 83"/>
          <p:cNvSpPr>
            <a:spLocks noChangeArrowheads="1"/>
          </p:cNvSpPr>
          <p:nvPr/>
        </p:nvSpPr>
        <p:spPr bwMode="auto">
          <a:xfrm rot="10800000" flipH="1" flipV="1">
            <a:off x="331788" y="4232275"/>
            <a:ext cx="6208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endParaRPr lang="en-US" sz="20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2773" name="図 5" descr="alx1.png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572000"/>
            <a:ext cx="5567363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hape 83"/>
          <p:cNvSpPr>
            <a:spLocks noChangeArrowheads="1"/>
          </p:cNvSpPr>
          <p:nvPr/>
        </p:nvSpPr>
        <p:spPr bwMode="auto">
          <a:xfrm>
            <a:off x="76200" y="4262438"/>
            <a:ext cx="9085263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endParaRPr lang="en-US" sz="2000">
              <a:latin typeface="Arial" charset="0"/>
              <a:cs typeface="Arial" charset="0"/>
            </a:endParaRPr>
          </a:p>
          <a:p>
            <a:r>
              <a:rPr lang="en-US" sz="2000">
                <a:latin typeface="Arial" charset="0"/>
                <a:cs typeface="Arial" charset="0"/>
              </a:rPr>
              <a:t>  </a:t>
            </a:r>
          </a:p>
          <a:p>
            <a:r>
              <a:rPr lang="en-US" sz="2000">
                <a:latin typeface="Arial" charset="0"/>
                <a:cs typeface="Arial" charset="0"/>
              </a:rPr>
              <a:t>  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5’                                                                                                                      3’ </a:t>
            </a:r>
            <a:r>
              <a:rPr lang="ja-JP" altLang="en-US" sz="2000">
                <a:solidFill>
                  <a:schemeClr val="bg1"/>
                </a:solidFill>
                <a:latin typeface="Arial" charset="0"/>
                <a:cs typeface="Arial" charset="0"/>
              </a:rPr>
              <a:t>　　</a:t>
            </a:r>
            <a:r>
              <a:rPr lang="ja-JP" altLang="en-US" sz="2000">
                <a:latin typeface="Arial" charset="0"/>
                <a:cs typeface="Arial" charset="0"/>
              </a:rPr>
              <a:t>　　　　　　　　　　　　　　　　　　　　　　　　　　　　　　　　　　　　　　　　　　　　　　　</a:t>
            </a:r>
            <a:r>
              <a:rPr lang="en-US" altLang="ja-JP" sz="2000">
                <a:latin typeface="Arial" charset="0"/>
                <a:cs typeface="Arial" charset="0"/>
              </a:rPr>
              <a:t>   </a:t>
            </a:r>
            <a:r>
              <a:rPr lang="en-US" sz="2000">
                <a:latin typeface="Arial" charset="0"/>
                <a:cs typeface="Arial" charset="0"/>
              </a:rPr>
              <a:t>　　　　　　</a:t>
            </a:r>
          </a:p>
        </p:txBody>
      </p:sp>
      <p:sp>
        <p:nvSpPr>
          <p:cNvPr id="32775" name="Shape 83"/>
          <p:cNvSpPr>
            <a:spLocks noChangeArrowheads="1"/>
          </p:cNvSpPr>
          <p:nvPr/>
        </p:nvSpPr>
        <p:spPr bwMode="auto">
          <a:xfrm rot="10800000" flipH="1" flipV="1">
            <a:off x="457200" y="4202113"/>
            <a:ext cx="64849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charset="0"/>
                <a:cs typeface="Arial" charset="0"/>
              </a:rPr>
              <a:t>Chromosome 18</a:t>
            </a:r>
          </a:p>
        </p:txBody>
      </p:sp>
      <p:sp>
        <p:nvSpPr>
          <p:cNvPr id="16" name="二等辺三角形 14"/>
          <p:cNvSpPr/>
          <p:nvPr/>
        </p:nvSpPr>
        <p:spPr>
          <a:xfrm rot="10800000">
            <a:off x="612775" y="4640263"/>
            <a:ext cx="106363" cy="9048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777" name="テキスト ボックス 16"/>
          <p:cNvSpPr txBox="1">
            <a:spLocks noChangeArrowheads="1"/>
          </p:cNvSpPr>
          <p:nvPr/>
        </p:nvSpPr>
        <p:spPr bwMode="auto">
          <a:xfrm rot="10800000" flipH="1" flipV="1">
            <a:off x="249238" y="4376738"/>
            <a:ext cx="1528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>
                <a:solidFill>
                  <a:schemeClr val="bg1"/>
                </a:solidFill>
                <a:latin typeface="Arial" charset="0"/>
                <a:cs typeface="Arial" charset="0"/>
              </a:rPr>
              <a:t>      </a:t>
            </a:r>
            <a:r>
              <a:rPr lang="en-US" altLang="ja-JP" sz="1400">
                <a:solidFill>
                  <a:srgbClr val="FF6600"/>
                </a:solidFill>
                <a:latin typeface="Arial" charset="0"/>
                <a:cs typeface="Arial" charset="0"/>
              </a:rPr>
              <a:t>gRNAs</a:t>
            </a:r>
            <a:r>
              <a:rPr lang="en-US" altLang="ja-JP">
                <a:solidFill>
                  <a:srgbClr val="FF6600"/>
                </a:solidFill>
                <a:latin typeface="Arial" charset="0"/>
                <a:cs typeface="Arial" charset="0"/>
              </a:rPr>
              <a:t> </a:t>
            </a:r>
            <a:endParaRPr kumimoji="1" lang="en-US" altLang="ja-JP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二等辺三角形 19"/>
          <p:cNvSpPr/>
          <p:nvPr/>
        </p:nvSpPr>
        <p:spPr>
          <a:xfrm rot="10800000">
            <a:off x="1557338" y="4651375"/>
            <a:ext cx="106362" cy="9048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ja-JP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0" name="直線コネクタ 22"/>
          <p:cNvCxnSpPr/>
          <p:nvPr/>
        </p:nvCxnSpPr>
        <p:spPr>
          <a:xfrm>
            <a:off x="701675" y="5445125"/>
            <a:ext cx="288925" cy="57467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1" name="TextBox 17"/>
          <p:cNvSpPr txBox="1">
            <a:spLocks noChangeArrowheads="1"/>
          </p:cNvSpPr>
          <p:nvPr/>
        </p:nvSpPr>
        <p:spPr bwMode="auto">
          <a:xfrm>
            <a:off x="762000" y="6036733"/>
            <a:ext cx="2757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Exon 1 Guide: </a:t>
            </a:r>
            <a:r>
              <a:rPr lang="en-US" altLang="ja-JP" sz="1400" dirty="0">
                <a:solidFill>
                  <a:schemeClr val="bg1"/>
                </a:solidFill>
                <a:latin typeface="Arial" charset="0"/>
                <a:cs typeface="Arial" charset="0"/>
              </a:rPr>
              <a:t>CCATGGACAGATCGTCTCCG 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2782" name="TextBox 18"/>
          <p:cNvSpPr txBox="1">
            <a:spLocks noChangeArrowheads="1"/>
          </p:cNvSpPr>
          <p:nvPr/>
        </p:nvSpPr>
        <p:spPr bwMode="auto">
          <a:xfrm>
            <a:off x="3886200" y="6219825"/>
            <a:ext cx="3897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Arial" charset="0"/>
                <a:cs typeface="Arial" charset="0"/>
              </a:rPr>
              <a:t>Exon 2 Guide: </a:t>
            </a:r>
            <a:r>
              <a:rPr lang="en-US" altLang="ja-JP" sz="1400" dirty="0">
                <a:solidFill>
                  <a:schemeClr val="bg1"/>
                </a:solidFill>
                <a:latin typeface="Arial" charset="0"/>
                <a:cs typeface="Arial" charset="0"/>
              </a:rPr>
              <a:t>CCGCACAACCTTCACGAGCG </a:t>
            </a:r>
            <a:endParaRPr lang="en-US" sz="1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直線コネクタ 15"/>
          <p:cNvCxnSpPr/>
          <p:nvPr/>
        </p:nvCxnSpPr>
        <p:spPr>
          <a:xfrm>
            <a:off x="2022475" y="5384800"/>
            <a:ext cx="2016125" cy="71120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85" name="タイトル 1"/>
          <p:cNvSpPr>
            <a:spLocks noGrp="1"/>
          </p:cNvSpPr>
          <p:nvPr>
            <p:ph type="title"/>
          </p:nvPr>
        </p:nvSpPr>
        <p:spPr>
          <a:xfrm>
            <a:off x="122238" y="152400"/>
            <a:ext cx="8913812" cy="914400"/>
          </a:xfrm>
        </p:spPr>
        <p:txBody>
          <a:bodyPr/>
          <a:lstStyle/>
          <a:p>
            <a:r>
              <a:rPr lang="en-US" altLang="ja-JP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Disruption of </a:t>
            </a:r>
            <a:r>
              <a:rPr lang="en-US" altLang="ja-JP" sz="2800" i="1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alx1 </a:t>
            </a:r>
            <a:r>
              <a:rPr lang="en-US" altLang="ja-JP" sz="28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phenocopies FN dysplasia</a:t>
            </a:r>
            <a:endParaRPr kumimoji="1" lang="ja-JP" altLang="en-US" sz="2800" i="1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5" name="Picture 27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1438"/>
            <a:ext cx="1157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7696200" y="5257800"/>
            <a:ext cx="76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73826</TotalTime>
  <Words>2076</Words>
  <Application>Microsoft Macintosh PowerPoint</Application>
  <PresentationFormat>On-screen Show (4:3)</PresentationFormat>
  <Paragraphs>534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Blank Presentation</vt:lpstr>
      <vt:lpstr> </vt:lpstr>
      <vt:lpstr>PowerPoint Presentation</vt:lpstr>
      <vt:lpstr>Bioinformatically solvable genetic paradigms</vt:lpstr>
      <vt:lpstr>PowerPoint Presentation</vt:lpstr>
      <vt:lpstr>FB cases solved* or ‘provisionally solved’ to date …</vt:lpstr>
      <vt:lpstr>PowerPoint Presentation</vt:lpstr>
      <vt:lpstr>FB55  Pedro Sanchez</vt:lpstr>
      <vt:lpstr>FB44: Oblique Facial Clefting Eric Liao</vt:lpstr>
      <vt:lpstr>Disruption of alx1 phenocopies FN dysplasia</vt:lpstr>
      <vt:lpstr>Some new cases …</vt:lpstr>
      <vt:lpstr>FB11:  Nasal maxillary hypoplasia and facial asymmetry</vt:lpstr>
      <vt:lpstr>FB11:  Family history and prior genetic testing</vt:lpstr>
      <vt:lpstr>Conservation of SMARC4 human, mouse, zebrafish (~90% identity)</vt:lpstr>
      <vt:lpstr>PowerPoint Presentation</vt:lpstr>
      <vt:lpstr>Patient Review # 10</vt:lpstr>
      <vt:lpstr>PowerPoint Presentation</vt:lpstr>
      <vt:lpstr>PowerPoint Presentation</vt:lpstr>
      <vt:lpstr>FB23:   WES results</vt:lpstr>
      <vt:lpstr>FB23:  CARD8</vt:lpstr>
      <vt:lpstr>FB67:  PRS, syndromic</vt:lpstr>
      <vt:lpstr>Clinical Features and HPO Terms</vt:lpstr>
      <vt:lpstr>FB67:  Family History</vt:lpstr>
      <vt:lpstr>PowerPoint Presentation</vt:lpstr>
      <vt:lpstr>PowerPoint Presentation</vt:lpstr>
      <vt:lpstr>PowerPoint Presentation</vt:lpstr>
      <vt:lpstr>MED13L haploinsufficiency</vt:lpstr>
      <vt:lpstr>MED13b in the literature</vt:lpstr>
      <vt:lpstr>FB67: MED13L ~ zebrafish med13b</vt:lpstr>
      <vt:lpstr>Summary</vt:lpstr>
      <vt:lpstr>PowerPoint Presentation</vt:lpstr>
    </vt:vector>
  </TitlesOfParts>
  <Company>Partners HealthCare System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Systems</dc:creator>
  <cp:lastModifiedBy>Richard Maas</cp:lastModifiedBy>
  <cp:revision>1818</cp:revision>
  <cp:lastPrinted>2018-05-11T19:54:02Z</cp:lastPrinted>
  <dcterms:created xsi:type="dcterms:W3CDTF">2015-09-30T23:40:44Z</dcterms:created>
  <dcterms:modified xsi:type="dcterms:W3CDTF">2018-05-15T14:35:54Z</dcterms:modified>
</cp:coreProperties>
</file>