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tif" ContentType="image/tif"/>
  <Default Extension="avi" ContentType="video/x-msvideo"/>
  <Default Extension="png" ContentType="image/png"/>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5.tif" ContentType="image/tiff"/>
  <Override PartName="/ppt/media/image6.tif" ContentType="image/tiff"/>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21.tif" ContentType="image/tiff"/>
  <Override PartName="/ppt/media/image22.tif" ContentType="image/tiff"/>
  <Override PartName="/ppt/media/image23.tif" ContentType="image/tiff"/>
  <Override PartName="/ppt/media/image24.tif" ContentType="image/tiff"/>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34.tif" ContentType="image/tiff"/>
  <Override PartName="/ppt/media/image35.tif" ContentType="image/tiff"/>
  <Override PartName="/ppt/notesSlides/notesSlide16.xml" ContentType="application/vnd.openxmlformats-officedocument.presentationml.notesSlide+xml"/>
  <Override PartName="/ppt/media/image36.tif" ContentType="image/tiff"/>
  <Override PartName="/ppt/media/image37.tif" ContentType="image/tiff"/>
  <Override PartName="/ppt/media/image38.tif" ContentType="image/tiff"/>
  <Override PartName="/ppt/media/image39.tif" ContentType="image/tiff"/>
  <Override PartName="/ppt/media/image40.tif" ContentType="image/tiff"/>
  <Override PartName="/ppt/media/image41.tif" ContentType="image/tiff"/>
  <Override PartName="/ppt/media/image42.tif" ContentType="image/tiff"/>
  <Override PartName="/ppt/media/image43.tif" ContentType="image/tiff"/>
  <Override PartName="/ppt/notesSlides/notesSlide17.xml" ContentType="application/vnd.openxmlformats-officedocument.presentationml.notesSlide+xml"/>
  <Override PartName="/ppt/media/image46.tif" ContentType="image/tiff"/>
  <Override PartName="/ppt/media/image47.tif" ContentType="image/tiff"/>
  <Override PartName="/ppt/media/image48.tif" ContentType="image/tiff"/>
  <Override PartName="/ppt/media/image49.tif" ContentType="image/tiff"/>
  <Override PartName="/ppt/media/image50.tif" ContentType="image/tiff"/>
  <Override PartName="/ppt/media/image51.tif" ContentType="image/tiff"/>
  <Override PartName="/ppt/media/image52.tif" ContentType="image/tiff"/>
  <Override PartName="/ppt/media/image53.tif" ContentType="image/tiff"/>
  <Override PartName="/ppt/media/image54.tif" ContentType="image/tiff"/>
  <Override PartName="/ppt/media/image55.tif" ContentType="image/tiff"/>
  <Override PartName="/ppt/notesSlides/notesSlide18.xml" ContentType="application/vnd.openxmlformats-officedocument.presentationml.notesSlide+xml"/>
  <Override PartName="/ppt/media/image56.tif" ContentType="image/tiff"/>
  <Override PartName="/ppt/media/image57.tif" ContentType="image/tif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687" r:id="rId2"/>
    <p:sldMasterId id="2147483701" r:id="rId3"/>
    <p:sldMasterId id="2147483715" r:id="rId4"/>
    <p:sldMasterId id="2147483729" r:id="rId5"/>
    <p:sldMasterId id="2147483743" r:id="rId6"/>
    <p:sldMasterId id="2147483757" r:id="rId7"/>
    <p:sldMasterId id="2147483771" r:id="rId8"/>
  </p:sldMasterIdLst>
  <p:notesMasterIdLst>
    <p:notesMasterId r:id="rId30"/>
  </p:notesMasterIdLst>
  <p:sldIdLst>
    <p:sldId id="297" r:id="rId9"/>
    <p:sldId id="257" r:id="rId10"/>
    <p:sldId id="278" r:id="rId11"/>
    <p:sldId id="294" r:id="rId12"/>
    <p:sldId id="258" r:id="rId13"/>
    <p:sldId id="325" r:id="rId14"/>
    <p:sldId id="311" r:id="rId15"/>
    <p:sldId id="312" r:id="rId16"/>
    <p:sldId id="319" r:id="rId17"/>
    <p:sldId id="320" r:id="rId18"/>
    <p:sldId id="321" r:id="rId19"/>
    <p:sldId id="324" r:id="rId20"/>
    <p:sldId id="274" r:id="rId21"/>
    <p:sldId id="332" r:id="rId22"/>
    <p:sldId id="331" r:id="rId23"/>
    <p:sldId id="326" r:id="rId24"/>
    <p:sldId id="322" r:id="rId25"/>
    <p:sldId id="323" r:id="rId26"/>
    <p:sldId id="328" r:id="rId27"/>
    <p:sldId id="329" r:id="rId28"/>
    <p:sldId id="327" r:id="rId29"/>
  </p:sldIdLst>
  <p:sldSz cx="9144000" cy="5715000" type="screen16x1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7C7C7"/>
    <a:srgbClr val="AAABAB"/>
    <a:srgbClr val="2A33BD"/>
    <a:srgbClr val="36694A"/>
    <a:srgbClr val="EA5DFA"/>
    <a:srgbClr val="78F2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468"/>
    <p:restoredTop sz="50000"/>
  </p:normalViewPr>
  <p:slideViewPr>
    <p:cSldViewPr snapToGrid="0" snapToObjects="1">
      <p:cViewPr>
        <p:scale>
          <a:sx n="120" d="100"/>
          <a:sy n="120" d="100"/>
        </p:scale>
        <p:origin x="536" y="19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1.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0B1320-EF06-4149-BCCB-77FE99702CAA}" type="datetimeFigureOut">
              <a:rPr lang="en-US" smtClean="0"/>
              <a:t>5/14/18</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CC4E4C-A7D9-B44B-8095-B2E9DF48E4E8}" type="slidenum">
              <a:rPr lang="en-US" smtClean="0"/>
              <a:t>‹#›</a:t>
            </a:fld>
            <a:endParaRPr lang="en-US"/>
          </a:p>
        </p:txBody>
      </p:sp>
    </p:spTree>
    <p:extLst>
      <p:ext uri="{BB962C8B-B14F-4D97-AF65-F5344CB8AC3E}">
        <p14:creationId xmlns:p14="http://schemas.microsoft.com/office/powerpoint/2010/main" val="94511727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r>
              <a:rPr lang="en-US" dirty="0" smtClean="0"/>
              <a:t>This</a:t>
            </a:r>
            <a:r>
              <a:rPr lang="en-US" baseline="0" dirty="0" smtClean="0"/>
              <a:t> project is a collaboration between myself and Matthew Harris. Before I start, I’d like to acknowledge the people in our two labs who have worked to generate the data I’m going to talk about today.</a:t>
            </a:r>
            <a:endParaRPr lang="en-US" dirty="0"/>
          </a:p>
        </p:txBody>
      </p:sp>
      <p:sp>
        <p:nvSpPr>
          <p:cNvPr id="4" name="Slide Number Placeholder 3"/>
          <p:cNvSpPr>
            <a:spLocks noGrp="1"/>
          </p:cNvSpPr>
          <p:nvPr>
            <p:ph type="sldNum" sz="quarter" idx="10"/>
          </p:nvPr>
        </p:nvSpPr>
        <p:spPr/>
        <p:txBody>
          <a:bodyPr/>
          <a:lstStyle/>
          <a:p>
            <a:fld id="{C9CC4E4C-A7D9-B44B-8095-B2E9DF48E4E8}" type="slidenum">
              <a:rPr lang="en-US" smtClean="0"/>
              <a:t>1</a:t>
            </a:fld>
            <a:endParaRPr lang="en-US"/>
          </a:p>
        </p:txBody>
      </p:sp>
    </p:spTree>
    <p:extLst>
      <p:ext uri="{BB962C8B-B14F-4D97-AF65-F5344CB8AC3E}">
        <p14:creationId xmlns:p14="http://schemas.microsoft.com/office/powerpoint/2010/main" val="1611336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baseline="0" dirty="0" smtClean="0"/>
              <a:t>or removed entirely. The PDFs will be available for download from </a:t>
            </a:r>
            <a:r>
              <a:rPr lang="en-US" baseline="0" dirty="0" err="1" smtClean="0"/>
              <a:t>FaceBase</a:t>
            </a:r>
            <a:r>
              <a:rPr lang="en-US" baseline="0" dirty="0" smtClean="0"/>
              <a:t>; they are files of fairly modest size, which can be viewed with the free program Adobe Acrobat Reader. The 3-D viewer that is integrated into </a:t>
            </a:r>
            <a:r>
              <a:rPr lang="en-US" baseline="0" dirty="0" err="1" smtClean="0"/>
              <a:t>FaceBase</a:t>
            </a:r>
            <a:r>
              <a:rPr lang="en-US" baseline="0" dirty="0" smtClean="0"/>
              <a:t> is not compatible with the PDFs, but we’ve found a workaround, where the files for the segmented structures are sent to the Hub in a different format.</a:t>
            </a:r>
            <a:endParaRPr lang="en-US" dirty="0" smtClean="0"/>
          </a:p>
        </p:txBody>
      </p:sp>
      <p:sp>
        <p:nvSpPr>
          <p:cNvPr id="4" name="Slide Number Placeholder 3"/>
          <p:cNvSpPr>
            <a:spLocks noGrp="1"/>
          </p:cNvSpPr>
          <p:nvPr>
            <p:ph type="sldNum" sz="quarter" idx="10"/>
          </p:nvPr>
        </p:nvSpPr>
        <p:spPr/>
        <p:txBody>
          <a:bodyPr/>
          <a:lstStyle/>
          <a:p>
            <a:fld id="{83E05C4D-B6F2-164F-A1FD-17FA80724ED0}" type="slidenum">
              <a:rPr lang="en-US" smtClean="0"/>
              <a:pPr/>
              <a:t>10</a:t>
            </a:fld>
            <a:endParaRPr lang="en-US"/>
          </a:p>
        </p:txBody>
      </p:sp>
    </p:spTree>
    <p:extLst>
      <p:ext uri="{BB962C8B-B14F-4D97-AF65-F5344CB8AC3E}">
        <p14:creationId xmlns:p14="http://schemas.microsoft.com/office/powerpoint/2010/main" val="1503967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began these studies, the biggest surprise to me was how early we could see the beginning</a:t>
            </a:r>
            <a:r>
              <a:rPr lang="en-US" baseline="0" dirty="0" smtClean="0"/>
              <a:t> of frontal bone formation. We see the first cells of the frontal bone consistently at about 5.8 mm, associated with the </a:t>
            </a:r>
            <a:r>
              <a:rPr lang="en-US" baseline="0" dirty="0" err="1" smtClean="0"/>
              <a:t>taenia</a:t>
            </a:r>
            <a:r>
              <a:rPr lang="en-US" baseline="0" dirty="0" smtClean="0"/>
              <a:t> </a:t>
            </a:r>
            <a:r>
              <a:rPr lang="en-US" baseline="0" dirty="0" err="1" smtClean="0"/>
              <a:t>marginalis</a:t>
            </a:r>
            <a:r>
              <a:rPr lang="en-US" baseline="0" dirty="0" smtClean="0"/>
              <a:t> posterior near it’s junction with the epiphyseal bar. In this fish, we were lucky enough to start imaging just as the first couple cells appeared in the left frontal bone. Over the next couple days, there is a gradual increase in cells, which accelerates at about 6.3 mm.</a:t>
            </a:r>
            <a:endParaRPr lang="en-US" dirty="0"/>
          </a:p>
        </p:txBody>
      </p:sp>
      <p:sp>
        <p:nvSpPr>
          <p:cNvPr id="4" name="Slide Number Placeholder 3"/>
          <p:cNvSpPr>
            <a:spLocks noGrp="1"/>
          </p:cNvSpPr>
          <p:nvPr>
            <p:ph type="sldNum" sz="quarter" idx="10"/>
          </p:nvPr>
        </p:nvSpPr>
        <p:spPr/>
        <p:txBody>
          <a:bodyPr/>
          <a:lstStyle/>
          <a:p>
            <a:fld id="{C70B47E3-5364-6E4B-8E2E-591F29D3B8AD}"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92035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observations have contributed to a model that we use</a:t>
            </a:r>
            <a:r>
              <a:rPr lang="en-US" baseline="0" dirty="0" smtClean="0"/>
              <a:t> as a framework for thinking about the events of normal skull formation, and the abnormalities we find in mutants.</a:t>
            </a:r>
            <a:endParaRPr lang="en-US" dirty="0"/>
          </a:p>
        </p:txBody>
      </p:sp>
      <p:sp>
        <p:nvSpPr>
          <p:cNvPr id="4" name="Slide Number Placeholder 3"/>
          <p:cNvSpPr>
            <a:spLocks noGrp="1"/>
          </p:cNvSpPr>
          <p:nvPr>
            <p:ph type="sldNum" sz="quarter" idx="10"/>
          </p:nvPr>
        </p:nvSpPr>
        <p:spPr/>
        <p:txBody>
          <a:bodyPr/>
          <a:lstStyle/>
          <a:p>
            <a:fld id="{C70B47E3-5364-6E4B-8E2E-591F29D3B8A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13801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dirty="0" smtClean="0"/>
              <a:t>As a first step</a:t>
            </a:r>
            <a:r>
              <a:rPr lang="en-US" baseline="0" dirty="0" smtClean="0"/>
              <a:t> towards generating integrated data, we performed confocal imaging on several </a:t>
            </a:r>
            <a:r>
              <a:rPr lang="en-US" i="1" baseline="0" dirty="0" smtClean="0"/>
              <a:t>Chihuahua</a:t>
            </a:r>
            <a:r>
              <a:rPr lang="en-US" i="0" baseline="0" dirty="0" smtClean="0"/>
              <a:t> mutants and siblings. </a:t>
            </a:r>
            <a:r>
              <a:rPr lang="en-US" i="1" baseline="0" dirty="0" smtClean="0"/>
              <a:t>Chi </a:t>
            </a:r>
            <a:r>
              <a:rPr lang="en-US" i="0" baseline="0" dirty="0" smtClean="0"/>
              <a:t>is a mutant in one of the type I collagen genes, an accurate model for human OI, We started with </a:t>
            </a:r>
            <a:r>
              <a:rPr lang="en-US" i="1" baseline="0" dirty="0" smtClean="0"/>
              <a:t>Chi</a:t>
            </a:r>
            <a:r>
              <a:rPr lang="en-US" i="0" baseline="0" dirty="0" smtClean="0"/>
              <a:t> because it’s a model for a human disease, but also one of several mutants we have between our two labs that affect bone matrix and mineralization. Once we finished with the live fish, they were fixed and given to the Harris lab for scanning.</a:t>
            </a:r>
            <a:endParaRPr lang="en-US" dirty="0" smtClean="0"/>
          </a:p>
        </p:txBody>
      </p:sp>
      <p:sp>
        <p:nvSpPr>
          <p:cNvPr id="4" name="Slide Number Placeholder 3"/>
          <p:cNvSpPr>
            <a:spLocks noGrp="1"/>
          </p:cNvSpPr>
          <p:nvPr>
            <p:ph type="sldNum" sz="quarter" idx="10"/>
          </p:nvPr>
        </p:nvSpPr>
        <p:spPr/>
        <p:txBody>
          <a:bodyPr/>
          <a:lstStyle/>
          <a:p>
            <a:fld id="{C9CC4E4C-A7D9-B44B-8095-B2E9DF48E4E8}" type="slidenum">
              <a:rPr lang="en-US" smtClean="0"/>
              <a:t>13</a:t>
            </a:fld>
            <a:endParaRPr lang="en-US"/>
          </a:p>
        </p:txBody>
      </p:sp>
    </p:spTree>
    <p:extLst>
      <p:ext uri="{BB962C8B-B14F-4D97-AF65-F5344CB8AC3E}">
        <p14:creationId xmlns:p14="http://schemas.microsoft.com/office/powerpoint/2010/main" val="434248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xfrm>
            <a:off x="960438" y="1143000"/>
            <a:ext cx="4937125" cy="3086100"/>
          </a:xfrm>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p>
            <a:r>
              <a:rPr dirty="0"/>
              <a:t>However, by observing skull growth in live fish, it became apparent that the mutants displayed a very specific and quantitative defect during planar growth of the skull bones. These fish are matched not just for age, but also for standard </a:t>
            </a:r>
            <a:r>
              <a:rPr dirty="0" smtClean="0"/>
              <a:t>length</a:t>
            </a:r>
            <a:r>
              <a:rPr lang="en-US" dirty="0" smtClean="0"/>
              <a:t>, yet there is a growing</a:t>
            </a:r>
            <a:r>
              <a:rPr lang="en-US" baseline="0" dirty="0" smtClean="0"/>
              <a:t> lag in growth of the frontal and parietal bones.</a:t>
            </a:r>
            <a:endParaRPr dirty="0"/>
          </a:p>
        </p:txBody>
      </p:sp>
    </p:spTree>
    <p:extLst>
      <p:ext uri="{BB962C8B-B14F-4D97-AF65-F5344CB8AC3E}">
        <p14:creationId xmlns:p14="http://schemas.microsoft.com/office/powerpoint/2010/main" val="1376941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were limited initially in our live imaging studies on</a:t>
            </a:r>
            <a:r>
              <a:rPr lang="en-US" baseline="0" dirty="0" smtClean="0"/>
              <a:t> the mutants; not only are they difficult to pick out morphologically until fairly late juveniles stages, but they turn out to be only semi-viable. So we could see the phenotype fairly late, but were not able to see how it evolved. Through sheer perseverance, and many hours of staring in the microscope at transgenic larvae, Ali managed to pick out the mutants earlier, so that we could follow this process in younger fish.</a:t>
            </a:r>
            <a:endParaRPr lang="en-US" dirty="0"/>
          </a:p>
        </p:txBody>
      </p:sp>
      <p:sp>
        <p:nvSpPr>
          <p:cNvPr id="4" name="Slide Number Placeholder 3"/>
          <p:cNvSpPr>
            <a:spLocks noGrp="1"/>
          </p:cNvSpPr>
          <p:nvPr>
            <p:ph type="sldNum" sz="quarter" idx="10"/>
          </p:nvPr>
        </p:nvSpPr>
        <p:spPr/>
        <p:txBody>
          <a:bodyPr/>
          <a:lstStyle/>
          <a:p>
            <a:fld id="{C70B47E3-5364-6E4B-8E2E-591F29D3B8AD}"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2895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said, the mutants as live fish are indistinguishable morphologically from their siblings until</a:t>
            </a:r>
            <a:r>
              <a:rPr lang="en-US" baseline="0" dirty="0" smtClean="0"/>
              <a:t> about a month of development, so we were surprised to see how severely affected the early growth of the frontal bone is. We believe the frontal bone initiates at the same stage as in WT, although we have only looked a small number of mutants at this point. So at first they look similar, but over the next few days the WT bone expands dramatically, while the mutant barely changes. Also, during this time period, the overall growth of the mutants seem to start lagging, as you can see by the increasing difference in standard length.</a:t>
            </a:r>
            <a:endParaRPr lang="en-US" dirty="0"/>
          </a:p>
        </p:txBody>
      </p:sp>
      <p:sp>
        <p:nvSpPr>
          <p:cNvPr id="4" name="Slide Number Placeholder 3"/>
          <p:cNvSpPr>
            <a:spLocks noGrp="1"/>
          </p:cNvSpPr>
          <p:nvPr>
            <p:ph type="sldNum" sz="quarter" idx="10"/>
          </p:nvPr>
        </p:nvSpPr>
        <p:spPr/>
        <p:txBody>
          <a:bodyPr/>
          <a:lstStyle/>
          <a:p>
            <a:fld id="{C70B47E3-5364-6E4B-8E2E-591F29D3B8AD}"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87451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in fish at 2</a:t>
            </a:r>
            <a:r>
              <a:rPr lang="en-US" baseline="0" dirty="0" smtClean="0"/>
              <a:t> ½ </a:t>
            </a:r>
            <a:r>
              <a:rPr lang="en-US" dirty="0" smtClean="0"/>
              <a:t> months, when we can pick out the mutants easily,</a:t>
            </a:r>
            <a:r>
              <a:rPr lang="en-US" baseline="0" dirty="0" smtClean="0"/>
              <a:t> we observe a dramatic difference in TRAP staining between mutant and WT. In the WT, there is almost no staining, which is a little bit obscured by the pigment cells; this arrow points to the only concentration of osteoclasts in the WT skull at this stage. In the mutant, the entire inner surface of the skull bones is covered with clusters of osteoclasts. We also see increased staining in other parts of the skeleton, for example in the ribs, which show almost no staining in the WT. However, not every part of the skeleton has TRAP staining, even in the mutant.</a:t>
            </a:r>
          </a:p>
          <a:p>
            <a:endParaRPr lang="en-US" baseline="0" dirty="0" smtClean="0"/>
          </a:p>
          <a:p>
            <a:r>
              <a:rPr lang="en-US" baseline="0" dirty="0" smtClean="0"/>
              <a:t>I can’t tell you quite yet what </a:t>
            </a:r>
            <a:r>
              <a:rPr lang="en-US" baseline="0" dirty="0" err="1" smtClean="0"/>
              <a:t>toth</a:t>
            </a:r>
            <a:r>
              <a:rPr lang="en-US" baseline="0" dirty="0" smtClean="0"/>
              <a:t> is, although I can tell you what it isn’t. In collaboration with Matthew Harris and </a:t>
            </a:r>
            <a:r>
              <a:rPr lang="en-US" baseline="0" dirty="0" err="1" smtClean="0"/>
              <a:t>Katrin</a:t>
            </a:r>
            <a:r>
              <a:rPr lang="en-US" baseline="0" dirty="0" smtClean="0"/>
              <a:t> Henke, we localized the mutation by </a:t>
            </a:r>
            <a:r>
              <a:rPr lang="en-US" baseline="0" dirty="0" err="1" smtClean="0"/>
              <a:t>exome</a:t>
            </a:r>
            <a:r>
              <a:rPr lang="en-US" baseline="0" dirty="0" smtClean="0"/>
              <a:t> sequencing, and followed up with mapping to further narrow the region to about 20 genes. Out of these, about half are pretty implausible as candidates, and none have nonsense mutations in the coding sequence. The other half are either uncharacterized, or have not been previously associated with either skeletal growth or osteoclasts. So whatever the gene is, it will reveal a new aspect of osteoclast regulation and its role in skeletal growth.</a:t>
            </a:r>
            <a:endParaRPr lang="en-US" dirty="0"/>
          </a:p>
        </p:txBody>
      </p:sp>
      <p:sp>
        <p:nvSpPr>
          <p:cNvPr id="4" name="Slide Number Placeholder 3"/>
          <p:cNvSpPr>
            <a:spLocks noGrp="1"/>
          </p:cNvSpPr>
          <p:nvPr>
            <p:ph type="sldNum" sz="quarter" idx="10"/>
          </p:nvPr>
        </p:nvSpPr>
        <p:spPr/>
        <p:txBody>
          <a:bodyPr/>
          <a:lstStyle/>
          <a:p>
            <a:fld id="{C70B47E3-5364-6E4B-8E2E-591F29D3B8AD}"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570073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datasets we are working to get on </a:t>
            </a:r>
            <a:r>
              <a:rPr lang="en-US" dirty="0" err="1" smtClean="0"/>
              <a:t>FaceBase</a:t>
            </a:r>
            <a:r>
              <a:rPr lang="en-US" dirty="0" smtClean="0"/>
              <a:t> in the</a:t>
            </a:r>
            <a:r>
              <a:rPr lang="en-US" baseline="0" dirty="0" smtClean="0"/>
              <a:t> next few months is a developmental atlas of osteoclast distribution in normal skull development. Between our two groups, we already have more than one mutant phenotype that will clearly be informed by a better understanding of osteoclast behavior in normal development. Our hope is that the </a:t>
            </a:r>
            <a:r>
              <a:rPr lang="en-US" baseline="0" dirty="0" err="1" smtClean="0"/>
              <a:t>availibilty</a:t>
            </a:r>
            <a:r>
              <a:rPr lang="en-US" baseline="0" dirty="0" smtClean="0"/>
              <a:t> of such data will similarly help others investigators, not just in </a:t>
            </a:r>
            <a:r>
              <a:rPr lang="en-US" baseline="0" dirty="0" err="1" smtClean="0"/>
              <a:t>zebrafish</a:t>
            </a:r>
            <a:r>
              <a:rPr lang="en-US" baseline="0" dirty="0" smtClean="0"/>
              <a:t> but in other organisms as well.</a:t>
            </a:r>
          </a:p>
          <a:p>
            <a:endParaRPr lang="en-US" baseline="0" dirty="0" smtClean="0"/>
          </a:p>
          <a:p>
            <a:r>
              <a:rPr lang="en-US" baseline="0" dirty="0" smtClean="0"/>
              <a:t>In summary, I’ve given you a very quick overview of the data that we have made available already on </a:t>
            </a:r>
            <a:r>
              <a:rPr lang="en-US" baseline="0" dirty="0" err="1" smtClean="0"/>
              <a:t>FaceBase</a:t>
            </a:r>
            <a:r>
              <a:rPr lang="en-US" baseline="0" dirty="0" smtClean="0"/>
              <a:t>. Even more importantly, I’ve tried to give you a sense of the research directions and collaborations that have been inspired both for us, by the acquisition of the data, and for others by its availability.</a:t>
            </a:r>
            <a:endParaRPr lang="en-US" dirty="0"/>
          </a:p>
        </p:txBody>
      </p:sp>
      <p:sp>
        <p:nvSpPr>
          <p:cNvPr id="4" name="Slide Number Placeholder 3"/>
          <p:cNvSpPr>
            <a:spLocks noGrp="1"/>
          </p:cNvSpPr>
          <p:nvPr>
            <p:ph type="sldNum" sz="quarter" idx="10"/>
          </p:nvPr>
        </p:nvSpPr>
        <p:spPr/>
        <p:txBody>
          <a:bodyPr/>
          <a:lstStyle/>
          <a:p>
            <a:fld id="{C9CC4E4C-A7D9-B44B-8095-B2E9DF48E4E8}" type="slidenum">
              <a:rPr lang="en-US" smtClean="0"/>
              <a:t>21</a:t>
            </a:fld>
            <a:endParaRPr lang="en-US"/>
          </a:p>
        </p:txBody>
      </p:sp>
    </p:spTree>
    <p:extLst>
      <p:ext uri="{BB962C8B-B14F-4D97-AF65-F5344CB8AC3E}">
        <p14:creationId xmlns:p14="http://schemas.microsoft.com/office/powerpoint/2010/main" val="330546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r>
              <a:rPr lang="en-US" dirty="0" smtClean="0"/>
              <a:t>A primary </a:t>
            </a:r>
            <a:r>
              <a:rPr lang="en-US" baseline="0" dirty="0" smtClean="0"/>
              <a:t>goal of our project is to provide anatomical information on normal skull development in </a:t>
            </a:r>
            <a:r>
              <a:rPr lang="en-US" baseline="0" dirty="0" err="1" smtClean="0"/>
              <a:t>zebrafish</a:t>
            </a:r>
            <a:r>
              <a:rPr lang="en-US" baseline="0" dirty="0" smtClean="0"/>
              <a:t>. We are employing two primary methods; in my lab, we use expression of </a:t>
            </a:r>
            <a:r>
              <a:rPr lang="en-US" baseline="0" dirty="0" err="1" smtClean="0"/>
              <a:t>fluorophores</a:t>
            </a:r>
            <a:r>
              <a:rPr lang="en-US" baseline="0" dirty="0" smtClean="0"/>
              <a:t> in transgenic fish, visualized by confocal microscopy. In the Harris lab, they use high resolution micro-computed tomography. The two methods are nicely complementary, and as our labs accumulate more data, we’ve been focusing on making it most useful to the broader community, and on improved methods for data collection and processing.</a:t>
            </a:r>
            <a:endParaRPr lang="en-US" dirty="0"/>
          </a:p>
        </p:txBody>
      </p:sp>
      <p:sp>
        <p:nvSpPr>
          <p:cNvPr id="4" name="Slide Number Placeholder 3"/>
          <p:cNvSpPr>
            <a:spLocks noGrp="1"/>
          </p:cNvSpPr>
          <p:nvPr>
            <p:ph type="sldNum" sz="quarter" idx="10"/>
          </p:nvPr>
        </p:nvSpPr>
        <p:spPr/>
        <p:txBody>
          <a:bodyPr/>
          <a:lstStyle/>
          <a:p>
            <a:fld id="{C9CC4E4C-A7D9-B44B-8095-B2E9DF48E4E8}" type="slidenum">
              <a:rPr lang="en-US" smtClean="0"/>
              <a:t>2</a:t>
            </a:fld>
            <a:endParaRPr lang="en-US"/>
          </a:p>
        </p:txBody>
      </p:sp>
    </p:spTree>
    <p:extLst>
      <p:ext uri="{BB962C8B-B14F-4D97-AF65-F5344CB8AC3E}">
        <p14:creationId xmlns:p14="http://schemas.microsoft.com/office/powerpoint/2010/main" val="1889947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dirty="0" smtClean="0"/>
              <a:t>The Harris</a:t>
            </a:r>
            <a:r>
              <a:rPr lang="en-US" baseline="0" dirty="0" smtClean="0"/>
              <a:t> lab relies on micro-CT to generate images of fixed specimens.</a:t>
            </a:r>
            <a:r>
              <a:rPr lang="en-US" dirty="0" smtClean="0"/>
              <a:t> This captures data with equally high resolution in all axes,</a:t>
            </a:r>
            <a:r>
              <a:rPr lang="en-US" baseline="0" dirty="0" smtClean="0"/>
              <a:t> which lends itself well to 3D reconstructions. However, imaging is performed on fixed samples, so dynamic processes cannot be observed. Additionally, because µCT traditionally relies on the contrast from tissue mineralization, imaging of poorly mineralized younger fish is difficult.</a:t>
            </a:r>
            <a:endParaRPr lang="en-US" dirty="0" smtClean="0"/>
          </a:p>
          <a:p>
            <a:endParaRPr lang="en-US" dirty="0"/>
          </a:p>
        </p:txBody>
      </p:sp>
      <p:sp>
        <p:nvSpPr>
          <p:cNvPr id="4" name="Slide Number Placeholder 3"/>
          <p:cNvSpPr>
            <a:spLocks noGrp="1"/>
          </p:cNvSpPr>
          <p:nvPr>
            <p:ph type="sldNum" sz="quarter" idx="10"/>
          </p:nvPr>
        </p:nvSpPr>
        <p:spPr/>
        <p:txBody>
          <a:bodyPr/>
          <a:lstStyle/>
          <a:p>
            <a:fld id="{C9CC4E4C-A7D9-B44B-8095-B2E9DF48E4E8}" type="slidenum">
              <a:rPr lang="en-US" smtClean="0"/>
              <a:t>3</a:t>
            </a:fld>
            <a:endParaRPr lang="en-US"/>
          </a:p>
        </p:txBody>
      </p:sp>
    </p:spTree>
    <p:extLst>
      <p:ext uri="{BB962C8B-B14F-4D97-AF65-F5344CB8AC3E}">
        <p14:creationId xmlns:p14="http://schemas.microsoft.com/office/powerpoint/2010/main" val="1194953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enhanced</a:t>
            </a:r>
            <a:r>
              <a:rPr lang="en-US" baseline="0" dirty="0" smtClean="0"/>
              <a:t> contrast makes it possible to see all cranial bones in much smaller fish, increasing the overlap between stages good for confocal and good for µCT. </a:t>
            </a:r>
            <a:r>
              <a:rPr lang="en-US" dirty="0" smtClean="0"/>
              <a:t>Even</a:t>
            </a:r>
            <a:r>
              <a:rPr lang="en-US" baseline="0" dirty="0" smtClean="0"/>
              <a:t> at later stages, where unenhanced µCT is feasible, the silver staining enhances detection.</a:t>
            </a:r>
            <a:endParaRPr lang="en-US" dirty="0"/>
          </a:p>
        </p:txBody>
      </p:sp>
      <p:sp>
        <p:nvSpPr>
          <p:cNvPr id="4" name="Slide Number Placeholder 3"/>
          <p:cNvSpPr>
            <a:spLocks noGrp="1"/>
          </p:cNvSpPr>
          <p:nvPr>
            <p:ph type="sldNum" sz="quarter" idx="10"/>
          </p:nvPr>
        </p:nvSpPr>
        <p:spPr/>
        <p:txBody>
          <a:bodyPr/>
          <a:lstStyle/>
          <a:p>
            <a:fld id="{83E05C4D-B6F2-164F-A1FD-17FA80724ED0}" type="slidenum">
              <a:rPr lang="en-US" smtClean="0"/>
              <a:pPr/>
              <a:t>4</a:t>
            </a:fld>
            <a:endParaRPr lang="en-US"/>
          </a:p>
        </p:txBody>
      </p:sp>
    </p:spTree>
    <p:extLst>
      <p:ext uri="{BB962C8B-B14F-4D97-AF65-F5344CB8AC3E}">
        <p14:creationId xmlns:p14="http://schemas.microsoft.com/office/powerpoint/2010/main" val="81577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r>
              <a:rPr lang="en-US" dirty="0" smtClean="0"/>
              <a:t>For our confocal imaging, </a:t>
            </a:r>
            <a:r>
              <a:rPr lang="en-US" baseline="0" dirty="0" smtClean="0"/>
              <a:t>the most broadly useful transgenic lines have been these two, that express GFP in chondrocytes and </a:t>
            </a:r>
            <a:r>
              <a:rPr lang="en-US" baseline="0" dirty="0" err="1" smtClean="0"/>
              <a:t>mCherry</a:t>
            </a:r>
            <a:r>
              <a:rPr lang="en-US" baseline="0" dirty="0" smtClean="0"/>
              <a:t> in osteoblasts. They are quite bright and very specific, with little background, and both maintain expression into adults. Our primary instrument for imaging is a Leica TCS-LSI, a macro confocal, which is basically the laser and detection guts of a confocal using the optics of a high-end zoom </a:t>
            </a:r>
            <a:r>
              <a:rPr lang="en-US" baseline="0" dirty="0" err="1" smtClean="0"/>
              <a:t>macroscope</a:t>
            </a:r>
            <a:r>
              <a:rPr lang="en-US" baseline="0" dirty="0" smtClean="0"/>
              <a:t>. Please visit Alexandra </a:t>
            </a:r>
            <a:r>
              <a:rPr lang="en-US" baseline="0" dirty="0" err="1" smtClean="0"/>
              <a:t>Scalici’s</a:t>
            </a:r>
            <a:r>
              <a:rPr lang="en-US" baseline="0" dirty="0" smtClean="0"/>
              <a:t> poster later today, where she will show you many additional beautiful images, and share some of the challenges of imaging on live fish.</a:t>
            </a:r>
          </a:p>
        </p:txBody>
      </p:sp>
      <p:sp>
        <p:nvSpPr>
          <p:cNvPr id="4" name="Slide Number Placeholder 3"/>
          <p:cNvSpPr>
            <a:spLocks noGrp="1"/>
          </p:cNvSpPr>
          <p:nvPr>
            <p:ph type="sldNum" sz="quarter" idx="10"/>
          </p:nvPr>
        </p:nvSpPr>
        <p:spPr/>
        <p:txBody>
          <a:bodyPr/>
          <a:lstStyle/>
          <a:p>
            <a:fld id="{C9CC4E4C-A7D9-B44B-8095-B2E9DF48E4E8}" type="slidenum">
              <a:rPr lang="en-US" smtClean="0"/>
              <a:t>5</a:t>
            </a:fld>
            <a:endParaRPr lang="en-US"/>
          </a:p>
        </p:txBody>
      </p:sp>
    </p:spTree>
    <p:extLst>
      <p:ext uri="{BB962C8B-B14F-4D97-AF65-F5344CB8AC3E}">
        <p14:creationId xmlns:p14="http://schemas.microsoft.com/office/powerpoint/2010/main" val="1780695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r>
              <a:rPr lang="en-US" dirty="0" smtClean="0"/>
              <a:t>We do a lot of what I call pseudo-time-lapses, where we successively image the same fish over a period of days or weeks. </a:t>
            </a:r>
            <a:r>
              <a:rPr lang="en-US" baseline="0" dirty="0" smtClean="0"/>
              <a:t>These are images of cartilage and bone in an individual fish over a period of two weeks. Each panel represents a projection of a Z-stack taken on a single day, starting just after the first appearance of the frontal bones and going up to the point where the </a:t>
            </a:r>
            <a:r>
              <a:rPr lang="en-US" baseline="0" dirty="0" err="1" smtClean="0"/>
              <a:t>interfrontal</a:t>
            </a:r>
            <a:r>
              <a:rPr lang="en-US" baseline="0" dirty="0" smtClean="0"/>
              <a:t> suture is largely established.</a:t>
            </a:r>
            <a:endParaRPr lang="en-US" dirty="0"/>
          </a:p>
        </p:txBody>
      </p:sp>
      <p:sp>
        <p:nvSpPr>
          <p:cNvPr id="4" name="Slide Number Placeholder 3"/>
          <p:cNvSpPr>
            <a:spLocks noGrp="1"/>
          </p:cNvSpPr>
          <p:nvPr>
            <p:ph type="sldNum" sz="quarter" idx="10"/>
          </p:nvPr>
        </p:nvSpPr>
        <p:spPr/>
        <p:txBody>
          <a:bodyPr/>
          <a:lstStyle/>
          <a:p>
            <a:fld id="{C9CC4E4C-A7D9-B44B-8095-B2E9DF48E4E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886086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err="1" smtClean="0"/>
              <a:t>Azman</a:t>
            </a:r>
            <a:r>
              <a:rPr lang="en-US" baseline="0" dirty="0" smtClean="0"/>
              <a:t> Rashid in my lab has been generating 3D PDFs from some of our confocal data – I will refer you to his poster for the details of the processing. The end result is a PDF file in which all the individual cartilage and bone elements have been annotated and color coded. The image can be freely rotated</a:t>
            </a:r>
            <a:r>
              <a:rPr lang="is-IS" baseline="0" dirty="0" smtClean="0"/>
              <a:t>…</a:t>
            </a:r>
            <a:endParaRPr lang="en-US" dirty="0"/>
          </a:p>
        </p:txBody>
      </p:sp>
      <p:sp>
        <p:nvSpPr>
          <p:cNvPr id="4" name="Slide Number Placeholder 3"/>
          <p:cNvSpPr>
            <a:spLocks noGrp="1"/>
          </p:cNvSpPr>
          <p:nvPr>
            <p:ph type="sldNum" sz="quarter" idx="10"/>
          </p:nvPr>
        </p:nvSpPr>
        <p:spPr/>
        <p:txBody>
          <a:bodyPr/>
          <a:lstStyle/>
          <a:p>
            <a:fld id="{83E05C4D-B6F2-164F-A1FD-17FA80724ED0}" type="slidenum">
              <a:rPr lang="en-US" smtClean="0"/>
              <a:pPr/>
              <a:t>7</a:t>
            </a:fld>
            <a:endParaRPr lang="en-US"/>
          </a:p>
        </p:txBody>
      </p:sp>
    </p:spTree>
    <p:extLst>
      <p:ext uri="{BB962C8B-B14F-4D97-AF65-F5344CB8AC3E}">
        <p14:creationId xmlns:p14="http://schemas.microsoft.com/office/powerpoint/2010/main" val="1244316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and has interactive buttons</a:t>
            </a:r>
            <a:r>
              <a:rPr lang="is-IS" baseline="0" dirty="0" smtClean="0"/>
              <a:t>…</a:t>
            </a:r>
            <a:endParaRPr lang="en-US" dirty="0"/>
          </a:p>
        </p:txBody>
      </p:sp>
      <p:sp>
        <p:nvSpPr>
          <p:cNvPr id="4" name="Slide Number Placeholder 3"/>
          <p:cNvSpPr>
            <a:spLocks noGrp="1"/>
          </p:cNvSpPr>
          <p:nvPr>
            <p:ph type="sldNum" sz="quarter" idx="10"/>
          </p:nvPr>
        </p:nvSpPr>
        <p:spPr/>
        <p:txBody>
          <a:bodyPr/>
          <a:lstStyle/>
          <a:p>
            <a:fld id="{83E05C4D-B6F2-164F-A1FD-17FA80724ED0}" type="slidenum">
              <a:rPr lang="en-US" smtClean="0"/>
              <a:pPr/>
              <a:t>8</a:t>
            </a:fld>
            <a:endParaRPr lang="en-US"/>
          </a:p>
        </p:txBody>
      </p:sp>
    </p:spTree>
    <p:extLst>
      <p:ext uri="{BB962C8B-B14F-4D97-AF65-F5344CB8AC3E}">
        <p14:creationId xmlns:p14="http://schemas.microsoft.com/office/powerpoint/2010/main" val="213975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baseline="0" dirty="0" smtClean="0"/>
              <a:t>that allow each element to be made translucent</a:t>
            </a:r>
            <a:r>
              <a:rPr lang="is-IS" baseline="0" dirty="0" smtClean="0"/>
              <a:t>…</a:t>
            </a:r>
            <a:endParaRPr lang="en-US" dirty="0"/>
          </a:p>
        </p:txBody>
      </p:sp>
      <p:sp>
        <p:nvSpPr>
          <p:cNvPr id="4" name="Slide Number Placeholder 3"/>
          <p:cNvSpPr>
            <a:spLocks noGrp="1"/>
          </p:cNvSpPr>
          <p:nvPr>
            <p:ph type="sldNum" sz="quarter" idx="10"/>
          </p:nvPr>
        </p:nvSpPr>
        <p:spPr/>
        <p:txBody>
          <a:bodyPr/>
          <a:lstStyle/>
          <a:p>
            <a:fld id="{83E05C4D-B6F2-164F-A1FD-17FA80724ED0}" type="slidenum">
              <a:rPr lang="en-US" smtClean="0"/>
              <a:pPr/>
              <a:t>9</a:t>
            </a:fld>
            <a:endParaRPr lang="en-US"/>
          </a:p>
        </p:txBody>
      </p:sp>
    </p:spTree>
    <p:extLst>
      <p:ext uri="{BB962C8B-B14F-4D97-AF65-F5344CB8AC3E}">
        <p14:creationId xmlns:p14="http://schemas.microsoft.com/office/powerpoint/2010/main" val="833215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4008AAF-D0A7-9245-8EA0-C670A0B1DFB2}" type="datetimeFigureOut">
              <a:rPr lang="en-US" smtClean="0"/>
              <a:t>5/14/18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44971C-5003-CD4A-B7CC-712D0068E03A}" type="slidenum">
              <a:rPr lang="en-US" smtClean="0"/>
              <a:t>‹#›</a:t>
            </a:fld>
            <a:endParaRPr lang="en-US"/>
          </a:p>
        </p:txBody>
      </p:sp>
    </p:spTree>
    <p:extLst>
      <p:ext uri="{BB962C8B-B14F-4D97-AF65-F5344CB8AC3E}">
        <p14:creationId xmlns:p14="http://schemas.microsoft.com/office/powerpoint/2010/main" val="928140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008AAF-D0A7-9245-8EA0-C670A0B1DFB2}" type="datetimeFigureOut">
              <a:rPr lang="en-US" smtClean="0"/>
              <a:t>5/14/18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44971C-5003-CD4A-B7CC-712D0068E03A}" type="slidenum">
              <a:rPr lang="en-US" smtClean="0"/>
              <a:t>‹#›</a:t>
            </a:fld>
            <a:endParaRPr lang="en-US"/>
          </a:p>
        </p:txBody>
      </p:sp>
    </p:spTree>
    <p:extLst>
      <p:ext uri="{BB962C8B-B14F-4D97-AF65-F5344CB8AC3E}">
        <p14:creationId xmlns:p14="http://schemas.microsoft.com/office/powerpoint/2010/main" val="6467551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673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6444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 name="Shape 7"/>
          <p:cNvSpPr>
            <a:spLocks noGrp="1"/>
          </p:cNvSpPr>
          <p:nvPr>
            <p:ph type="title"/>
          </p:nvPr>
        </p:nvSpPr>
        <p:spPr>
          <a:prstGeom prst="rect">
            <a:avLst/>
          </a:prstGeom>
        </p:spPr>
        <p:txBody>
          <a:bodyPr/>
          <a:lstStyle/>
          <a:p>
            <a:pPr lvl="0">
              <a:defRPr sz="1800">
                <a:solidFill>
                  <a:srgbClr val="000000"/>
                </a:solidFill>
              </a:defRPr>
            </a:pPr>
            <a:r>
              <a:rPr sz="4922">
                <a:solidFill>
                  <a:srgbClr val="FFFFFF"/>
                </a:solidFill>
              </a:rPr>
              <a:t>Title Text</a:t>
            </a:r>
          </a:p>
        </p:txBody>
      </p:sp>
      <p:sp>
        <p:nvSpPr>
          <p:cNvPr id="8" name="Shape 8"/>
          <p:cNvSpPr>
            <a:spLocks noGrp="1"/>
          </p:cNvSpPr>
          <p:nvPr>
            <p:ph type="body" idx="1"/>
          </p:nvPr>
        </p:nvSpPr>
        <p:spPr>
          <a:prstGeom prst="rect">
            <a:avLst/>
          </a:prstGeom>
        </p:spPr>
        <p:txBody>
          <a:bodyPr/>
          <a:lstStyle/>
          <a:p>
            <a:pPr lvl="0">
              <a:defRPr sz="1800">
                <a:solidFill>
                  <a:srgbClr val="000000"/>
                </a:solidFill>
              </a:defRPr>
            </a:pPr>
            <a:r>
              <a:rPr sz="2461">
                <a:solidFill>
                  <a:srgbClr val="FFFFFF"/>
                </a:solidFill>
              </a:rPr>
              <a:t>Body Level One</a:t>
            </a:r>
          </a:p>
          <a:p>
            <a:pPr lvl="1">
              <a:defRPr sz="1800">
                <a:solidFill>
                  <a:srgbClr val="000000"/>
                </a:solidFill>
              </a:defRPr>
            </a:pPr>
            <a:r>
              <a:rPr sz="2461">
                <a:solidFill>
                  <a:srgbClr val="FFFFFF"/>
                </a:solidFill>
              </a:rPr>
              <a:t>Body Level Two</a:t>
            </a:r>
          </a:p>
          <a:p>
            <a:pPr lvl="2">
              <a:defRPr sz="1800">
                <a:solidFill>
                  <a:srgbClr val="000000"/>
                </a:solidFill>
              </a:defRPr>
            </a:pPr>
            <a:r>
              <a:rPr sz="2461">
                <a:solidFill>
                  <a:srgbClr val="FFFFFF"/>
                </a:solidFill>
              </a:rPr>
              <a:t>Body Level Three</a:t>
            </a:r>
          </a:p>
          <a:p>
            <a:pPr lvl="3">
              <a:defRPr sz="1800">
                <a:solidFill>
                  <a:srgbClr val="000000"/>
                </a:solidFill>
              </a:defRPr>
            </a:pPr>
            <a:r>
              <a:rPr sz="2461">
                <a:solidFill>
                  <a:srgbClr val="FFFFFF"/>
                </a:solidFill>
              </a:rPr>
              <a:t>Body Level Four</a:t>
            </a:r>
          </a:p>
          <a:p>
            <a:pPr lvl="4">
              <a:defRPr sz="1800">
                <a:solidFill>
                  <a:srgbClr val="000000"/>
                </a:solidFill>
              </a:defRPr>
            </a:pPr>
            <a:r>
              <a:rPr sz="2461">
                <a:solidFill>
                  <a:srgbClr val="FFFFFF"/>
                </a:solidFill>
              </a:rPr>
              <a:t>Body Level Five</a:t>
            </a:r>
          </a:p>
        </p:txBody>
      </p:sp>
    </p:spTree>
    <p:extLst>
      <p:ext uri="{BB962C8B-B14F-4D97-AF65-F5344CB8AC3E}">
        <p14:creationId xmlns:p14="http://schemas.microsoft.com/office/powerpoint/2010/main" val="487073847"/>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2" name="Shape 12"/>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69348502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008AAF-D0A7-9245-8EA0-C670A0B1DFB2}" type="datetimeFigureOut">
              <a:rPr lang="en-US" smtClean="0"/>
              <a:t>5/14/18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44971C-5003-CD4A-B7CC-712D0068E03A}" type="slidenum">
              <a:rPr lang="en-US" smtClean="0"/>
              <a:t>‹#›</a:t>
            </a:fld>
            <a:endParaRPr lang="en-US"/>
          </a:p>
        </p:txBody>
      </p:sp>
    </p:spTree>
    <p:extLst>
      <p:ext uri="{BB962C8B-B14F-4D97-AF65-F5344CB8AC3E}">
        <p14:creationId xmlns:p14="http://schemas.microsoft.com/office/powerpoint/2010/main" val="270754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 name="Shape 7"/>
          <p:cNvSpPr>
            <a:spLocks noGrp="1"/>
          </p:cNvSpPr>
          <p:nvPr>
            <p:ph type="title"/>
          </p:nvPr>
        </p:nvSpPr>
        <p:spPr>
          <a:prstGeom prst="rect">
            <a:avLst/>
          </a:prstGeom>
        </p:spPr>
        <p:txBody>
          <a:bodyPr/>
          <a:lstStyle/>
          <a:p>
            <a:pPr lvl="0">
              <a:defRPr sz="1800">
                <a:solidFill>
                  <a:srgbClr val="000000"/>
                </a:solidFill>
              </a:defRPr>
            </a:pPr>
            <a:r>
              <a:rPr sz="4922">
                <a:solidFill>
                  <a:srgbClr val="FFFFFF"/>
                </a:solidFill>
              </a:rPr>
              <a:t>Title Text</a:t>
            </a:r>
          </a:p>
        </p:txBody>
      </p:sp>
      <p:sp>
        <p:nvSpPr>
          <p:cNvPr id="8" name="Shape 8"/>
          <p:cNvSpPr>
            <a:spLocks noGrp="1"/>
          </p:cNvSpPr>
          <p:nvPr>
            <p:ph type="body" idx="1"/>
          </p:nvPr>
        </p:nvSpPr>
        <p:spPr>
          <a:prstGeom prst="rect">
            <a:avLst/>
          </a:prstGeom>
        </p:spPr>
        <p:txBody>
          <a:bodyPr/>
          <a:lstStyle/>
          <a:p>
            <a:pPr lvl="0">
              <a:defRPr sz="1800">
                <a:solidFill>
                  <a:srgbClr val="000000"/>
                </a:solidFill>
              </a:defRPr>
            </a:pPr>
            <a:r>
              <a:rPr sz="2461">
                <a:solidFill>
                  <a:srgbClr val="FFFFFF"/>
                </a:solidFill>
              </a:rPr>
              <a:t>Body Level One</a:t>
            </a:r>
          </a:p>
          <a:p>
            <a:pPr lvl="1">
              <a:defRPr sz="1800">
                <a:solidFill>
                  <a:srgbClr val="000000"/>
                </a:solidFill>
              </a:defRPr>
            </a:pPr>
            <a:r>
              <a:rPr sz="2461">
                <a:solidFill>
                  <a:srgbClr val="FFFFFF"/>
                </a:solidFill>
              </a:rPr>
              <a:t>Body Level Two</a:t>
            </a:r>
          </a:p>
          <a:p>
            <a:pPr lvl="2">
              <a:defRPr sz="1800">
                <a:solidFill>
                  <a:srgbClr val="000000"/>
                </a:solidFill>
              </a:defRPr>
            </a:pPr>
            <a:r>
              <a:rPr sz="2461">
                <a:solidFill>
                  <a:srgbClr val="FFFFFF"/>
                </a:solidFill>
              </a:rPr>
              <a:t>Body Level Three</a:t>
            </a:r>
          </a:p>
          <a:p>
            <a:pPr lvl="3">
              <a:defRPr sz="1800">
                <a:solidFill>
                  <a:srgbClr val="000000"/>
                </a:solidFill>
              </a:defRPr>
            </a:pPr>
            <a:r>
              <a:rPr sz="2461">
                <a:solidFill>
                  <a:srgbClr val="FFFFFF"/>
                </a:solidFill>
              </a:rPr>
              <a:t>Body Level Four</a:t>
            </a:r>
          </a:p>
          <a:p>
            <a:pPr lvl="4">
              <a:defRPr sz="1800">
                <a:solidFill>
                  <a:srgbClr val="000000"/>
                </a:solidFill>
              </a:defRPr>
            </a:pPr>
            <a:r>
              <a:rPr sz="2461">
                <a:solidFill>
                  <a:srgbClr val="FFFFFF"/>
                </a:solidFill>
              </a:rPr>
              <a:t>Body Level Five</a:t>
            </a:r>
          </a:p>
        </p:txBody>
      </p:sp>
    </p:spTree>
    <p:extLst>
      <p:ext uri="{BB962C8B-B14F-4D97-AF65-F5344CB8AC3E}">
        <p14:creationId xmlns:p14="http://schemas.microsoft.com/office/powerpoint/2010/main" val="160941693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5302"/>
            <a:ext cx="7772400" cy="1989667"/>
          </a:xfrm>
        </p:spPr>
        <p:txBody>
          <a:bodyPr anchor="b"/>
          <a:lstStyle>
            <a:lvl1pPr algn="ctr">
              <a:defRPr sz="50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9512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8295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5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4"/>
            <a:ext cx="7886700" cy="1250156"/>
          </a:xfrm>
        </p:spPr>
        <p:txBody>
          <a:bodyPr/>
          <a:lstStyle>
            <a:lvl1pPr marL="0" indent="0">
              <a:buNone/>
              <a:defRPr sz="2000">
                <a:solidFill>
                  <a:schemeClr val="tx1"/>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6206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755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268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2469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338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008AAF-D0A7-9245-8EA0-C670A0B1DFB2}" type="datetimeFigureOut">
              <a:rPr lang="en-US" smtClean="0"/>
              <a:t>5/14/18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44971C-5003-CD4A-B7CC-712D0068E03A}" type="slidenum">
              <a:rPr lang="en-US" smtClean="0"/>
              <a:t>‹#›</a:t>
            </a:fld>
            <a:endParaRPr lang="en-US"/>
          </a:p>
        </p:txBody>
      </p:sp>
    </p:spTree>
    <p:extLst>
      <p:ext uri="{BB962C8B-B14F-4D97-AF65-F5344CB8AC3E}">
        <p14:creationId xmlns:p14="http://schemas.microsoft.com/office/powerpoint/2010/main" val="1892430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Content Placeholder 2"/>
          <p:cNvSpPr>
            <a:spLocks noGrp="1"/>
          </p:cNvSpPr>
          <p:nvPr>
            <p:ph idx="1"/>
          </p:nvPr>
        </p:nvSpPr>
        <p:spPr>
          <a:xfrm>
            <a:off x="3887391" y="822856"/>
            <a:ext cx="462915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0388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6"/>
            <a:ext cx="4629150" cy="4061354"/>
          </a:xfrm>
        </p:spPr>
        <p:txBody>
          <a:bodyPr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9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5228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22786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 name="Shape 7"/>
          <p:cNvSpPr>
            <a:spLocks noGrp="1"/>
          </p:cNvSpPr>
          <p:nvPr>
            <p:ph type="title"/>
          </p:nvPr>
        </p:nvSpPr>
        <p:spPr>
          <a:prstGeom prst="rect">
            <a:avLst/>
          </a:prstGeom>
        </p:spPr>
        <p:txBody>
          <a:bodyPr/>
          <a:lstStyle/>
          <a:p>
            <a:pPr lvl="0">
              <a:defRPr sz="1800">
                <a:solidFill>
                  <a:srgbClr val="000000"/>
                </a:solidFill>
              </a:defRPr>
            </a:pPr>
            <a:r>
              <a:rPr sz="4922">
                <a:solidFill>
                  <a:srgbClr val="FFFFFF"/>
                </a:solidFill>
              </a:rPr>
              <a:t>Title Text</a:t>
            </a:r>
          </a:p>
        </p:txBody>
      </p:sp>
      <p:sp>
        <p:nvSpPr>
          <p:cNvPr id="8" name="Shape 8"/>
          <p:cNvSpPr>
            <a:spLocks noGrp="1"/>
          </p:cNvSpPr>
          <p:nvPr>
            <p:ph type="body" idx="1"/>
          </p:nvPr>
        </p:nvSpPr>
        <p:spPr>
          <a:prstGeom prst="rect">
            <a:avLst/>
          </a:prstGeom>
        </p:spPr>
        <p:txBody>
          <a:bodyPr/>
          <a:lstStyle/>
          <a:p>
            <a:pPr lvl="0">
              <a:defRPr sz="1800">
                <a:solidFill>
                  <a:srgbClr val="000000"/>
                </a:solidFill>
              </a:defRPr>
            </a:pPr>
            <a:r>
              <a:rPr sz="2461">
                <a:solidFill>
                  <a:srgbClr val="FFFFFF"/>
                </a:solidFill>
              </a:rPr>
              <a:t>Body Level One</a:t>
            </a:r>
          </a:p>
          <a:p>
            <a:pPr lvl="1">
              <a:defRPr sz="1800">
                <a:solidFill>
                  <a:srgbClr val="000000"/>
                </a:solidFill>
              </a:defRPr>
            </a:pPr>
            <a:r>
              <a:rPr sz="2461">
                <a:solidFill>
                  <a:srgbClr val="FFFFFF"/>
                </a:solidFill>
              </a:rPr>
              <a:t>Body Level Two</a:t>
            </a:r>
          </a:p>
          <a:p>
            <a:pPr lvl="2">
              <a:defRPr sz="1800">
                <a:solidFill>
                  <a:srgbClr val="000000"/>
                </a:solidFill>
              </a:defRPr>
            </a:pPr>
            <a:r>
              <a:rPr sz="2461">
                <a:solidFill>
                  <a:srgbClr val="FFFFFF"/>
                </a:solidFill>
              </a:rPr>
              <a:t>Body Level Three</a:t>
            </a:r>
          </a:p>
          <a:p>
            <a:pPr lvl="3">
              <a:defRPr sz="1800">
                <a:solidFill>
                  <a:srgbClr val="000000"/>
                </a:solidFill>
              </a:defRPr>
            </a:pPr>
            <a:r>
              <a:rPr sz="2461">
                <a:solidFill>
                  <a:srgbClr val="FFFFFF"/>
                </a:solidFill>
              </a:rPr>
              <a:t>Body Level Four</a:t>
            </a:r>
          </a:p>
          <a:p>
            <a:pPr lvl="4">
              <a:defRPr sz="1800">
                <a:solidFill>
                  <a:srgbClr val="000000"/>
                </a:solidFill>
              </a:defRPr>
            </a:pPr>
            <a:r>
              <a:rPr sz="2461">
                <a:solidFill>
                  <a:srgbClr val="FFFFFF"/>
                </a:solidFill>
              </a:rPr>
              <a:t>Body Level Five</a:t>
            </a:r>
          </a:p>
        </p:txBody>
      </p:sp>
    </p:spTree>
    <p:extLst>
      <p:ext uri="{BB962C8B-B14F-4D97-AF65-F5344CB8AC3E}">
        <p14:creationId xmlns:p14="http://schemas.microsoft.com/office/powerpoint/2010/main" val="103712782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2" name="Shape 12"/>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65488734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5302"/>
            <a:ext cx="7772400" cy="1989667"/>
          </a:xfrm>
        </p:spPr>
        <p:txBody>
          <a:bodyPr anchor="b"/>
          <a:lstStyle>
            <a:lvl1pPr algn="ctr">
              <a:defRPr sz="50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548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529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5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4"/>
            <a:ext cx="7886700" cy="1250156"/>
          </a:xfrm>
        </p:spPr>
        <p:txBody>
          <a:bodyPr/>
          <a:lstStyle>
            <a:lvl1pPr marL="0" indent="0">
              <a:buNone/>
              <a:defRPr sz="2000">
                <a:solidFill>
                  <a:schemeClr val="tx1"/>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2728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5187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008AAF-D0A7-9245-8EA0-C670A0B1DFB2}" type="datetimeFigureOut">
              <a:rPr lang="en-US" smtClean="0"/>
              <a:t>5/14/18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44971C-5003-CD4A-B7CC-712D0068E03A}" type="slidenum">
              <a:rPr lang="en-US" smtClean="0"/>
              <a:t>‹#›</a:t>
            </a:fld>
            <a:endParaRPr lang="en-US"/>
          </a:p>
        </p:txBody>
      </p:sp>
    </p:spTree>
    <p:extLst>
      <p:ext uri="{BB962C8B-B14F-4D97-AF65-F5344CB8AC3E}">
        <p14:creationId xmlns:p14="http://schemas.microsoft.com/office/powerpoint/2010/main" val="1449228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9529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365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422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Content Placeholder 2"/>
          <p:cNvSpPr>
            <a:spLocks noGrp="1"/>
          </p:cNvSpPr>
          <p:nvPr>
            <p:ph idx="1"/>
          </p:nvPr>
        </p:nvSpPr>
        <p:spPr>
          <a:xfrm>
            <a:off x="3887391" y="822856"/>
            <a:ext cx="462915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34433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6"/>
            <a:ext cx="4629150" cy="4061354"/>
          </a:xfrm>
        </p:spPr>
        <p:txBody>
          <a:bodyPr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9755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5174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66691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 name="Shape 7"/>
          <p:cNvSpPr>
            <a:spLocks noGrp="1"/>
          </p:cNvSpPr>
          <p:nvPr>
            <p:ph type="title"/>
          </p:nvPr>
        </p:nvSpPr>
        <p:spPr>
          <a:prstGeom prst="rect">
            <a:avLst/>
          </a:prstGeom>
        </p:spPr>
        <p:txBody>
          <a:bodyPr/>
          <a:lstStyle/>
          <a:p>
            <a:pPr lvl="0">
              <a:defRPr sz="1800">
                <a:solidFill>
                  <a:srgbClr val="000000"/>
                </a:solidFill>
              </a:defRPr>
            </a:pPr>
            <a:r>
              <a:rPr sz="4922">
                <a:solidFill>
                  <a:srgbClr val="FFFFFF"/>
                </a:solidFill>
              </a:rPr>
              <a:t>Title Text</a:t>
            </a:r>
          </a:p>
        </p:txBody>
      </p:sp>
      <p:sp>
        <p:nvSpPr>
          <p:cNvPr id="8" name="Shape 8"/>
          <p:cNvSpPr>
            <a:spLocks noGrp="1"/>
          </p:cNvSpPr>
          <p:nvPr>
            <p:ph type="body" idx="1"/>
          </p:nvPr>
        </p:nvSpPr>
        <p:spPr>
          <a:prstGeom prst="rect">
            <a:avLst/>
          </a:prstGeom>
        </p:spPr>
        <p:txBody>
          <a:bodyPr/>
          <a:lstStyle/>
          <a:p>
            <a:pPr lvl="0">
              <a:defRPr sz="1800">
                <a:solidFill>
                  <a:srgbClr val="000000"/>
                </a:solidFill>
              </a:defRPr>
            </a:pPr>
            <a:r>
              <a:rPr sz="2461">
                <a:solidFill>
                  <a:srgbClr val="FFFFFF"/>
                </a:solidFill>
              </a:rPr>
              <a:t>Body Level One</a:t>
            </a:r>
          </a:p>
          <a:p>
            <a:pPr lvl="1">
              <a:defRPr sz="1800">
                <a:solidFill>
                  <a:srgbClr val="000000"/>
                </a:solidFill>
              </a:defRPr>
            </a:pPr>
            <a:r>
              <a:rPr sz="2461">
                <a:solidFill>
                  <a:srgbClr val="FFFFFF"/>
                </a:solidFill>
              </a:rPr>
              <a:t>Body Level Two</a:t>
            </a:r>
          </a:p>
          <a:p>
            <a:pPr lvl="2">
              <a:defRPr sz="1800">
                <a:solidFill>
                  <a:srgbClr val="000000"/>
                </a:solidFill>
              </a:defRPr>
            </a:pPr>
            <a:r>
              <a:rPr sz="2461">
                <a:solidFill>
                  <a:srgbClr val="FFFFFF"/>
                </a:solidFill>
              </a:rPr>
              <a:t>Body Level Three</a:t>
            </a:r>
          </a:p>
          <a:p>
            <a:pPr lvl="3">
              <a:defRPr sz="1800">
                <a:solidFill>
                  <a:srgbClr val="000000"/>
                </a:solidFill>
              </a:defRPr>
            </a:pPr>
            <a:r>
              <a:rPr sz="2461">
                <a:solidFill>
                  <a:srgbClr val="FFFFFF"/>
                </a:solidFill>
              </a:rPr>
              <a:t>Body Level Four</a:t>
            </a:r>
          </a:p>
          <a:p>
            <a:pPr lvl="4">
              <a:defRPr sz="1800">
                <a:solidFill>
                  <a:srgbClr val="000000"/>
                </a:solidFill>
              </a:defRPr>
            </a:pPr>
            <a:r>
              <a:rPr sz="2461">
                <a:solidFill>
                  <a:srgbClr val="FFFFFF"/>
                </a:solidFill>
              </a:rPr>
              <a:t>Body Level Five</a:t>
            </a:r>
          </a:p>
        </p:txBody>
      </p:sp>
    </p:spTree>
    <p:extLst>
      <p:ext uri="{BB962C8B-B14F-4D97-AF65-F5344CB8AC3E}">
        <p14:creationId xmlns:p14="http://schemas.microsoft.com/office/powerpoint/2010/main" val="99570688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2" name="Shape 12"/>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06510334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5302"/>
            <a:ext cx="7772400" cy="1989667"/>
          </a:xfrm>
        </p:spPr>
        <p:txBody>
          <a:bodyPr anchor="b"/>
          <a:lstStyle>
            <a:lvl1pPr algn="ctr">
              <a:defRPr sz="50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401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4008AAF-D0A7-9245-8EA0-C670A0B1DFB2}" type="datetimeFigureOut">
              <a:rPr lang="en-US" smtClean="0"/>
              <a:t>5/14/18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44971C-5003-CD4A-B7CC-712D0068E03A}" type="slidenum">
              <a:rPr lang="en-US" smtClean="0"/>
              <a:t>‹#›</a:t>
            </a:fld>
            <a:endParaRPr lang="en-US"/>
          </a:p>
        </p:txBody>
      </p:sp>
    </p:spTree>
    <p:extLst>
      <p:ext uri="{BB962C8B-B14F-4D97-AF65-F5344CB8AC3E}">
        <p14:creationId xmlns:p14="http://schemas.microsoft.com/office/powerpoint/2010/main" val="9892418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0445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5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4"/>
            <a:ext cx="7886700" cy="1250156"/>
          </a:xfrm>
        </p:spPr>
        <p:txBody>
          <a:bodyPr/>
          <a:lstStyle>
            <a:lvl1pPr marL="0" indent="0">
              <a:buNone/>
              <a:defRPr sz="2000">
                <a:solidFill>
                  <a:schemeClr val="tx1"/>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12299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9398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9156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3462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8291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Content Placeholder 2"/>
          <p:cNvSpPr>
            <a:spLocks noGrp="1"/>
          </p:cNvSpPr>
          <p:nvPr>
            <p:ph idx="1"/>
          </p:nvPr>
        </p:nvSpPr>
        <p:spPr>
          <a:xfrm>
            <a:off x="3887391" y="822856"/>
            <a:ext cx="462915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59966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6"/>
            <a:ext cx="4629150" cy="4061354"/>
          </a:xfrm>
        </p:spPr>
        <p:txBody>
          <a:bodyPr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7892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98672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054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4008AAF-D0A7-9245-8EA0-C670A0B1DFB2}" type="datetimeFigureOut">
              <a:rPr lang="en-US" smtClean="0"/>
              <a:t>5/14/18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44971C-5003-CD4A-B7CC-712D0068E03A}" type="slidenum">
              <a:rPr lang="en-US" smtClean="0"/>
              <a:t>‹#›</a:t>
            </a:fld>
            <a:endParaRPr lang="en-US"/>
          </a:p>
        </p:txBody>
      </p:sp>
    </p:spTree>
    <p:extLst>
      <p:ext uri="{BB962C8B-B14F-4D97-AF65-F5344CB8AC3E}">
        <p14:creationId xmlns:p14="http://schemas.microsoft.com/office/powerpoint/2010/main" val="10128366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 name="Shape 7"/>
          <p:cNvSpPr>
            <a:spLocks noGrp="1"/>
          </p:cNvSpPr>
          <p:nvPr>
            <p:ph type="title"/>
          </p:nvPr>
        </p:nvSpPr>
        <p:spPr>
          <a:prstGeom prst="rect">
            <a:avLst/>
          </a:prstGeom>
        </p:spPr>
        <p:txBody>
          <a:bodyPr/>
          <a:lstStyle/>
          <a:p>
            <a:pPr lvl="0">
              <a:defRPr sz="1800">
                <a:solidFill>
                  <a:srgbClr val="000000"/>
                </a:solidFill>
              </a:defRPr>
            </a:pPr>
            <a:r>
              <a:rPr sz="4922">
                <a:solidFill>
                  <a:srgbClr val="FFFFFF"/>
                </a:solidFill>
              </a:rPr>
              <a:t>Title Text</a:t>
            </a:r>
          </a:p>
        </p:txBody>
      </p:sp>
      <p:sp>
        <p:nvSpPr>
          <p:cNvPr id="8" name="Shape 8"/>
          <p:cNvSpPr>
            <a:spLocks noGrp="1"/>
          </p:cNvSpPr>
          <p:nvPr>
            <p:ph type="body" idx="1"/>
          </p:nvPr>
        </p:nvSpPr>
        <p:spPr>
          <a:prstGeom prst="rect">
            <a:avLst/>
          </a:prstGeom>
        </p:spPr>
        <p:txBody>
          <a:bodyPr/>
          <a:lstStyle/>
          <a:p>
            <a:pPr lvl="0">
              <a:defRPr sz="1800">
                <a:solidFill>
                  <a:srgbClr val="000000"/>
                </a:solidFill>
              </a:defRPr>
            </a:pPr>
            <a:r>
              <a:rPr sz="2461">
                <a:solidFill>
                  <a:srgbClr val="FFFFFF"/>
                </a:solidFill>
              </a:rPr>
              <a:t>Body Level One</a:t>
            </a:r>
          </a:p>
          <a:p>
            <a:pPr lvl="1">
              <a:defRPr sz="1800">
                <a:solidFill>
                  <a:srgbClr val="000000"/>
                </a:solidFill>
              </a:defRPr>
            </a:pPr>
            <a:r>
              <a:rPr sz="2461">
                <a:solidFill>
                  <a:srgbClr val="FFFFFF"/>
                </a:solidFill>
              </a:rPr>
              <a:t>Body Level Two</a:t>
            </a:r>
          </a:p>
          <a:p>
            <a:pPr lvl="2">
              <a:defRPr sz="1800">
                <a:solidFill>
                  <a:srgbClr val="000000"/>
                </a:solidFill>
              </a:defRPr>
            </a:pPr>
            <a:r>
              <a:rPr sz="2461">
                <a:solidFill>
                  <a:srgbClr val="FFFFFF"/>
                </a:solidFill>
              </a:rPr>
              <a:t>Body Level Three</a:t>
            </a:r>
          </a:p>
          <a:p>
            <a:pPr lvl="3">
              <a:defRPr sz="1800">
                <a:solidFill>
                  <a:srgbClr val="000000"/>
                </a:solidFill>
              </a:defRPr>
            </a:pPr>
            <a:r>
              <a:rPr sz="2461">
                <a:solidFill>
                  <a:srgbClr val="FFFFFF"/>
                </a:solidFill>
              </a:rPr>
              <a:t>Body Level Four</a:t>
            </a:r>
          </a:p>
          <a:p>
            <a:pPr lvl="4">
              <a:defRPr sz="1800">
                <a:solidFill>
                  <a:srgbClr val="000000"/>
                </a:solidFill>
              </a:defRPr>
            </a:pPr>
            <a:r>
              <a:rPr sz="2461">
                <a:solidFill>
                  <a:srgbClr val="FFFFFF"/>
                </a:solidFill>
              </a:rPr>
              <a:t>Body Level Five</a:t>
            </a:r>
          </a:p>
        </p:txBody>
      </p:sp>
    </p:spTree>
    <p:extLst>
      <p:ext uri="{BB962C8B-B14F-4D97-AF65-F5344CB8AC3E}">
        <p14:creationId xmlns:p14="http://schemas.microsoft.com/office/powerpoint/2010/main" val="195740084"/>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2" name="Shape 12"/>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00681197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5302"/>
            <a:ext cx="7772400" cy="1989667"/>
          </a:xfrm>
        </p:spPr>
        <p:txBody>
          <a:bodyPr anchor="b"/>
          <a:lstStyle>
            <a:lvl1pPr algn="ctr">
              <a:defRPr sz="50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22805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6882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5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4"/>
            <a:ext cx="7886700" cy="1250156"/>
          </a:xfrm>
        </p:spPr>
        <p:txBody>
          <a:bodyPr/>
          <a:lstStyle>
            <a:lvl1pPr marL="0" indent="0">
              <a:buNone/>
              <a:defRPr sz="2000">
                <a:solidFill>
                  <a:schemeClr val="tx1"/>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2888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49377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74959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1603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0852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Content Placeholder 2"/>
          <p:cNvSpPr>
            <a:spLocks noGrp="1"/>
          </p:cNvSpPr>
          <p:nvPr>
            <p:ph idx="1"/>
          </p:nvPr>
        </p:nvSpPr>
        <p:spPr>
          <a:xfrm>
            <a:off x="3887391" y="822856"/>
            <a:ext cx="462915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668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4008AAF-D0A7-9245-8EA0-C670A0B1DFB2}" type="datetimeFigureOut">
              <a:rPr lang="en-US" smtClean="0"/>
              <a:t>5/14/18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44971C-5003-CD4A-B7CC-712D0068E03A}" type="slidenum">
              <a:rPr lang="en-US" smtClean="0"/>
              <a:t>‹#›</a:t>
            </a:fld>
            <a:endParaRPr lang="en-US"/>
          </a:p>
        </p:txBody>
      </p:sp>
    </p:spTree>
    <p:extLst>
      <p:ext uri="{BB962C8B-B14F-4D97-AF65-F5344CB8AC3E}">
        <p14:creationId xmlns:p14="http://schemas.microsoft.com/office/powerpoint/2010/main" val="6279923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6"/>
            <a:ext cx="4629150" cy="4061354"/>
          </a:xfrm>
        </p:spPr>
        <p:txBody>
          <a:bodyPr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7218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5755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4219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 name="Shape 7"/>
          <p:cNvSpPr>
            <a:spLocks noGrp="1"/>
          </p:cNvSpPr>
          <p:nvPr>
            <p:ph type="title"/>
          </p:nvPr>
        </p:nvSpPr>
        <p:spPr>
          <a:prstGeom prst="rect">
            <a:avLst/>
          </a:prstGeom>
        </p:spPr>
        <p:txBody>
          <a:bodyPr/>
          <a:lstStyle/>
          <a:p>
            <a:pPr lvl="0">
              <a:defRPr sz="1800">
                <a:solidFill>
                  <a:srgbClr val="000000"/>
                </a:solidFill>
              </a:defRPr>
            </a:pPr>
            <a:r>
              <a:rPr sz="4922">
                <a:solidFill>
                  <a:srgbClr val="FFFFFF"/>
                </a:solidFill>
              </a:rPr>
              <a:t>Title Text</a:t>
            </a:r>
          </a:p>
        </p:txBody>
      </p:sp>
      <p:sp>
        <p:nvSpPr>
          <p:cNvPr id="8" name="Shape 8"/>
          <p:cNvSpPr>
            <a:spLocks noGrp="1"/>
          </p:cNvSpPr>
          <p:nvPr>
            <p:ph type="body" idx="1"/>
          </p:nvPr>
        </p:nvSpPr>
        <p:spPr>
          <a:prstGeom prst="rect">
            <a:avLst/>
          </a:prstGeom>
        </p:spPr>
        <p:txBody>
          <a:bodyPr/>
          <a:lstStyle/>
          <a:p>
            <a:pPr lvl="0">
              <a:defRPr sz="1800">
                <a:solidFill>
                  <a:srgbClr val="000000"/>
                </a:solidFill>
              </a:defRPr>
            </a:pPr>
            <a:r>
              <a:rPr sz="2461">
                <a:solidFill>
                  <a:srgbClr val="FFFFFF"/>
                </a:solidFill>
              </a:rPr>
              <a:t>Body Level One</a:t>
            </a:r>
          </a:p>
          <a:p>
            <a:pPr lvl="1">
              <a:defRPr sz="1800">
                <a:solidFill>
                  <a:srgbClr val="000000"/>
                </a:solidFill>
              </a:defRPr>
            </a:pPr>
            <a:r>
              <a:rPr sz="2461">
                <a:solidFill>
                  <a:srgbClr val="FFFFFF"/>
                </a:solidFill>
              </a:rPr>
              <a:t>Body Level Two</a:t>
            </a:r>
          </a:p>
          <a:p>
            <a:pPr lvl="2">
              <a:defRPr sz="1800">
                <a:solidFill>
                  <a:srgbClr val="000000"/>
                </a:solidFill>
              </a:defRPr>
            </a:pPr>
            <a:r>
              <a:rPr sz="2461">
                <a:solidFill>
                  <a:srgbClr val="FFFFFF"/>
                </a:solidFill>
              </a:rPr>
              <a:t>Body Level Three</a:t>
            </a:r>
          </a:p>
          <a:p>
            <a:pPr lvl="3">
              <a:defRPr sz="1800">
                <a:solidFill>
                  <a:srgbClr val="000000"/>
                </a:solidFill>
              </a:defRPr>
            </a:pPr>
            <a:r>
              <a:rPr sz="2461">
                <a:solidFill>
                  <a:srgbClr val="FFFFFF"/>
                </a:solidFill>
              </a:rPr>
              <a:t>Body Level Four</a:t>
            </a:r>
          </a:p>
          <a:p>
            <a:pPr lvl="4">
              <a:defRPr sz="1800">
                <a:solidFill>
                  <a:srgbClr val="000000"/>
                </a:solidFill>
              </a:defRPr>
            </a:pPr>
            <a:r>
              <a:rPr sz="2461">
                <a:solidFill>
                  <a:srgbClr val="FFFFFF"/>
                </a:solidFill>
              </a:rPr>
              <a:t>Body Level Five</a:t>
            </a:r>
          </a:p>
        </p:txBody>
      </p:sp>
    </p:spTree>
    <p:extLst>
      <p:ext uri="{BB962C8B-B14F-4D97-AF65-F5344CB8AC3E}">
        <p14:creationId xmlns:p14="http://schemas.microsoft.com/office/powerpoint/2010/main" val="452867621"/>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2" name="Shape 12"/>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857962504"/>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5302"/>
            <a:ext cx="7772400" cy="1989667"/>
          </a:xfrm>
        </p:spPr>
        <p:txBody>
          <a:bodyPr anchor="b"/>
          <a:lstStyle>
            <a:lvl1pPr algn="ctr">
              <a:defRPr sz="50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03908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2351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5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4"/>
            <a:ext cx="7886700" cy="1250156"/>
          </a:xfrm>
        </p:spPr>
        <p:txBody>
          <a:bodyPr/>
          <a:lstStyle>
            <a:lvl1pPr marL="0" indent="0">
              <a:buNone/>
              <a:defRPr sz="2000">
                <a:solidFill>
                  <a:schemeClr val="tx1"/>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9499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2104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8518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008AAF-D0A7-9245-8EA0-C670A0B1DFB2}" type="datetimeFigureOut">
              <a:rPr lang="en-US" smtClean="0"/>
              <a:t>5/14/18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44971C-5003-CD4A-B7CC-712D0068E03A}" type="slidenum">
              <a:rPr lang="en-US" smtClean="0"/>
              <a:t>‹#›</a:t>
            </a:fld>
            <a:endParaRPr lang="en-US"/>
          </a:p>
        </p:txBody>
      </p:sp>
    </p:spTree>
    <p:extLst>
      <p:ext uri="{BB962C8B-B14F-4D97-AF65-F5344CB8AC3E}">
        <p14:creationId xmlns:p14="http://schemas.microsoft.com/office/powerpoint/2010/main" val="4819285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6862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0333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Content Placeholder 2"/>
          <p:cNvSpPr>
            <a:spLocks noGrp="1"/>
          </p:cNvSpPr>
          <p:nvPr>
            <p:ph idx="1"/>
          </p:nvPr>
        </p:nvSpPr>
        <p:spPr>
          <a:xfrm>
            <a:off x="3887391" y="822856"/>
            <a:ext cx="462915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3216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6"/>
            <a:ext cx="4629150" cy="4061354"/>
          </a:xfrm>
        </p:spPr>
        <p:txBody>
          <a:bodyPr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19997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517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195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 name="Shape 7"/>
          <p:cNvSpPr>
            <a:spLocks noGrp="1"/>
          </p:cNvSpPr>
          <p:nvPr>
            <p:ph type="title"/>
          </p:nvPr>
        </p:nvSpPr>
        <p:spPr>
          <a:prstGeom prst="rect">
            <a:avLst/>
          </a:prstGeom>
        </p:spPr>
        <p:txBody>
          <a:bodyPr/>
          <a:lstStyle/>
          <a:p>
            <a:pPr lvl="0">
              <a:defRPr sz="1800">
                <a:solidFill>
                  <a:srgbClr val="000000"/>
                </a:solidFill>
              </a:defRPr>
            </a:pPr>
            <a:r>
              <a:rPr sz="4922">
                <a:solidFill>
                  <a:srgbClr val="FFFFFF"/>
                </a:solidFill>
              </a:rPr>
              <a:t>Title Text</a:t>
            </a:r>
          </a:p>
        </p:txBody>
      </p:sp>
      <p:sp>
        <p:nvSpPr>
          <p:cNvPr id="8" name="Shape 8"/>
          <p:cNvSpPr>
            <a:spLocks noGrp="1"/>
          </p:cNvSpPr>
          <p:nvPr>
            <p:ph type="body" idx="1"/>
          </p:nvPr>
        </p:nvSpPr>
        <p:spPr>
          <a:prstGeom prst="rect">
            <a:avLst/>
          </a:prstGeom>
        </p:spPr>
        <p:txBody>
          <a:bodyPr/>
          <a:lstStyle/>
          <a:p>
            <a:pPr lvl="0">
              <a:defRPr sz="1800">
                <a:solidFill>
                  <a:srgbClr val="000000"/>
                </a:solidFill>
              </a:defRPr>
            </a:pPr>
            <a:r>
              <a:rPr sz="2461">
                <a:solidFill>
                  <a:srgbClr val="FFFFFF"/>
                </a:solidFill>
              </a:rPr>
              <a:t>Body Level One</a:t>
            </a:r>
          </a:p>
          <a:p>
            <a:pPr lvl="1">
              <a:defRPr sz="1800">
                <a:solidFill>
                  <a:srgbClr val="000000"/>
                </a:solidFill>
              </a:defRPr>
            </a:pPr>
            <a:r>
              <a:rPr sz="2461">
                <a:solidFill>
                  <a:srgbClr val="FFFFFF"/>
                </a:solidFill>
              </a:rPr>
              <a:t>Body Level Two</a:t>
            </a:r>
          </a:p>
          <a:p>
            <a:pPr lvl="2">
              <a:defRPr sz="1800">
                <a:solidFill>
                  <a:srgbClr val="000000"/>
                </a:solidFill>
              </a:defRPr>
            </a:pPr>
            <a:r>
              <a:rPr sz="2461">
                <a:solidFill>
                  <a:srgbClr val="FFFFFF"/>
                </a:solidFill>
              </a:rPr>
              <a:t>Body Level Three</a:t>
            </a:r>
          </a:p>
          <a:p>
            <a:pPr lvl="3">
              <a:defRPr sz="1800">
                <a:solidFill>
                  <a:srgbClr val="000000"/>
                </a:solidFill>
              </a:defRPr>
            </a:pPr>
            <a:r>
              <a:rPr sz="2461">
                <a:solidFill>
                  <a:srgbClr val="FFFFFF"/>
                </a:solidFill>
              </a:rPr>
              <a:t>Body Level Four</a:t>
            </a:r>
          </a:p>
          <a:p>
            <a:pPr lvl="4">
              <a:defRPr sz="1800">
                <a:solidFill>
                  <a:srgbClr val="000000"/>
                </a:solidFill>
              </a:defRPr>
            </a:pPr>
            <a:r>
              <a:rPr sz="2461">
                <a:solidFill>
                  <a:srgbClr val="FFFFFF"/>
                </a:solidFill>
              </a:rPr>
              <a:t>Body Level Five</a:t>
            </a:r>
          </a:p>
        </p:txBody>
      </p:sp>
    </p:spTree>
    <p:extLst>
      <p:ext uri="{BB962C8B-B14F-4D97-AF65-F5344CB8AC3E}">
        <p14:creationId xmlns:p14="http://schemas.microsoft.com/office/powerpoint/2010/main" val="484238046"/>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2" name="Shape 12"/>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624549797"/>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5302"/>
            <a:ext cx="7772400" cy="1989667"/>
          </a:xfrm>
        </p:spPr>
        <p:txBody>
          <a:bodyPr anchor="b"/>
          <a:lstStyle>
            <a:lvl1pPr algn="ctr">
              <a:defRPr sz="50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87037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5032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008AAF-D0A7-9245-8EA0-C670A0B1DFB2}" type="datetimeFigureOut">
              <a:rPr lang="en-US" smtClean="0"/>
              <a:t>5/14/18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44971C-5003-CD4A-B7CC-712D0068E03A}" type="slidenum">
              <a:rPr lang="en-US" smtClean="0"/>
              <a:t>‹#›</a:t>
            </a:fld>
            <a:endParaRPr lang="en-US"/>
          </a:p>
        </p:txBody>
      </p:sp>
    </p:spTree>
    <p:extLst>
      <p:ext uri="{BB962C8B-B14F-4D97-AF65-F5344CB8AC3E}">
        <p14:creationId xmlns:p14="http://schemas.microsoft.com/office/powerpoint/2010/main" val="5284338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5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4"/>
            <a:ext cx="7886700" cy="1250156"/>
          </a:xfrm>
        </p:spPr>
        <p:txBody>
          <a:bodyPr/>
          <a:lstStyle>
            <a:lvl1pPr marL="0" indent="0">
              <a:buNone/>
              <a:defRPr sz="2000">
                <a:solidFill>
                  <a:schemeClr val="tx1"/>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5439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0263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3880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667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089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Content Placeholder 2"/>
          <p:cNvSpPr>
            <a:spLocks noGrp="1"/>
          </p:cNvSpPr>
          <p:nvPr>
            <p:ph idx="1"/>
          </p:nvPr>
        </p:nvSpPr>
        <p:spPr>
          <a:xfrm>
            <a:off x="3887391" y="822856"/>
            <a:ext cx="462915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6976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6"/>
            <a:ext cx="4629150" cy="4061354"/>
          </a:xfrm>
        </p:spPr>
        <p:txBody>
          <a:bodyPr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5710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1320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8064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 name="Shape 7"/>
          <p:cNvSpPr>
            <a:spLocks noGrp="1"/>
          </p:cNvSpPr>
          <p:nvPr>
            <p:ph type="title"/>
          </p:nvPr>
        </p:nvSpPr>
        <p:spPr>
          <a:prstGeom prst="rect">
            <a:avLst/>
          </a:prstGeom>
        </p:spPr>
        <p:txBody>
          <a:bodyPr/>
          <a:lstStyle/>
          <a:p>
            <a:pPr lvl="0">
              <a:defRPr sz="1800">
                <a:solidFill>
                  <a:srgbClr val="000000"/>
                </a:solidFill>
              </a:defRPr>
            </a:pPr>
            <a:r>
              <a:rPr sz="4922">
                <a:solidFill>
                  <a:srgbClr val="FFFFFF"/>
                </a:solidFill>
              </a:rPr>
              <a:t>Title Text</a:t>
            </a:r>
          </a:p>
        </p:txBody>
      </p:sp>
      <p:sp>
        <p:nvSpPr>
          <p:cNvPr id="8" name="Shape 8"/>
          <p:cNvSpPr>
            <a:spLocks noGrp="1"/>
          </p:cNvSpPr>
          <p:nvPr>
            <p:ph type="body" idx="1"/>
          </p:nvPr>
        </p:nvSpPr>
        <p:spPr>
          <a:prstGeom prst="rect">
            <a:avLst/>
          </a:prstGeom>
        </p:spPr>
        <p:txBody>
          <a:bodyPr/>
          <a:lstStyle/>
          <a:p>
            <a:pPr lvl="0">
              <a:defRPr sz="1800">
                <a:solidFill>
                  <a:srgbClr val="000000"/>
                </a:solidFill>
              </a:defRPr>
            </a:pPr>
            <a:r>
              <a:rPr sz="2461">
                <a:solidFill>
                  <a:srgbClr val="FFFFFF"/>
                </a:solidFill>
              </a:rPr>
              <a:t>Body Level One</a:t>
            </a:r>
          </a:p>
          <a:p>
            <a:pPr lvl="1">
              <a:defRPr sz="1800">
                <a:solidFill>
                  <a:srgbClr val="000000"/>
                </a:solidFill>
              </a:defRPr>
            </a:pPr>
            <a:r>
              <a:rPr sz="2461">
                <a:solidFill>
                  <a:srgbClr val="FFFFFF"/>
                </a:solidFill>
              </a:rPr>
              <a:t>Body Level Two</a:t>
            </a:r>
          </a:p>
          <a:p>
            <a:pPr lvl="2">
              <a:defRPr sz="1800">
                <a:solidFill>
                  <a:srgbClr val="000000"/>
                </a:solidFill>
              </a:defRPr>
            </a:pPr>
            <a:r>
              <a:rPr sz="2461">
                <a:solidFill>
                  <a:srgbClr val="FFFFFF"/>
                </a:solidFill>
              </a:rPr>
              <a:t>Body Level Three</a:t>
            </a:r>
          </a:p>
          <a:p>
            <a:pPr lvl="3">
              <a:defRPr sz="1800">
                <a:solidFill>
                  <a:srgbClr val="000000"/>
                </a:solidFill>
              </a:defRPr>
            </a:pPr>
            <a:r>
              <a:rPr sz="2461">
                <a:solidFill>
                  <a:srgbClr val="FFFFFF"/>
                </a:solidFill>
              </a:rPr>
              <a:t>Body Level Four</a:t>
            </a:r>
          </a:p>
          <a:p>
            <a:pPr lvl="4">
              <a:defRPr sz="1800">
                <a:solidFill>
                  <a:srgbClr val="000000"/>
                </a:solidFill>
              </a:defRPr>
            </a:pPr>
            <a:r>
              <a:rPr sz="2461">
                <a:solidFill>
                  <a:srgbClr val="FFFFFF"/>
                </a:solidFill>
              </a:rPr>
              <a:t>Body Level Five</a:t>
            </a:r>
          </a:p>
        </p:txBody>
      </p:sp>
    </p:spTree>
    <p:extLst>
      <p:ext uri="{BB962C8B-B14F-4D97-AF65-F5344CB8AC3E}">
        <p14:creationId xmlns:p14="http://schemas.microsoft.com/office/powerpoint/2010/main" val="173900068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008AAF-D0A7-9245-8EA0-C670A0B1DFB2}" type="datetimeFigureOut">
              <a:rPr lang="en-US" smtClean="0"/>
              <a:t>5/14/18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44971C-5003-CD4A-B7CC-712D0068E03A}" type="slidenum">
              <a:rPr lang="en-US" smtClean="0"/>
              <a:t>‹#›</a:t>
            </a:fld>
            <a:endParaRPr lang="en-US"/>
          </a:p>
        </p:txBody>
      </p:sp>
    </p:spTree>
    <p:extLst>
      <p:ext uri="{BB962C8B-B14F-4D97-AF65-F5344CB8AC3E}">
        <p14:creationId xmlns:p14="http://schemas.microsoft.com/office/powerpoint/2010/main" val="12384989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2" name="Shape 12"/>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669908538"/>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5302"/>
            <a:ext cx="7772400" cy="1989667"/>
          </a:xfrm>
        </p:spPr>
        <p:txBody>
          <a:bodyPr anchor="b"/>
          <a:lstStyle>
            <a:lvl1pPr algn="ctr">
              <a:defRPr sz="50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958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46343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5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4"/>
            <a:ext cx="7886700" cy="1250156"/>
          </a:xfrm>
        </p:spPr>
        <p:txBody>
          <a:bodyPr/>
          <a:lstStyle>
            <a:lvl1pPr marL="0" indent="0">
              <a:buNone/>
              <a:defRPr sz="2000">
                <a:solidFill>
                  <a:schemeClr val="tx1"/>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8085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0227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31979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2378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43066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Content Placeholder 2"/>
          <p:cNvSpPr>
            <a:spLocks noGrp="1"/>
          </p:cNvSpPr>
          <p:nvPr>
            <p:ph idx="1"/>
          </p:nvPr>
        </p:nvSpPr>
        <p:spPr>
          <a:xfrm>
            <a:off x="3887391" y="822856"/>
            <a:ext cx="462915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7997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6"/>
            <a:ext cx="4629150" cy="4061354"/>
          </a:xfrm>
        </p:spPr>
        <p:txBody>
          <a:bodyPr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C141D-D9C0-5C40-9DE0-9DC279792622}" type="datetimeFigureOut">
              <a:rPr lang="en-US" smtClean="0">
                <a:solidFill>
                  <a:prstClr val="black">
                    <a:tint val="75000"/>
                  </a:prstClr>
                </a:solidFill>
              </a:rPr>
              <a:pPr/>
              <a:t>5/14/18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467D8-7692-084E-9BF1-F1957030D8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5963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slideLayout" Target="../slideLayouts/slideLayout38.xml"/><Relationship Id="rId14"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slideLayout" Target="../slideLayouts/slideLayout51.xml"/><Relationship Id="rId14" Type="http://schemas.openxmlformats.org/officeDocument/2006/relationships/theme" Target="../theme/theme4.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2.xml"/><Relationship Id="rId12" Type="http://schemas.openxmlformats.org/officeDocument/2006/relationships/slideLayout" Target="../slideLayouts/slideLayout63.xml"/><Relationship Id="rId13" Type="http://schemas.openxmlformats.org/officeDocument/2006/relationships/slideLayout" Target="../slideLayouts/slideLayout64.xml"/><Relationship Id="rId14" Type="http://schemas.openxmlformats.org/officeDocument/2006/relationships/theme" Target="../theme/theme5.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5.xml"/><Relationship Id="rId12" Type="http://schemas.openxmlformats.org/officeDocument/2006/relationships/slideLayout" Target="../slideLayouts/slideLayout76.xml"/><Relationship Id="rId13" Type="http://schemas.openxmlformats.org/officeDocument/2006/relationships/slideLayout" Target="../slideLayouts/slideLayout77.xml"/><Relationship Id="rId14" Type="http://schemas.openxmlformats.org/officeDocument/2006/relationships/theme" Target="../theme/theme6.xml"/><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9" Type="http://schemas.openxmlformats.org/officeDocument/2006/relationships/slideLayout" Target="../slideLayouts/slideLayout73.xml"/><Relationship Id="rId10"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slideLayout" Target="../slideLayouts/slideLayout89.xml"/><Relationship Id="rId13" Type="http://schemas.openxmlformats.org/officeDocument/2006/relationships/slideLayout" Target="../slideLayouts/slideLayout90.xml"/><Relationship Id="rId14" Type="http://schemas.openxmlformats.org/officeDocument/2006/relationships/theme" Target="../theme/theme7.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slideLayout" Target="../slideLayouts/slideLayout102.xml"/><Relationship Id="rId13" Type="http://schemas.openxmlformats.org/officeDocument/2006/relationships/slideLayout" Target="../slideLayouts/slideLayout103.xml"/><Relationship Id="rId14" Type="http://schemas.openxmlformats.org/officeDocument/2006/relationships/theme" Target="../theme/theme8.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B4008AAF-D0A7-9245-8EA0-C670A0B1DFB2}" type="datetimeFigureOut">
              <a:rPr lang="en-US" smtClean="0"/>
              <a:t>5/14/18</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8244971C-5003-CD4A-B7CC-712D0068E03A}" type="slidenum">
              <a:rPr lang="en-US" smtClean="0"/>
              <a:t>‹#›</a:t>
            </a:fld>
            <a:endParaRPr lang="en-US"/>
          </a:p>
        </p:txBody>
      </p:sp>
    </p:spTree>
    <p:extLst>
      <p:ext uri="{BB962C8B-B14F-4D97-AF65-F5344CB8AC3E}">
        <p14:creationId xmlns:p14="http://schemas.microsoft.com/office/powerpoint/2010/main" val="193606091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50000"/>
                <a:lumOff val="50000"/>
              </a:schemeClr>
            </a:gs>
            <a:gs pos="50000">
              <a:schemeClr val="tx1">
                <a:lumMod val="75000"/>
                <a:lumOff val="25000"/>
              </a:schemeClr>
            </a:gs>
            <a:gs pos="100000">
              <a:schemeClr val="tx1">
                <a:lumMod val="85000"/>
                <a:lumOff val="15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761970"/>
            <a:fld id="{4E5C141D-D9C0-5C40-9DE0-9DC279792622}" type="datetimeFigureOut">
              <a:rPr lang="en-US" smtClean="0">
                <a:solidFill>
                  <a:prstClr val="black">
                    <a:tint val="75000"/>
                  </a:prstClr>
                </a:solidFill>
              </a:rPr>
              <a:pPr defTabSz="761970"/>
              <a:t>5/14/18</a:t>
            </a:fld>
            <a:endParaRPr lang="en-US">
              <a:solidFill>
                <a:prstClr val="black">
                  <a:tint val="75000"/>
                </a:prstClr>
              </a:solidFill>
            </a:endParaRPr>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761970"/>
            <a:endParaRPr lang="en-US">
              <a:solidFill>
                <a:prstClr val="black">
                  <a:tint val="75000"/>
                </a:prstClr>
              </a:solidFill>
            </a:endParaRPr>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761970"/>
            <a:fld id="{877467D8-7692-084E-9BF1-F1957030D81F}" type="slidenum">
              <a:rPr lang="en-US" smtClean="0">
                <a:solidFill>
                  <a:prstClr val="black">
                    <a:tint val="75000"/>
                  </a:prstClr>
                </a:solidFill>
              </a:rPr>
              <a:pPr defTabSz="761970"/>
              <a:t>‹#›</a:t>
            </a:fld>
            <a:endParaRPr lang="en-US">
              <a:solidFill>
                <a:prstClr val="black">
                  <a:tint val="75000"/>
                </a:prstClr>
              </a:solidFill>
            </a:endParaRPr>
          </a:p>
        </p:txBody>
      </p:sp>
    </p:spTree>
    <p:extLst>
      <p:ext uri="{BB962C8B-B14F-4D97-AF65-F5344CB8AC3E}">
        <p14:creationId xmlns:p14="http://schemas.microsoft.com/office/powerpoint/2010/main" val="49698774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50000"/>
                <a:lumOff val="50000"/>
              </a:schemeClr>
            </a:gs>
            <a:gs pos="50000">
              <a:schemeClr val="tx1">
                <a:lumMod val="75000"/>
                <a:lumOff val="25000"/>
              </a:schemeClr>
            </a:gs>
            <a:gs pos="100000">
              <a:schemeClr val="tx1">
                <a:lumMod val="85000"/>
                <a:lumOff val="15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761970"/>
            <a:fld id="{4E5C141D-D9C0-5C40-9DE0-9DC279792622}" type="datetimeFigureOut">
              <a:rPr lang="en-US" smtClean="0">
                <a:solidFill>
                  <a:prstClr val="black">
                    <a:tint val="75000"/>
                  </a:prstClr>
                </a:solidFill>
              </a:rPr>
              <a:pPr defTabSz="761970"/>
              <a:t>5/14/18</a:t>
            </a:fld>
            <a:endParaRPr lang="en-US">
              <a:solidFill>
                <a:prstClr val="black">
                  <a:tint val="75000"/>
                </a:prstClr>
              </a:solidFill>
            </a:endParaRPr>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761970"/>
            <a:endParaRPr lang="en-US">
              <a:solidFill>
                <a:prstClr val="black">
                  <a:tint val="75000"/>
                </a:prstClr>
              </a:solidFill>
            </a:endParaRPr>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761970"/>
            <a:fld id="{877467D8-7692-084E-9BF1-F1957030D81F}" type="slidenum">
              <a:rPr lang="en-US" smtClean="0">
                <a:solidFill>
                  <a:prstClr val="black">
                    <a:tint val="75000"/>
                  </a:prstClr>
                </a:solidFill>
              </a:rPr>
              <a:pPr defTabSz="761970"/>
              <a:t>‹#›</a:t>
            </a:fld>
            <a:endParaRPr lang="en-US">
              <a:solidFill>
                <a:prstClr val="black">
                  <a:tint val="75000"/>
                </a:prstClr>
              </a:solidFill>
            </a:endParaRPr>
          </a:p>
        </p:txBody>
      </p:sp>
    </p:spTree>
    <p:extLst>
      <p:ext uri="{BB962C8B-B14F-4D97-AF65-F5344CB8AC3E}">
        <p14:creationId xmlns:p14="http://schemas.microsoft.com/office/powerpoint/2010/main" val="205865719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50000"/>
                <a:lumOff val="50000"/>
              </a:schemeClr>
            </a:gs>
            <a:gs pos="50000">
              <a:schemeClr val="tx1">
                <a:lumMod val="75000"/>
                <a:lumOff val="25000"/>
              </a:schemeClr>
            </a:gs>
            <a:gs pos="100000">
              <a:schemeClr val="tx1">
                <a:lumMod val="85000"/>
                <a:lumOff val="15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761970"/>
            <a:fld id="{4E5C141D-D9C0-5C40-9DE0-9DC279792622}" type="datetimeFigureOut">
              <a:rPr lang="en-US" smtClean="0">
                <a:solidFill>
                  <a:prstClr val="black">
                    <a:tint val="75000"/>
                  </a:prstClr>
                </a:solidFill>
              </a:rPr>
              <a:pPr defTabSz="761970"/>
              <a:t>5/14/18</a:t>
            </a:fld>
            <a:endParaRPr lang="en-US">
              <a:solidFill>
                <a:prstClr val="black">
                  <a:tint val="75000"/>
                </a:prstClr>
              </a:solidFill>
            </a:endParaRPr>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761970"/>
            <a:endParaRPr lang="en-US">
              <a:solidFill>
                <a:prstClr val="black">
                  <a:tint val="75000"/>
                </a:prstClr>
              </a:solidFill>
            </a:endParaRPr>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761970"/>
            <a:fld id="{877467D8-7692-084E-9BF1-F1957030D81F}" type="slidenum">
              <a:rPr lang="en-US" smtClean="0">
                <a:solidFill>
                  <a:prstClr val="black">
                    <a:tint val="75000"/>
                  </a:prstClr>
                </a:solidFill>
              </a:rPr>
              <a:pPr defTabSz="761970"/>
              <a:t>‹#›</a:t>
            </a:fld>
            <a:endParaRPr lang="en-US">
              <a:solidFill>
                <a:prstClr val="black">
                  <a:tint val="75000"/>
                </a:prstClr>
              </a:solidFill>
            </a:endParaRPr>
          </a:p>
        </p:txBody>
      </p:sp>
    </p:spTree>
    <p:extLst>
      <p:ext uri="{BB962C8B-B14F-4D97-AF65-F5344CB8AC3E}">
        <p14:creationId xmlns:p14="http://schemas.microsoft.com/office/powerpoint/2010/main" val="47666737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50000"/>
                <a:lumOff val="50000"/>
              </a:schemeClr>
            </a:gs>
            <a:gs pos="50000">
              <a:schemeClr val="tx1">
                <a:lumMod val="75000"/>
                <a:lumOff val="25000"/>
              </a:schemeClr>
            </a:gs>
            <a:gs pos="100000">
              <a:schemeClr val="tx1">
                <a:lumMod val="85000"/>
                <a:lumOff val="15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761970"/>
            <a:fld id="{4E5C141D-D9C0-5C40-9DE0-9DC279792622}" type="datetimeFigureOut">
              <a:rPr lang="en-US" smtClean="0">
                <a:solidFill>
                  <a:prstClr val="black">
                    <a:tint val="75000"/>
                  </a:prstClr>
                </a:solidFill>
              </a:rPr>
              <a:pPr defTabSz="761970"/>
              <a:t>5/14/18</a:t>
            </a:fld>
            <a:endParaRPr lang="en-US">
              <a:solidFill>
                <a:prstClr val="black">
                  <a:tint val="75000"/>
                </a:prstClr>
              </a:solidFill>
            </a:endParaRPr>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761970"/>
            <a:endParaRPr lang="en-US">
              <a:solidFill>
                <a:prstClr val="black">
                  <a:tint val="75000"/>
                </a:prstClr>
              </a:solidFill>
            </a:endParaRPr>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761970"/>
            <a:fld id="{877467D8-7692-084E-9BF1-F1957030D81F}" type="slidenum">
              <a:rPr lang="en-US" smtClean="0">
                <a:solidFill>
                  <a:prstClr val="black">
                    <a:tint val="75000"/>
                  </a:prstClr>
                </a:solidFill>
              </a:rPr>
              <a:pPr defTabSz="761970"/>
              <a:t>‹#›</a:t>
            </a:fld>
            <a:endParaRPr lang="en-US">
              <a:solidFill>
                <a:prstClr val="black">
                  <a:tint val="75000"/>
                </a:prstClr>
              </a:solidFill>
            </a:endParaRPr>
          </a:p>
        </p:txBody>
      </p:sp>
    </p:spTree>
    <p:extLst>
      <p:ext uri="{BB962C8B-B14F-4D97-AF65-F5344CB8AC3E}">
        <p14:creationId xmlns:p14="http://schemas.microsoft.com/office/powerpoint/2010/main" val="119735229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50000"/>
                <a:lumOff val="50000"/>
              </a:schemeClr>
            </a:gs>
            <a:gs pos="50000">
              <a:schemeClr val="tx1">
                <a:lumMod val="75000"/>
                <a:lumOff val="25000"/>
              </a:schemeClr>
            </a:gs>
            <a:gs pos="100000">
              <a:schemeClr val="tx1">
                <a:lumMod val="85000"/>
                <a:lumOff val="15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761970"/>
            <a:fld id="{4E5C141D-D9C0-5C40-9DE0-9DC279792622}" type="datetimeFigureOut">
              <a:rPr lang="en-US" smtClean="0">
                <a:solidFill>
                  <a:prstClr val="black">
                    <a:tint val="75000"/>
                  </a:prstClr>
                </a:solidFill>
              </a:rPr>
              <a:pPr defTabSz="761970"/>
              <a:t>5/14/18</a:t>
            </a:fld>
            <a:endParaRPr lang="en-US">
              <a:solidFill>
                <a:prstClr val="black">
                  <a:tint val="75000"/>
                </a:prstClr>
              </a:solidFill>
            </a:endParaRPr>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761970"/>
            <a:endParaRPr lang="en-US">
              <a:solidFill>
                <a:prstClr val="black">
                  <a:tint val="75000"/>
                </a:prstClr>
              </a:solidFill>
            </a:endParaRPr>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761970"/>
            <a:fld id="{877467D8-7692-084E-9BF1-F1957030D81F}" type="slidenum">
              <a:rPr lang="en-US" smtClean="0">
                <a:solidFill>
                  <a:prstClr val="black">
                    <a:tint val="75000"/>
                  </a:prstClr>
                </a:solidFill>
              </a:rPr>
              <a:pPr defTabSz="761970"/>
              <a:t>‹#›</a:t>
            </a:fld>
            <a:endParaRPr lang="en-US">
              <a:solidFill>
                <a:prstClr val="black">
                  <a:tint val="75000"/>
                </a:prstClr>
              </a:solidFill>
            </a:endParaRPr>
          </a:p>
        </p:txBody>
      </p:sp>
    </p:spTree>
    <p:extLst>
      <p:ext uri="{BB962C8B-B14F-4D97-AF65-F5344CB8AC3E}">
        <p14:creationId xmlns:p14="http://schemas.microsoft.com/office/powerpoint/2010/main" val="167690202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50000"/>
                <a:lumOff val="50000"/>
              </a:schemeClr>
            </a:gs>
            <a:gs pos="50000">
              <a:schemeClr val="tx1">
                <a:lumMod val="75000"/>
                <a:lumOff val="25000"/>
              </a:schemeClr>
            </a:gs>
            <a:gs pos="100000">
              <a:schemeClr val="tx1">
                <a:lumMod val="85000"/>
                <a:lumOff val="15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761970"/>
            <a:fld id="{4E5C141D-D9C0-5C40-9DE0-9DC279792622}" type="datetimeFigureOut">
              <a:rPr lang="en-US" smtClean="0">
                <a:solidFill>
                  <a:prstClr val="black">
                    <a:tint val="75000"/>
                  </a:prstClr>
                </a:solidFill>
              </a:rPr>
              <a:pPr defTabSz="761970"/>
              <a:t>5/14/18</a:t>
            </a:fld>
            <a:endParaRPr lang="en-US">
              <a:solidFill>
                <a:prstClr val="black">
                  <a:tint val="75000"/>
                </a:prstClr>
              </a:solidFill>
            </a:endParaRPr>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761970"/>
            <a:endParaRPr lang="en-US">
              <a:solidFill>
                <a:prstClr val="black">
                  <a:tint val="75000"/>
                </a:prstClr>
              </a:solidFill>
            </a:endParaRPr>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761970"/>
            <a:fld id="{877467D8-7692-084E-9BF1-F1957030D81F}" type="slidenum">
              <a:rPr lang="en-US" smtClean="0">
                <a:solidFill>
                  <a:prstClr val="black">
                    <a:tint val="75000"/>
                  </a:prstClr>
                </a:solidFill>
              </a:rPr>
              <a:pPr defTabSz="761970"/>
              <a:t>‹#›</a:t>
            </a:fld>
            <a:endParaRPr lang="en-US">
              <a:solidFill>
                <a:prstClr val="black">
                  <a:tint val="75000"/>
                </a:prstClr>
              </a:solidFill>
            </a:endParaRPr>
          </a:p>
        </p:txBody>
      </p:sp>
    </p:spTree>
    <p:extLst>
      <p:ext uri="{BB962C8B-B14F-4D97-AF65-F5344CB8AC3E}">
        <p14:creationId xmlns:p14="http://schemas.microsoft.com/office/powerpoint/2010/main" val="131520918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50000"/>
                <a:lumOff val="50000"/>
              </a:schemeClr>
            </a:gs>
            <a:gs pos="50000">
              <a:schemeClr val="tx1">
                <a:lumMod val="75000"/>
                <a:lumOff val="25000"/>
              </a:schemeClr>
            </a:gs>
            <a:gs pos="100000">
              <a:schemeClr val="tx1">
                <a:lumMod val="85000"/>
                <a:lumOff val="15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761970"/>
            <a:fld id="{4E5C141D-D9C0-5C40-9DE0-9DC279792622}" type="datetimeFigureOut">
              <a:rPr lang="en-US" smtClean="0">
                <a:solidFill>
                  <a:prstClr val="black">
                    <a:tint val="75000"/>
                  </a:prstClr>
                </a:solidFill>
              </a:rPr>
              <a:pPr defTabSz="761970"/>
              <a:t>5/14/18</a:t>
            </a:fld>
            <a:endParaRPr lang="en-US">
              <a:solidFill>
                <a:prstClr val="black">
                  <a:tint val="75000"/>
                </a:prstClr>
              </a:solidFill>
            </a:endParaRPr>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761970"/>
            <a:endParaRPr lang="en-US">
              <a:solidFill>
                <a:prstClr val="black">
                  <a:tint val="75000"/>
                </a:prstClr>
              </a:solidFill>
            </a:endParaRPr>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761970"/>
            <a:fld id="{877467D8-7692-084E-9BF1-F1957030D81F}" type="slidenum">
              <a:rPr lang="en-US" smtClean="0">
                <a:solidFill>
                  <a:prstClr val="black">
                    <a:tint val="75000"/>
                  </a:prstClr>
                </a:solidFill>
              </a:rPr>
              <a:pPr defTabSz="761970"/>
              <a:t>‹#›</a:t>
            </a:fld>
            <a:endParaRPr lang="en-US">
              <a:solidFill>
                <a:prstClr val="black">
                  <a:tint val="75000"/>
                </a:prstClr>
              </a:solidFill>
            </a:endParaRPr>
          </a:p>
        </p:txBody>
      </p:sp>
    </p:spTree>
    <p:extLst>
      <p:ext uri="{BB962C8B-B14F-4D97-AF65-F5344CB8AC3E}">
        <p14:creationId xmlns:p14="http://schemas.microsoft.com/office/powerpoint/2010/main" val="165937334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t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1.tif"/><Relationship Id="rId4" Type="http://schemas.openxmlformats.org/officeDocument/2006/relationships/image" Target="../media/image22.tif"/><Relationship Id="rId5" Type="http://schemas.openxmlformats.org/officeDocument/2006/relationships/image" Target="../media/image23.tif"/><Relationship Id="rId6" Type="http://schemas.openxmlformats.org/officeDocument/2006/relationships/image" Target="../media/image24.tif"/><Relationship Id="rId1" Type="http://schemas.openxmlformats.org/officeDocument/2006/relationships/slideLayout" Target="../slideLayouts/slideLayout1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10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tif"/><Relationship Id="rId4" Type="http://schemas.openxmlformats.org/officeDocument/2006/relationships/image" Target="../media/image35.tif"/><Relationship Id="rId1" Type="http://schemas.openxmlformats.org/officeDocument/2006/relationships/slideLayout" Target="../slideLayouts/slideLayout84.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6.tif"/><Relationship Id="rId4" Type="http://schemas.openxmlformats.org/officeDocument/2006/relationships/image" Target="../media/image37.tif"/><Relationship Id="rId5" Type="http://schemas.openxmlformats.org/officeDocument/2006/relationships/image" Target="../media/image38.tif"/><Relationship Id="rId6" Type="http://schemas.openxmlformats.org/officeDocument/2006/relationships/image" Target="../media/image39.tif"/><Relationship Id="rId7" Type="http://schemas.openxmlformats.org/officeDocument/2006/relationships/image" Target="../media/image40.tif"/><Relationship Id="rId8" Type="http://schemas.openxmlformats.org/officeDocument/2006/relationships/image" Target="../media/image41.tif"/><Relationship Id="rId9" Type="http://schemas.openxmlformats.org/officeDocument/2006/relationships/image" Target="../media/image42.tif"/><Relationship Id="rId10" Type="http://schemas.openxmlformats.org/officeDocument/2006/relationships/image" Target="../media/image43.tif"/><Relationship Id="rId1" Type="http://schemas.openxmlformats.org/officeDocument/2006/relationships/slideLayout" Target="../slideLayouts/slideLayout3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4" Type="http://schemas.microsoft.com/office/2007/relationships/hdphoto" Target="../media/hdphoto1.wdp"/><Relationship Id="rId5" Type="http://schemas.openxmlformats.org/officeDocument/2006/relationships/image" Target="../media/image45.png"/><Relationship Id="rId6" Type="http://schemas.microsoft.com/office/2007/relationships/hdphoto" Target="../media/hdphoto2.wdp"/><Relationship Id="rId7" Type="http://schemas.microsoft.com/office/2007/relationships/hdphoto" Target="../media/hdphoto3.wdp"/><Relationship Id="rId8" Type="http://schemas.openxmlformats.org/officeDocument/2006/relationships/image" Target="../media/image46.tif"/><Relationship Id="rId9" Type="http://schemas.openxmlformats.org/officeDocument/2006/relationships/image" Target="../media/image47.tif"/><Relationship Id="rId1" Type="http://schemas.openxmlformats.org/officeDocument/2006/relationships/slideLayout" Target="../slideLayouts/slideLayout45.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49.tif"/><Relationship Id="rId4" Type="http://schemas.openxmlformats.org/officeDocument/2006/relationships/image" Target="../media/image50.tif"/><Relationship Id="rId5" Type="http://schemas.openxmlformats.org/officeDocument/2006/relationships/image" Target="../media/image51.tif"/><Relationship Id="rId1" Type="http://schemas.openxmlformats.org/officeDocument/2006/relationships/slideLayout" Target="../slideLayouts/slideLayout58.xml"/><Relationship Id="rId2" Type="http://schemas.openxmlformats.org/officeDocument/2006/relationships/image" Target="../media/image48.t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tif"/></Relationships>
</file>

<file path=ppt/slides/_rels/slide20.xml.rels><?xml version="1.0" encoding="UTF-8" standalone="yes"?>
<Relationships xmlns="http://schemas.openxmlformats.org/package/2006/relationships"><Relationship Id="rId3" Type="http://schemas.openxmlformats.org/officeDocument/2006/relationships/image" Target="../media/image53.tif"/><Relationship Id="rId4" Type="http://schemas.openxmlformats.org/officeDocument/2006/relationships/image" Target="../media/image54.tif"/><Relationship Id="rId5" Type="http://schemas.openxmlformats.org/officeDocument/2006/relationships/image" Target="../media/image55.tif"/><Relationship Id="rId1" Type="http://schemas.openxmlformats.org/officeDocument/2006/relationships/slideLayout" Target="../slideLayouts/slideLayout58.xml"/><Relationship Id="rId2" Type="http://schemas.openxmlformats.org/officeDocument/2006/relationships/image" Target="../media/image52.tif"/></Relationships>
</file>

<file path=ppt/slides/_rels/slide21.xml.rels><?xml version="1.0" encoding="UTF-8" standalone="yes"?>
<Relationships xmlns="http://schemas.openxmlformats.org/package/2006/relationships"><Relationship Id="rId3" Type="http://schemas.openxmlformats.org/officeDocument/2006/relationships/image" Target="../media/image56.tif"/><Relationship Id="rId4" Type="http://schemas.openxmlformats.org/officeDocument/2006/relationships/image" Target="../media/image57.tif"/><Relationship Id="rId1" Type="http://schemas.openxmlformats.org/officeDocument/2006/relationships/slideLayout" Target="../slideLayouts/slideLayout58.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tif"/><Relationship Id="rId4" Type="http://schemas.openxmlformats.org/officeDocument/2006/relationships/image" Target="../media/image6.tif"/><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16.png"/><Relationship Id="rId1" Type="http://schemas.openxmlformats.org/officeDocument/2006/relationships/slideLayout" Target="../slideLayouts/slideLayout76.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7.xml"/><Relationship Id="rId5" Type="http://schemas.openxmlformats.org/officeDocument/2006/relationships/image" Target="../media/image17.png"/><Relationship Id="rId1" Type="http://schemas.microsoft.com/office/2007/relationships/media" Target="../media/media1.avi"/><Relationship Id="rId2" Type="http://schemas.openxmlformats.org/officeDocument/2006/relationships/video" Target="../media/media1.avi"/></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nel C fixed.tif"/>
          <p:cNvPicPr>
            <a:picLocks noChangeAspect="1"/>
          </p:cNvPicPr>
          <p:nvPr/>
        </p:nvPicPr>
        <p:blipFill rotWithShape="1">
          <a:blip r:embed="rId3">
            <a:extLst/>
          </a:blip>
          <a:srcRect l="24829" t="288" r="27100" b="249"/>
          <a:stretch/>
        </p:blipFill>
        <p:spPr>
          <a:xfrm rot="16200000">
            <a:off x="1637267" y="-1705234"/>
            <a:ext cx="5869465" cy="9144000"/>
          </a:xfrm>
          <a:prstGeom prst="rect">
            <a:avLst/>
          </a:prstGeom>
          <a:ln w="12700">
            <a:miter lim="400000"/>
          </a:ln>
        </p:spPr>
      </p:pic>
      <p:sp>
        <p:nvSpPr>
          <p:cNvPr id="3" name="TextBox 2"/>
          <p:cNvSpPr txBox="1"/>
          <p:nvPr/>
        </p:nvSpPr>
        <p:spPr>
          <a:xfrm>
            <a:off x="5957827" y="2655645"/>
            <a:ext cx="2178160" cy="1569660"/>
          </a:xfrm>
          <a:prstGeom prst="rect">
            <a:avLst/>
          </a:prstGeom>
          <a:noFill/>
        </p:spPr>
        <p:txBody>
          <a:bodyPr wrap="none" rtlCol="0">
            <a:spAutoFit/>
          </a:bodyPr>
          <a:lstStyle/>
          <a:p>
            <a:r>
              <a:rPr lang="en-US" sz="2400" b="1" u="sng" dirty="0" smtClean="0">
                <a:latin typeface="Gill Sans" charset="0"/>
                <a:ea typeface="Gill Sans" charset="0"/>
                <a:cs typeface="Gill Sans" charset="0"/>
              </a:rPr>
              <a:t>Harris group</a:t>
            </a:r>
          </a:p>
          <a:p>
            <a:r>
              <a:rPr lang="en-US" sz="2400" dirty="0" err="1"/>
              <a:t>Katrin</a:t>
            </a:r>
            <a:r>
              <a:rPr lang="en-US" sz="2400" dirty="0"/>
              <a:t> </a:t>
            </a:r>
            <a:r>
              <a:rPr lang="en-US" sz="2400" dirty="0" smtClean="0"/>
              <a:t>Henke</a:t>
            </a:r>
          </a:p>
          <a:p>
            <a:r>
              <a:rPr lang="en-US" sz="2400" dirty="0" smtClean="0"/>
              <a:t>Brent Hawkins</a:t>
            </a:r>
          </a:p>
          <a:p>
            <a:r>
              <a:rPr lang="en-US" sz="2400" dirty="0" smtClean="0">
                <a:latin typeface="Gill Sans" charset="0"/>
                <a:ea typeface="Gill Sans" charset="0"/>
                <a:cs typeface="Gill Sans" charset="0"/>
              </a:rPr>
              <a:t>Joana Lopes</a:t>
            </a:r>
            <a:endParaRPr lang="en-US" sz="2400" dirty="0">
              <a:latin typeface="Gill Sans" charset="0"/>
              <a:ea typeface="Gill Sans" charset="0"/>
              <a:cs typeface="Gill Sans" charset="0"/>
            </a:endParaRPr>
          </a:p>
        </p:txBody>
      </p:sp>
      <p:sp>
        <p:nvSpPr>
          <p:cNvPr id="4" name="TextBox 3"/>
          <p:cNvSpPr txBox="1"/>
          <p:nvPr/>
        </p:nvSpPr>
        <p:spPr>
          <a:xfrm>
            <a:off x="1197100" y="2655645"/>
            <a:ext cx="2356992" cy="2308324"/>
          </a:xfrm>
          <a:prstGeom prst="rect">
            <a:avLst/>
          </a:prstGeom>
          <a:noFill/>
        </p:spPr>
        <p:txBody>
          <a:bodyPr wrap="none" rtlCol="0">
            <a:spAutoFit/>
          </a:bodyPr>
          <a:lstStyle/>
          <a:p>
            <a:r>
              <a:rPr lang="en-US" sz="2400" b="1" u="sng" dirty="0" smtClean="0">
                <a:latin typeface="Gill Sans" charset="0"/>
                <a:ea typeface="Gill Sans" charset="0"/>
                <a:cs typeface="Gill Sans" charset="0"/>
              </a:rPr>
              <a:t>Fisher group</a:t>
            </a:r>
          </a:p>
          <a:p>
            <a:r>
              <a:rPr lang="en-US" sz="2400" dirty="0">
                <a:latin typeface="Gill Sans" charset="0"/>
                <a:ea typeface="Gill Sans" charset="0"/>
                <a:cs typeface="Gill Sans" charset="0"/>
              </a:rPr>
              <a:t>Michelle </a:t>
            </a:r>
            <a:r>
              <a:rPr lang="en-US" sz="2400" dirty="0" err="1">
                <a:latin typeface="Gill Sans" charset="0"/>
                <a:ea typeface="Gill Sans" charset="0"/>
                <a:cs typeface="Gill Sans" charset="0"/>
              </a:rPr>
              <a:t>Kanther</a:t>
            </a:r>
            <a:endParaRPr lang="en-US" sz="2400" dirty="0">
              <a:latin typeface="Gill Sans" charset="0"/>
              <a:ea typeface="Gill Sans" charset="0"/>
              <a:cs typeface="Gill Sans" charset="0"/>
            </a:endParaRPr>
          </a:p>
          <a:p>
            <a:r>
              <a:rPr lang="en-US" sz="2400" dirty="0" smtClean="0">
                <a:latin typeface="Gill Sans" charset="0"/>
                <a:ea typeface="Gill Sans" charset="0"/>
                <a:cs typeface="Gill Sans" charset="0"/>
              </a:rPr>
              <a:t>Alexandra </a:t>
            </a:r>
            <a:r>
              <a:rPr lang="en-US" sz="2400" dirty="0" err="1" smtClean="0">
                <a:latin typeface="Gill Sans" charset="0"/>
                <a:ea typeface="Gill Sans" charset="0"/>
                <a:cs typeface="Gill Sans" charset="0"/>
              </a:rPr>
              <a:t>Scalici</a:t>
            </a:r>
            <a:endParaRPr lang="en-US" sz="2400" dirty="0" smtClean="0">
              <a:latin typeface="Gill Sans" charset="0"/>
              <a:ea typeface="Gill Sans" charset="0"/>
              <a:cs typeface="Gill Sans" charset="0"/>
            </a:endParaRPr>
          </a:p>
          <a:p>
            <a:r>
              <a:rPr lang="en-US" sz="2400" dirty="0" err="1" smtClean="0">
                <a:latin typeface="Gill Sans" charset="0"/>
                <a:ea typeface="Gill Sans" charset="0"/>
                <a:cs typeface="Gill Sans" charset="0"/>
              </a:rPr>
              <a:t>Azman</a:t>
            </a:r>
            <a:r>
              <a:rPr lang="en-US" sz="2400" dirty="0" smtClean="0">
                <a:latin typeface="Gill Sans" charset="0"/>
                <a:ea typeface="Gill Sans" charset="0"/>
                <a:cs typeface="Gill Sans" charset="0"/>
              </a:rPr>
              <a:t> Rashid</a:t>
            </a:r>
          </a:p>
          <a:p>
            <a:r>
              <a:rPr lang="en-US" sz="2400" dirty="0" smtClean="0">
                <a:latin typeface="Gill Sans" charset="0"/>
                <a:ea typeface="Gill Sans" charset="0"/>
                <a:cs typeface="Gill Sans" charset="0"/>
              </a:rPr>
              <a:t>Kelly Miao</a:t>
            </a:r>
          </a:p>
          <a:p>
            <a:r>
              <a:rPr lang="en-US" sz="2400" dirty="0" smtClean="0">
                <a:latin typeface="Gill Sans" charset="0"/>
                <a:ea typeface="Gill Sans" charset="0"/>
                <a:cs typeface="Gill Sans" charset="0"/>
              </a:rPr>
              <a:t>Ella Van Deventer</a:t>
            </a:r>
            <a:endParaRPr lang="en-US" sz="2400" dirty="0">
              <a:latin typeface="Gill Sans" charset="0"/>
              <a:ea typeface="Gill Sans" charset="0"/>
              <a:cs typeface="Gill Sans" charset="0"/>
            </a:endParaRPr>
          </a:p>
        </p:txBody>
      </p:sp>
      <p:sp>
        <p:nvSpPr>
          <p:cNvPr id="5" name="TextBox 4"/>
          <p:cNvSpPr txBox="1"/>
          <p:nvPr/>
        </p:nvSpPr>
        <p:spPr>
          <a:xfrm>
            <a:off x="1197100" y="1147645"/>
            <a:ext cx="6749798" cy="1077218"/>
          </a:xfrm>
          <a:prstGeom prst="rect">
            <a:avLst/>
          </a:prstGeom>
          <a:noFill/>
        </p:spPr>
        <p:txBody>
          <a:bodyPr wrap="none" rtlCol="0">
            <a:spAutoFit/>
          </a:bodyPr>
          <a:lstStyle/>
          <a:p>
            <a:pPr algn="ctr"/>
            <a:r>
              <a:rPr lang="en-US" sz="3200" dirty="0" smtClean="0"/>
              <a:t>Anatomical atlas and transgenic toolkit </a:t>
            </a:r>
          </a:p>
          <a:p>
            <a:r>
              <a:rPr lang="en-US" sz="3200" dirty="0" smtClean="0"/>
              <a:t>for late skull development in zebrafish</a:t>
            </a:r>
            <a:endParaRPr lang="en-US" sz="3200" dirty="0"/>
          </a:p>
        </p:txBody>
      </p:sp>
    </p:spTree>
    <p:extLst>
      <p:ext uri="{BB962C8B-B14F-4D97-AF65-F5344CB8AC3E}">
        <p14:creationId xmlns:p14="http://schemas.microsoft.com/office/powerpoint/2010/main" val="2977859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300" y="0"/>
            <a:ext cx="7115953" cy="5715000"/>
          </a:xfrm>
          <a:prstGeom prst="rect">
            <a:avLst/>
          </a:prstGeom>
        </p:spPr>
      </p:pic>
    </p:spTree>
    <p:extLst>
      <p:ext uri="{BB962C8B-B14F-4D97-AF65-F5344CB8AC3E}">
        <p14:creationId xmlns:p14="http://schemas.microsoft.com/office/powerpoint/2010/main" val="1370973813"/>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5295" t="20945" r="816" b="34982"/>
          <a:stretch/>
        </p:blipFill>
        <p:spPr>
          <a:xfrm>
            <a:off x="1088926" y="253998"/>
            <a:ext cx="3313738" cy="2286000"/>
          </a:xfrm>
          <a:prstGeom prst="rect">
            <a:avLst/>
          </a:prstGeom>
        </p:spPr>
      </p:pic>
      <p:sp>
        <p:nvSpPr>
          <p:cNvPr id="3" name="TextBox 2"/>
          <p:cNvSpPr txBox="1"/>
          <p:nvPr/>
        </p:nvSpPr>
        <p:spPr>
          <a:xfrm>
            <a:off x="1909069" y="2480656"/>
            <a:ext cx="1531188" cy="323165"/>
          </a:xfrm>
          <a:prstGeom prst="rect">
            <a:avLst/>
          </a:prstGeom>
          <a:noFill/>
        </p:spPr>
        <p:txBody>
          <a:bodyPr wrap="none" rtlCol="0">
            <a:spAutoFit/>
          </a:bodyPr>
          <a:lstStyle/>
          <a:p>
            <a:pPr defTabSz="761970"/>
            <a:r>
              <a:rPr lang="en-US" sz="1500" dirty="0">
                <a:solidFill>
                  <a:prstClr val="white"/>
                </a:solidFill>
                <a:latin typeface="Gill Sans" charset="0"/>
                <a:ea typeface="Gill Sans" charset="0"/>
                <a:cs typeface="Gill Sans" charset="0"/>
              </a:rPr>
              <a:t>5.79 mm (19 </a:t>
            </a:r>
            <a:r>
              <a:rPr lang="en-US" sz="1500" dirty="0" err="1">
                <a:solidFill>
                  <a:prstClr val="white"/>
                </a:solidFill>
                <a:latin typeface="Gill Sans" charset="0"/>
                <a:ea typeface="Gill Sans" charset="0"/>
                <a:cs typeface="Gill Sans" charset="0"/>
              </a:rPr>
              <a:t>dpf</a:t>
            </a:r>
            <a:r>
              <a:rPr lang="en-US" sz="1500" dirty="0">
                <a:solidFill>
                  <a:prstClr val="white"/>
                </a:solidFill>
                <a:latin typeface="Gill Sans" charset="0"/>
                <a:ea typeface="Gill Sans" charset="0"/>
                <a:cs typeface="Gill Sans" charset="0"/>
              </a:rPr>
              <a:t>)</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1296" t="20000" r="4522" b="35926"/>
          <a:stretch/>
        </p:blipFill>
        <p:spPr>
          <a:xfrm>
            <a:off x="4716901" y="194655"/>
            <a:ext cx="3328938" cy="2286000"/>
          </a:xfrm>
          <a:prstGeom prst="rect">
            <a:avLst/>
          </a:prstGeom>
        </p:spPr>
      </p:pic>
      <p:sp>
        <p:nvSpPr>
          <p:cNvPr id="5" name="TextBox 4"/>
          <p:cNvSpPr txBox="1"/>
          <p:nvPr/>
        </p:nvSpPr>
        <p:spPr>
          <a:xfrm>
            <a:off x="5630497" y="2453806"/>
            <a:ext cx="1531188" cy="323165"/>
          </a:xfrm>
          <a:prstGeom prst="rect">
            <a:avLst/>
          </a:prstGeom>
          <a:noFill/>
        </p:spPr>
        <p:txBody>
          <a:bodyPr wrap="none" rtlCol="0">
            <a:spAutoFit/>
          </a:bodyPr>
          <a:lstStyle/>
          <a:p>
            <a:pPr defTabSz="761970"/>
            <a:r>
              <a:rPr lang="en-US" sz="1500" dirty="0">
                <a:solidFill>
                  <a:prstClr val="white"/>
                </a:solidFill>
                <a:latin typeface="Gill Sans" charset="0"/>
                <a:ea typeface="Gill Sans" charset="0"/>
                <a:cs typeface="Gill Sans" charset="0"/>
              </a:rPr>
              <a:t>5.99 mm (20 </a:t>
            </a:r>
            <a:r>
              <a:rPr lang="en-US" sz="1500" dirty="0" err="1">
                <a:solidFill>
                  <a:prstClr val="white"/>
                </a:solidFill>
                <a:latin typeface="Gill Sans" charset="0"/>
                <a:ea typeface="Gill Sans" charset="0"/>
                <a:cs typeface="Gill Sans" charset="0"/>
              </a:rPr>
              <a:t>dpf</a:t>
            </a:r>
            <a:r>
              <a:rPr lang="en-US" sz="1500" dirty="0">
                <a:solidFill>
                  <a:prstClr val="white"/>
                </a:solidFill>
                <a:latin typeface="Gill Sans" charset="0"/>
                <a:ea typeface="Gill Sans" charset="0"/>
                <a:cs typeface="Gill Sans" charset="0"/>
              </a:rPr>
              <a:t>)</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2778" t="14074" r="13149" b="41852"/>
          <a:stretch/>
        </p:blipFill>
        <p:spPr>
          <a:xfrm>
            <a:off x="1088926" y="2907165"/>
            <a:ext cx="3323344" cy="2286000"/>
          </a:xfrm>
          <a:prstGeom prst="rect">
            <a:avLst/>
          </a:prstGeom>
        </p:spPr>
      </p:pic>
      <p:sp>
        <p:nvSpPr>
          <p:cNvPr id="7" name="TextBox 6"/>
          <p:cNvSpPr txBox="1"/>
          <p:nvPr/>
        </p:nvSpPr>
        <p:spPr>
          <a:xfrm>
            <a:off x="1909069" y="5193166"/>
            <a:ext cx="1531188" cy="323165"/>
          </a:xfrm>
          <a:prstGeom prst="rect">
            <a:avLst/>
          </a:prstGeom>
          <a:noFill/>
        </p:spPr>
        <p:txBody>
          <a:bodyPr wrap="none" rtlCol="0">
            <a:spAutoFit/>
          </a:bodyPr>
          <a:lstStyle/>
          <a:p>
            <a:pPr defTabSz="761970"/>
            <a:r>
              <a:rPr lang="en-US" sz="1500" dirty="0">
                <a:solidFill>
                  <a:prstClr val="white"/>
                </a:solidFill>
                <a:latin typeface="Gill Sans" charset="0"/>
                <a:ea typeface="Gill Sans" charset="0"/>
                <a:cs typeface="Gill Sans" charset="0"/>
              </a:rPr>
              <a:t>6.15 mm (21 </a:t>
            </a:r>
            <a:r>
              <a:rPr lang="en-US" sz="1500" dirty="0" err="1">
                <a:solidFill>
                  <a:prstClr val="white"/>
                </a:solidFill>
                <a:latin typeface="Gill Sans" charset="0"/>
                <a:ea typeface="Gill Sans" charset="0"/>
                <a:cs typeface="Gill Sans" charset="0"/>
              </a:rPr>
              <a:t>dpf</a:t>
            </a:r>
            <a:r>
              <a:rPr lang="en-US" sz="1500" dirty="0">
                <a:solidFill>
                  <a:prstClr val="white"/>
                </a:solidFill>
                <a:latin typeface="Gill Sans" charset="0"/>
                <a:ea typeface="Gill Sans" charset="0"/>
                <a:cs typeface="Gill Sans" charset="0"/>
              </a:rPr>
              <a:t>)</a:t>
            </a:r>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3889" t="28518" r="12037" b="27408"/>
          <a:stretch/>
        </p:blipFill>
        <p:spPr>
          <a:xfrm>
            <a:off x="4716901" y="2907165"/>
            <a:ext cx="3323344" cy="2286000"/>
          </a:xfrm>
          <a:prstGeom prst="rect">
            <a:avLst/>
          </a:prstGeom>
        </p:spPr>
      </p:pic>
      <p:sp>
        <p:nvSpPr>
          <p:cNvPr id="9" name="TextBox 8"/>
          <p:cNvSpPr txBox="1"/>
          <p:nvPr/>
        </p:nvSpPr>
        <p:spPr>
          <a:xfrm>
            <a:off x="5627699" y="5197913"/>
            <a:ext cx="1531188" cy="323165"/>
          </a:xfrm>
          <a:prstGeom prst="rect">
            <a:avLst/>
          </a:prstGeom>
          <a:noFill/>
        </p:spPr>
        <p:txBody>
          <a:bodyPr wrap="none" rtlCol="0">
            <a:spAutoFit/>
          </a:bodyPr>
          <a:lstStyle/>
          <a:p>
            <a:pPr defTabSz="761970"/>
            <a:r>
              <a:rPr lang="en-US" sz="1500" dirty="0">
                <a:solidFill>
                  <a:prstClr val="white"/>
                </a:solidFill>
                <a:latin typeface="Gill Sans" charset="0"/>
                <a:ea typeface="Gill Sans" charset="0"/>
                <a:cs typeface="Gill Sans" charset="0"/>
              </a:rPr>
              <a:t>6.30 mm (22 </a:t>
            </a:r>
            <a:r>
              <a:rPr lang="en-US" sz="1500" dirty="0" err="1">
                <a:solidFill>
                  <a:prstClr val="white"/>
                </a:solidFill>
                <a:latin typeface="Gill Sans" charset="0"/>
                <a:ea typeface="Gill Sans" charset="0"/>
                <a:cs typeface="Gill Sans" charset="0"/>
              </a:rPr>
              <a:t>dpf</a:t>
            </a:r>
            <a:r>
              <a:rPr lang="en-US" sz="1500" dirty="0">
                <a:solidFill>
                  <a:prstClr val="white"/>
                </a:solidFill>
                <a:latin typeface="Gill Sans" charset="0"/>
                <a:ea typeface="Gill Sans" charset="0"/>
                <a:cs typeface="Gill Sans" charset="0"/>
              </a:rPr>
              <a:t>)</a:t>
            </a:r>
          </a:p>
        </p:txBody>
      </p:sp>
      <p:cxnSp>
        <p:nvCxnSpPr>
          <p:cNvPr id="12" name="Straight Arrow Connector 11"/>
          <p:cNvCxnSpPr/>
          <p:nvPr/>
        </p:nvCxnSpPr>
        <p:spPr>
          <a:xfrm flipV="1">
            <a:off x="2852174" y="1396999"/>
            <a:ext cx="435716" cy="203909"/>
          </a:xfrm>
          <a:prstGeom prst="straightConnector1">
            <a:avLst/>
          </a:prstGeom>
          <a:ln w="3810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Shape 299"/>
          <p:cNvSpPr/>
          <p:nvPr/>
        </p:nvSpPr>
        <p:spPr>
          <a:xfrm>
            <a:off x="3287889" y="81261"/>
            <a:ext cx="2762781" cy="435927"/>
          </a:xfrm>
          <a:prstGeom prst="rect">
            <a:avLst/>
          </a:prstGeom>
          <a:ln w="12700">
            <a:miter lim="400000"/>
          </a:ln>
          <a:extLst>
            <a:ext uri="{C572A759-6A51-4108-AA02-DFA0A04FC94B}">
              <ma14:wrappingTextBoxFlag xmlns:ma14="http://schemas.microsoft.com/office/mac/drawingml/2011/main" val="1"/>
            </a:ext>
          </a:extLst>
        </p:spPr>
        <p:txBody>
          <a:bodyPr wrap="none" lIns="38087" tIns="38087" rIns="38087" bIns="38087">
            <a:spAutoFit/>
          </a:bodyPr>
          <a:lstStyle>
            <a:lvl1pPr defTabSz="1170432">
              <a:defRPr sz="5000" i="1">
                <a:solidFill>
                  <a:srgbClr val="78F23B"/>
                </a:solidFill>
                <a:latin typeface="+mn-lt"/>
                <a:ea typeface="+mn-ea"/>
                <a:cs typeface="+mn-cs"/>
                <a:sym typeface="Gill Sans"/>
              </a:defRPr>
            </a:lvl1pPr>
          </a:lstStyle>
          <a:p>
            <a:r>
              <a:rPr lang="en-US" sz="2333" i="0" dirty="0">
                <a:solidFill>
                  <a:prstClr val="white"/>
                </a:solidFill>
                <a:latin typeface="Gill Sans" charset="0"/>
                <a:ea typeface="Gill Sans" charset="0"/>
                <a:cs typeface="Gill Sans" charset="0"/>
              </a:rPr>
              <a:t>Frontal bone initiation</a:t>
            </a:r>
            <a:endParaRPr sz="2333" i="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15291957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Figure 7.pdf"/>
          <p:cNvPicPr>
            <a:picLocks noChangeAspect="1"/>
          </p:cNvPicPr>
          <p:nvPr/>
        </p:nvPicPr>
        <p:blipFill>
          <a:blip r:embed="rId3">
            <a:extLst/>
          </a:blip>
          <a:srcRect l="11542" t="8404" r="39454" b="71487"/>
          <a:stretch>
            <a:fillRect/>
          </a:stretch>
        </p:blipFill>
        <p:spPr>
          <a:xfrm>
            <a:off x="1666991" y="1429953"/>
            <a:ext cx="3474007" cy="1844869"/>
          </a:xfrm>
          <a:prstGeom prst="rect">
            <a:avLst/>
          </a:prstGeom>
          <a:ln w="12700">
            <a:miter lim="400000"/>
          </a:ln>
        </p:spPr>
      </p:pic>
      <p:pic>
        <p:nvPicPr>
          <p:cNvPr id="3" name="Figure 7.pdf"/>
          <p:cNvPicPr>
            <a:picLocks noChangeAspect="1"/>
          </p:cNvPicPr>
          <p:nvPr/>
        </p:nvPicPr>
        <p:blipFill>
          <a:blip r:embed="rId3">
            <a:extLst/>
          </a:blip>
          <a:srcRect l="59916" t="11485" r="10912" b="73595"/>
          <a:stretch>
            <a:fillRect/>
          </a:stretch>
        </p:blipFill>
        <p:spPr>
          <a:xfrm>
            <a:off x="5877457" y="1816780"/>
            <a:ext cx="2068038" cy="1368774"/>
          </a:xfrm>
          <a:prstGeom prst="rect">
            <a:avLst/>
          </a:prstGeom>
          <a:ln w="12700">
            <a:miter lim="400000"/>
          </a:ln>
        </p:spPr>
      </p:pic>
      <p:sp>
        <p:nvSpPr>
          <p:cNvPr id="4" name="Shape 372"/>
          <p:cNvSpPr/>
          <p:nvPr/>
        </p:nvSpPr>
        <p:spPr>
          <a:xfrm>
            <a:off x="1183606" y="3184474"/>
            <a:ext cx="1049916" cy="708861"/>
          </a:xfrm>
          <a:prstGeom prst="rect">
            <a:avLst/>
          </a:prstGeom>
          <a:ln w="12700">
            <a:miter lim="400000"/>
          </a:ln>
          <a:extLst>
            <a:ext uri="{C572A759-6A51-4108-AA02-DFA0A04FC94B}">
              <ma14:wrappingTextBoxFlag xmlns:ma14="http://schemas.microsoft.com/office/mac/drawingml/2011/main" val="1"/>
            </a:ext>
          </a:extLst>
        </p:spPr>
        <p:txBody>
          <a:bodyPr wrap="none" lIns="29756" tIns="29756" rIns="29756" bIns="29756" anchor="ctr">
            <a:spAutoFit/>
          </a:bodyPr>
          <a:lstStyle/>
          <a:p>
            <a:pPr algn="ctr" defTabSz="342164">
              <a:defRPr sz="3600">
                <a:latin typeface="+mn-lt"/>
                <a:ea typeface="+mn-ea"/>
                <a:cs typeface="+mn-cs"/>
                <a:sym typeface="Gill Sans"/>
              </a:defRPr>
            </a:pPr>
            <a:r>
              <a:rPr sz="2108">
                <a:solidFill>
                  <a:prstClr val="black"/>
                </a:solidFill>
                <a:sym typeface="Gill Sans"/>
              </a:rPr>
              <a:t>Phase 1</a:t>
            </a:r>
          </a:p>
          <a:p>
            <a:pPr algn="ctr" defTabSz="342164">
              <a:defRPr sz="3600">
                <a:latin typeface="+mn-lt"/>
                <a:ea typeface="+mn-ea"/>
                <a:cs typeface="+mn-cs"/>
                <a:sym typeface="Gill Sans"/>
              </a:defRPr>
            </a:pPr>
            <a:r>
              <a:rPr sz="2108">
                <a:solidFill>
                  <a:prstClr val="black"/>
                </a:solidFill>
                <a:sym typeface="Gill Sans"/>
              </a:rPr>
              <a:t>Initiation</a:t>
            </a:r>
          </a:p>
        </p:txBody>
      </p:sp>
      <p:sp>
        <p:nvSpPr>
          <p:cNvPr id="5" name="Shape 373"/>
          <p:cNvSpPr/>
          <p:nvPr/>
        </p:nvSpPr>
        <p:spPr>
          <a:xfrm>
            <a:off x="2667840" y="3188194"/>
            <a:ext cx="1605324" cy="708861"/>
          </a:xfrm>
          <a:prstGeom prst="rect">
            <a:avLst/>
          </a:prstGeom>
          <a:ln w="12700">
            <a:miter lim="400000"/>
          </a:ln>
          <a:extLst>
            <a:ext uri="{C572A759-6A51-4108-AA02-DFA0A04FC94B}">
              <ma14:wrappingTextBoxFlag xmlns:ma14="http://schemas.microsoft.com/office/mac/drawingml/2011/main" val="1"/>
            </a:ext>
          </a:extLst>
        </p:spPr>
        <p:txBody>
          <a:bodyPr wrap="none" lIns="29756" tIns="29756" rIns="29756" bIns="29756" anchor="ctr">
            <a:spAutoFit/>
          </a:bodyPr>
          <a:lstStyle/>
          <a:p>
            <a:pPr algn="ctr" defTabSz="342164">
              <a:defRPr sz="3600">
                <a:latin typeface="+mn-lt"/>
                <a:ea typeface="+mn-ea"/>
                <a:cs typeface="+mn-cs"/>
                <a:sym typeface="Gill Sans"/>
              </a:defRPr>
            </a:pPr>
            <a:r>
              <a:rPr sz="2108">
                <a:solidFill>
                  <a:prstClr val="black"/>
                </a:solidFill>
                <a:sym typeface="Gill Sans"/>
              </a:rPr>
              <a:t>Phase 2</a:t>
            </a:r>
          </a:p>
          <a:p>
            <a:pPr algn="ctr" defTabSz="342164">
              <a:defRPr sz="3600">
                <a:latin typeface="+mn-lt"/>
                <a:ea typeface="+mn-ea"/>
                <a:cs typeface="+mn-cs"/>
                <a:sym typeface="Gill Sans"/>
              </a:defRPr>
            </a:pPr>
            <a:r>
              <a:rPr sz="2108">
                <a:solidFill>
                  <a:prstClr val="black"/>
                </a:solidFill>
                <a:sym typeface="Gill Sans"/>
              </a:rPr>
              <a:t>Planar growth</a:t>
            </a:r>
          </a:p>
        </p:txBody>
      </p:sp>
      <p:sp>
        <p:nvSpPr>
          <p:cNvPr id="6" name="Shape 374"/>
          <p:cNvSpPr/>
          <p:nvPr/>
        </p:nvSpPr>
        <p:spPr>
          <a:xfrm>
            <a:off x="5778953" y="3203071"/>
            <a:ext cx="1940288" cy="708861"/>
          </a:xfrm>
          <a:prstGeom prst="rect">
            <a:avLst/>
          </a:prstGeom>
          <a:ln w="12700">
            <a:miter lim="400000"/>
          </a:ln>
          <a:extLst>
            <a:ext uri="{C572A759-6A51-4108-AA02-DFA0A04FC94B}">
              <ma14:wrappingTextBoxFlag xmlns:ma14="http://schemas.microsoft.com/office/mac/drawingml/2011/main" val="1"/>
            </a:ext>
          </a:extLst>
        </p:spPr>
        <p:txBody>
          <a:bodyPr wrap="none" lIns="29756" tIns="29756" rIns="29756" bIns="29756" anchor="ctr">
            <a:spAutoFit/>
          </a:bodyPr>
          <a:lstStyle/>
          <a:p>
            <a:pPr algn="ctr" defTabSz="342164">
              <a:defRPr sz="3600">
                <a:latin typeface="+mn-lt"/>
                <a:ea typeface="+mn-ea"/>
                <a:cs typeface="+mn-cs"/>
                <a:sym typeface="Gill Sans"/>
              </a:defRPr>
            </a:pPr>
            <a:r>
              <a:rPr sz="2108">
                <a:solidFill>
                  <a:prstClr val="black"/>
                </a:solidFill>
                <a:sym typeface="Gill Sans"/>
              </a:rPr>
              <a:t>Phase 3</a:t>
            </a:r>
          </a:p>
          <a:p>
            <a:pPr algn="ctr" defTabSz="342164">
              <a:defRPr sz="3600">
                <a:latin typeface="+mn-lt"/>
                <a:ea typeface="+mn-ea"/>
                <a:cs typeface="+mn-cs"/>
                <a:sym typeface="Gill Sans"/>
              </a:defRPr>
            </a:pPr>
            <a:r>
              <a:rPr sz="2108">
                <a:solidFill>
                  <a:prstClr val="black"/>
                </a:solidFill>
                <a:sym typeface="Gill Sans"/>
              </a:rPr>
              <a:t>Suture formation</a:t>
            </a:r>
          </a:p>
        </p:txBody>
      </p:sp>
      <p:sp>
        <p:nvSpPr>
          <p:cNvPr id="7" name="Shape 375"/>
          <p:cNvSpPr/>
          <p:nvPr/>
        </p:nvSpPr>
        <p:spPr>
          <a:xfrm rot="2093163">
            <a:off x="2403239" y="2037077"/>
            <a:ext cx="501858" cy="218536"/>
          </a:xfrm>
          <a:prstGeom prst="rect">
            <a:avLst/>
          </a:prstGeom>
          <a:solidFill>
            <a:srgbClr val="FFFFFF"/>
          </a:solidFill>
          <a:ln w="25400">
            <a:solidFill>
              <a:srgbClr val="FFFFFF"/>
            </a:solidFill>
            <a:miter lim="400000"/>
          </a:ln>
        </p:spPr>
        <p:txBody>
          <a:bodyPr lIns="29756" tIns="29756" rIns="29756" bIns="29756" anchor="ctr"/>
          <a:lstStyle/>
          <a:p>
            <a:pPr algn="ctr" defTabSz="468615">
              <a:defRPr sz="2400">
                <a:solidFill>
                  <a:srgbClr val="FFFFFF"/>
                </a:solidFill>
                <a:effectLst>
                  <a:outerShdw blurRad="25400" dist="23998" dir="2700000" rotWithShape="0">
                    <a:srgbClr val="000000">
                      <a:alpha val="31034"/>
                    </a:srgbClr>
                  </a:outerShdw>
                </a:effectLst>
                <a:latin typeface="+mn-lt"/>
                <a:ea typeface="+mn-ea"/>
                <a:cs typeface="+mn-cs"/>
                <a:sym typeface="Gill Sans"/>
              </a:defRPr>
            </a:pPr>
            <a:endParaRPr sz="1406">
              <a:solidFill>
                <a:srgbClr val="FFFFFF"/>
              </a:solidFill>
              <a:effectLst>
                <a:outerShdw blurRad="25400" dist="23998" dir="2700000" rotWithShape="0">
                  <a:srgbClr val="000000">
                    <a:alpha val="31034"/>
                  </a:srgbClr>
                </a:outerShdw>
              </a:effectLst>
              <a:sym typeface="Gill Sans"/>
            </a:endParaRPr>
          </a:p>
        </p:txBody>
      </p:sp>
    </p:spTree>
    <p:extLst>
      <p:ext uri="{BB962C8B-B14F-4D97-AF65-F5344CB8AC3E}">
        <p14:creationId xmlns:p14="http://schemas.microsoft.com/office/powerpoint/2010/main" val="201690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9" name="chihuahua X-ray.png"/>
          <p:cNvPicPr/>
          <p:nvPr/>
        </p:nvPicPr>
        <p:blipFill>
          <a:blip r:embed="rId3">
            <a:extLst/>
          </a:blip>
          <a:srcRect t="50443" r="97" b="14321"/>
          <a:stretch>
            <a:fillRect/>
          </a:stretch>
        </p:blipFill>
        <p:spPr>
          <a:xfrm>
            <a:off x="762001" y="3341192"/>
            <a:ext cx="7612559" cy="2068711"/>
          </a:xfrm>
          <a:prstGeom prst="rect">
            <a:avLst/>
          </a:prstGeom>
          <a:ln w="12700">
            <a:miter lim="400000"/>
          </a:ln>
        </p:spPr>
      </p:pic>
      <p:sp>
        <p:nvSpPr>
          <p:cNvPr id="470" name="Shape 470"/>
          <p:cNvSpPr/>
          <p:nvPr/>
        </p:nvSpPr>
        <p:spPr>
          <a:xfrm>
            <a:off x="1314412" y="5023069"/>
            <a:ext cx="749405" cy="438807"/>
          </a:xfrm>
          <a:prstGeom prst="rect">
            <a:avLst/>
          </a:prstGeom>
          <a:ln w="12700">
            <a:miter lim="400000"/>
          </a:ln>
          <a:extLst>
            <a:ext uri="{C572A759-6A51-4108-AA02-DFA0A04FC94B}">
              <ma14:wrappingTextBoxFlag xmlns:ma14="http://schemas.microsoft.com/office/mac/drawingml/2011/main" val="1"/>
            </a:ext>
          </a:extLst>
        </p:spPr>
        <p:txBody>
          <a:bodyPr wrap="none" lIns="29766" tIns="29766" rIns="29766" bIns="29766" anchor="ctr">
            <a:spAutoFit/>
          </a:bodyPr>
          <a:lstStyle/>
          <a:p>
            <a:pPr algn="ctr" defTabSz="342289">
              <a:defRPr sz="1800"/>
            </a:pPr>
            <a:r>
              <a:rPr sz="2461" i="1">
                <a:solidFill>
                  <a:srgbClr val="FFFFFF"/>
                </a:solidFill>
                <a:sym typeface="Gill Sans"/>
              </a:rPr>
              <a:t>Chi</a:t>
            </a:r>
            <a:r>
              <a:rPr sz="2461" baseline="31999">
                <a:solidFill>
                  <a:srgbClr val="FFFFFF"/>
                </a:solidFill>
                <a:sym typeface="Gill Sans"/>
              </a:rPr>
              <a:t>+/–</a:t>
            </a:r>
          </a:p>
        </p:txBody>
      </p:sp>
      <p:pic>
        <p:nvPicPr>
          <p:cNvPr id="471" name="chihuahua X-ray.png"/>
          <p:cNvPicPr/>
          <p:nvPr/>
        </p:nvPicPr>
        <p:blipFill>
          <a:blip r:embed="rId3">
            <a:extLst/>
          </a:blip>
          <a:srcRect t="5576" r="97" b="52344"/>
          <a:stretch>
            <a:fillRect/>
          </a:stretch>
        </p:blipFill>
        <p:spPr>
          <a:xfrm>
            <a:off x="762001" y="223242"/>
            <a:ext cx="7612559" cy="2470547"/>
          </a:xfrm>
          <a:prstGeom prst="rect">
            <a:avLst/>
          </a:prstGeom>
          <a:ln w="12700">
            <a:miter lim="400000"/>
          </a:ln>
        </p:spPr>
      </p:pic>
      <p:sp>
        <p:nvSpPr>
          <p:cNvPr id="472" name="Shape 472"/>
          <p:cNvSpPr/>
          <p:nvPr/>
        </p:nvSpPr>
        <p:spPr>
          <a:xfrm>
            <a:off x="1417502" y="2474693"/>
            <a:ext cx="6310313" cy="921888"/>
          </a:xfrm>
          <a:prstGeom prst="rect">
            <a:avLst/>
          </a:prstGeom>
          <a:ln w="12700">
            <a:miter lim="400000"/>
          </a:ln>
          <a:extLst>
            <a:ext uri="{C572A759-6A51-4108-AA02-DFA0A04FC94B}">
              <ma14:wrappingTextBoxFlag xmlns:ma14="http://schemas.microsoft.com/office/mac/drawingml/2011/main" val="1"/>
            </a:ext>
          </a:extLst>
        </p:spPr>
        <p:txBody>
          <a:bodyPr lIns="29766" tIns="29766" rIns="29766" bIns="29766" anchor="ctr">
            <a:spAutoFit/>
          </a:bodyPr>
          <a:lstStyle/>
          <a:p>
            <a:pPr algn="ctr" defTabSz="342289">
              <a:defRPr sz="1800"/>
            </a:pPr>
            <a:r>
              <a:rPr sz="2800" i="1" dirty="0">
                <a:solidFill>
                  <a:srgbClr val="FFFFFF"/>
                </a:solidFill>
                <a:sym typeface="Gill Sans"/>
              </a:rPr>
              <a:t>col1a1a</a:t>
            </a:r>
            <a:r>
              <a:rPr sz="2800" dirty="0">
                <a:solidFill>
                  <a:srgbClr val="FFFFFF"/>
                </a:solidFill>
                <a:sym typeface="Gill Sans"/>
              </a:rPr>
              <a:t> mutation: Osteogenesis Imperfecta</a:t>
            </a:r>
          </a:p>
        </p:txBody>
      </p:sp>
    </p:spTree>
    <p:extLst>
      <p:ext uri="{BB962C8B-B14F-4D97-AF65-F5344CB8AC3E}">
        <p14:creationId xmlns:p14="http://schemas.microsoft.com/office/powerpoint/2010/main" val="1992576590"/>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5" name="Shape 385"/>
          <p:cNvSpPr/>
          <p:nvPr/>
        </p:nvSpPr>
        <p:spPr>
          <a:xfrm>
            <a:off x="1418914" y="359718"/>
            <a:ext cx="6307490" cy="419102"/>
          </a:xfrm>
          <a:prstGeom prst="rect">
            <a:avLst/>
          </a:prstGeom>
          <a:ln w="12700">
            <a:miter lim="400000"/>
          </a:ln>
          <a:extLst>
            <a:ext uri="{C572A759-6A51-4108-AA02-DFA0A04FC94B}">
              <ma14:wrappingTextBoxFlag xmlns:ma14="http://schemas.microsoft.com/office/mac/drawingml/2011/main" val="1"/>
            </a:ext>
          </a:extLst>
        </p:spPr>
        <p:txBody>
          <a:bodyPr lIns="29756" tIns="29756" rIns="29756" bIns="29756" anchor="ctr">
            <a:spAutoFit/>
          </a:bodyPr>
          <a:lstStyle/>
          <a:p>
            <a:pPr algn="ctr" defTabSz="342143">
              <a:defRPr sz="4800">
                <a:solidFill>
                  <a:srgbClr val="FFFFFF"/>
                </a:solidFill>
                <a:latin typeface="+mn-lt"/>
                <a:ea typeface="+mn-ea"/>
                <a:cs typeface="+mn-cs"/>
                <a:sym typeface="Gill Sans"/>
              </a:defRPr>
            </a:pPr>
            <a:r>
              <a:rPr sz="2333" dirty="0">
                <a:solidFill>
                  <a:srgbClr val="FFFFFF"/>
                </a:solidFill>
                <a:latin typeface="Gill Sans" charset="0"/>
                <a:ea typeface="Gill Sans" charset="0"/>
                <a:cs typeface="Gill Sans" charset="0"/>
                <a:sym typeface="Gill Sans"/>
              </a:rPr>
              <a:t>Skull growth lags </a:t>
            </a:r>
            <a:r>
              <a:rPr sz="2333">
                <a:solidFill>
                  <a:srgbClr val="FFFFFF"/>
                </a:solidFill>
                <a:latin typeface="Gill Sans" charset="0"/>
                <a:ea typeface="Gill Sans" charset="0"/>
                <a:cs typeface="Gill Sans" charset="0"/>
                <a:sym typeface="Gill Sans"/>
              </a:rPr>
              <a:t>in </a:t>
            </a:r>
            <a:r>
              <a:rPr sz="2333" i="1">
                <a:solidFill>
                  <a:srgbClr val="FFFFFF"/>
                </a:solidFill>
                <a:latin typeface="Gill Sans" charset="0"/>
                <a:ea typeface="Gill Sans" charset="0"/>
                <a:cs typeface="Gill Sans" charset="0"/>
                <a:sym typeface="Gill Sans"/>
              </a:rPr>
              <a:t>Chi</a:t>
            </a:r>
            <a:r>
              <a:rPr sz="2333">
                <a:solidFill>
                  <a:srgbClr val="FFFFFF"/>
                </a:solidFill>
                <a:latin typeface="Gill Sans" charset="0"/>
                <a:ea typeface="Gill Sans" charset="0"/>
                <a:cs typeface="Gill Sans" charset="0"/>
                <a:sym typeface="Gill Sans"/>
              </a:rPr>
              <a:t> </a:t>
            </a:r>
            <a:r>
              <a:rPr sz="2333" dirty="0">
                <a:solidFill>
                  <a:srgbClr val="FFFFFF"/>
                </a:solidFill>
                <a:latin typeface="Gill Sans" charset="0"/>
                <a:ea typeface="Gill Sans" charset="0"/>
                <a:cs typeface="Gill Sans" charset="0"/>
                <a:sym typeface="Gill Sans"/>
              </a:rPr>
              <a:t>mutants</a:t>
            </a:r>
          </a:p>
        </p:txBody>
      </p:sp>
      <p:pic>
        <p:nvPicPr>
          <p:cNvPr id="386" name="36dpf Fish 3.png"/>
          <p:cNvPicPr>
            <a:picLocks noChangeAspect="1"/>
          </p:cNvPicPr>
          <p:nvPr/>
        </p:nvPicPr>
        <p:blipFill>
          <a:blip r:embed="rId3">
            <a:extLst/>
          </a:blip>
          <a:srcRect t="14583" b="10416"/>
          <a:stretch>
            <a:fillRect/>
          </a:stretch>
        </p:blipFill>
        <p:spPr>
          <a:xfrm rot="5400000">
            <a:off x="6074015" y="1205869"/>
            <a:ext cx="2143126" cy="1606624"/>
          </a:xfrm>
          <a:prstGeom prst="rect">
            <a:avLst/>
          </a:prstGeom>
          <a:ln w="12700">
            <a:miter lim="400000"/>
          </a:ln>
        </p:spPr>
      </p:pic>
      <p:pic>
        <p:nvPicPr>
          <p:cNvPr id="387" name="36dpf Fish 6.png"/>
          <p:cNvPicPr>
            <a:picLocks noChangeAspect="1"/>
          </p:cNvPicPr>
          <p:nvPr/>
        </p:nvPicPr>
        <p:blipFill>
          <a:blip r:embed="rId4">
            <a:extLst/>
          </a:blip>
          <a:srcRect t="12500" b="12500"/>
          <a:stretch>
            <a:fillRect/>
          </a:stretch>
        </p:blipFill>
        <p:spPr>
          <a:xfrm rot="5400000">
            <a:off x="6074015" y="3594561"/>
            <a:ext cx="2143126" cy="1606624"/>
          </a:xfrm>
          <a:prstGeom prst="rect">
            <a:avLst/>
          </a:prstGeom>
          <a:ln w="12700">
            <a:miter lim="400000"/>
          </a:ln>
        </p:spPr>
      </p:pic>
      <p:pic>
        <p:nvPicPr>
          <p:cNvPr id="388" name="24dpf Fish 3.png"/>
          <p:cNvPicPr>
            <a:picLocks noChangeAspect="1"/>
          </p:cNvPicPr>
          <p:nvPr/>
        </p:nvPicPr>
        <p:blipFill>
          <a:blip r:embed="rId5">
            <a:extLst/>
          </a:blip>
          <a:srcRect t="13194" b="11805"/>
          <a:stretch>
            <a:fillRect/>
          </a:stretch>
        </p:blipFill>
        <p:spPr>
          <a:xfrm rot="5400000">
            <a:off x="1231905" y="1339755"/>
            <a:ext cx="1785938" cy="1338854"/>
          </a:xfrm>
          <a:prstGeom prst="rect">
            <a:avLst/>
          </a:prstGeom>
          <a:ln w="12700">
            <a:miter lim="400000"/>
          </a:ln>
        </p:spPr>
      </p:pic>
      <p:pic>
        <p:nvPicPr>
          <p:cNvPr id="389" name="24dpf Fish 6.png"/>
          <p:cNvPicPr>
            <a:picLocks noChangeAspect="1"/>
          </p:cNvPicPr>
          <p:nvPr/>
        </p:nvPicPr>
        <p:blipFill>
          <a:blip r:embed="rId6">
            <a:extLst/>
          </a:blip>
          <a:srcRect t="15277" b="9722"/>
          <a:stretch>
            <a:fillRect/>
          </a:stretch>
        </p:blipFill>
        <p:spPr>
          <a:xfrm rot="5400000">
            <a:off x="1239343" y="3728446"/>
            <a:ext cx="1785938" cy="1338854"/>
          </a:xfrm>
          <a:prstGeom prst="rect">
            <a:avLst/>
          </a:prstGeom>
          <a:ln w="12700">
            <a:miter lim="400000"/>
          </a:ln>
        </p:spPr>
      </p:pic>
      <p:pic>
        <p:nvPicPr>
          <p:cNvPr id="390" name="30dpf Fish 3.png"/>
          <p:cNvPicPr>
            <a:picLocks noChangeAspect="1"/>
          </p:cNvPicPr>
          <p:nvPr/>
        </p:nvPicPr>
        <p:blipFill>
          <a:blip r:embed="rId7">
            <a:extLst/>
          </a:blip>
          <a:srcRect t="17361" b="7638"/>
          <a:stretch>
            <a:fillRect/>
          </a:stretch>
        </p:blipFill>
        <p:spPr>
          <a:xfrm rot="5400000">
            <a:off x="3562951" y="1254958"/>
            <a:ext cx="2000250" cy="1499517"/>
          </a:xfrm>
          <a:prstGeom prst="rect">
            <a:avLst/>
          </a:prstGeom>
          <a:ln w="12700">
            <a:miter lim="400000"/>
          </a:ln>
        </p:spPr>
      </p:pic>
      <p:pic>
        <p:nvPicPr>
          <p:cNvPr id="391" name="30dpf Fish 6.png"/>
          <p:cNvPicPr>
            <a:picLocks noChangeAspect="1"/>
          </p:cNvPicPr>
          <p:nvPr/>
        </p:nvPicPr>
        <p:blipFill>
          <a:blip r:embed="rId8">
            <a:extLst/>
          </a:blip>
          <a:srcRect t="15972" b="9027"/>
          <a:stretch>
            <a:fillRect/>
          </a:stretch>
        </p:blipFill>
        <p:spPr>
          <a:xfrm rot="5400000">
            <a:off x="3570388" y="3643649"/>
            <a:ext cx="2000250" cy="1499517"/>
          </a:xfrm>
          <a:prstGeom prst="rect">
            <a:avLst/>
          </a:prstGeom>
          <a:ln w="12700">
            <a:miter lim="400000"/>
          </a:ln>
        </p:spPr>
      </p:pic>
      <p:sp>
        <p:nvSpPr>
          <p:cNvPr id="392" name="Shape 392"/>
          <p:cNvSpPr/>
          <p:nvPr/>
        </p:nvSpPr>
        <p:spPr>
          <a:xfrm flipV="1">
            <a:off x="2842532" y="2009181"/>
            <a:ext cx="916567" cy="5543"/>
          </a:xfrm>
          <a:prstGeom prst="line">
            <a:avLst/>
          </a:prstGeom>
          <a:ln w="76200">
            <a:solidFill>
              <a:srgbClr val="FFFFFF"/>
            </a:solidFill>
            <a:miter lim="400000"/>
            <a:tailEnd type="stealth"/>
          </a:ln>
        </p:spPr>
        <p:txBody>
          <a:bodyPr lIns="29756" tIns="29756" rIns="29756" bIns="29756" anchor="ctr"/>
          <a:lstStyle/>
          <a:p>
            <a:pPr defTabSz="761970"/>
            <a:endParaRPr sz="791">
              <a:solidFill>
                <a:prstClr val="black"/>
              </a:solidFill>
            </a:endParaRPr>
          </a:p>
        </p:txBody>
      </p:sp>
      <p:sp>
        <p:nvSpPr>
          <p:cNvPr id="393" name="Shape 393"/>
          <p:cNvSpPr/>
          <p:nvPr/>
        </p:nvSpPr>
        <p:spPr>
          <a:xfrm flipV="1">
            <a:off x="5375313" y="2010972"/>
            <a:ext cx="916567" cy="5543"/>
          </a:xfrm>
          <a:prstGeom prst="line">
            <a:avLst/>
          </a:prstGeom>
          <a:ln w="76200">
            <a:solidFill>
              <a:srgbClr val="FFFFFF"/>
            </a:solidFill>
            <a:miter lim="400000"/>
            <a:tailEnd type="stealth"/>
          </a:ln>
        </p:spPr>
        <p:txBody>
          <a:bodyPr lIns="29756" tIns="29756" rIns="29756" bIns="29756" anchor="ctr"/>
          <a:lstStyle/>
          <a:p>
            <a:pPr defTabSz="761970"/>
            <a:endParaRPr sz="791">
              <a:solidFill>
                <a:prstClr val="black"/>
              </a:solidFill>
            </a:endParaRPr>
          </a:p>
        </p:txBody>
      </p:sp>
      <p:sp>
        <p:nvSpPr>
          <p:cNvPr id="394" name="Shape 394"/>
          <p:cNvSpPr/>
          <p:nvPr/>
        </p:nvSpPr>
        <p:spPr>
          <a:xfrm flipV="1">
            <a:off x="2853806" y="4399664"/>
            <a:ext cx="916567" cy="5543"/>
          </a:xfrm>
          <a:prstGeom prst="line">
            <a:avLst/>
          </a:prstGeom>
          <a:ln w="76200">
            <a:solidFill>
              <a:srgbClr val="FFFFFF"/>
            </a:solidFill>
            <a:miter lim="400000"/>
            <a:tailEnd type="stealth"/>
          </a:ln>
        </p:spPr>
        <p:txBody>
          <a:bodyPr lIns="29756" tIns="29756" rIns="29756" bIns="29756" anchor="ctr"/>
          <a:lstStyle/>
          <a:p>
            <a:pPr defTabSz="761970"/>
            <a:endParaRPr sz="791">
              <a:solidFill>
                <a:prstClr val="black"/>
              </a:solidFill>
            </a:endParaRPr>
          </a:p>
        </p:txBody>
      </p:sp>
      <p:sp>
        <p:nvSpPr>
          <p:cNvPr id="395" name="Shape 395"/>
          <p:cNvSpPr/>
          <p:nvPr/>
        </p:nvSpPr>
        <p:spPr>
          <a:xfrm flipV="1">
            <a:off x="5382752" y="4399664"/>
            <a:ext cx="916567" cy="5543"/>
          </a:xfrm>
          <a:prstGeom prst="line">
            <a:avLst/>
          </a:prstGeom>
          <a:ln w="76200">
            <a:solidFill>
              <a:srgbClr val="FFFFFF"/>
            </a:solidFill>
            <a:miter lim="400000"/>
            <a:tailEnd type="stealth"/>
          </a:ln>
        </p:spPr>
        <p:txBody>
          <a:bodyPr lIns="29756" tIns="29756" rIns="29756" bIns="29756" anchor="ctr"/>
          <a:lstStyle/>
          <a:p>
            <a:pPr defTabSz="761970"/>
            <a:endParaRPr sz="791">
              <a:solidFill>
                <a:prstClr val="black"/>
              </a:solidFill>
            </a:endParaRPr>
          </a:p>
        </p:txBody>
      </p:sp>
      <p:sp>
        <p:nvSpPr>
          <p:cNvPr id="396" name="Shape 396"/>
          <p:cNvSpPr/>
          <p:nvPr/>
        </p:nvSpPr>
        <p:spPr>
          <a:xfrm>
            <a:off x="1766358" y="3019593"/>
            <a:ext cx="710912" cy="367870"/>
          </a:xfrm>
          <a:prstGeom prst="rect">
            <a:avLst/>
          </a:prstGeom>
          <a:ln w="12700">
            <a:miter lim="400000"/>
          </a:ln>
          <a:extLst>
            <a:ext uri="{C572A759-6A51-4108-AA02-DFA0A04FC94B}">
              <ma14:wrappingTextBoxFlag xmlns:ma14="http://schemas.microsoft.com/office/mac/drawingml/2011/main" val="1"/>
            </a:ext>
          </a:extLst>
        </p:spPr>
        <p:txBody>
          <a:bodyPr wrap="none" lIns="29756" tIns="29756" rIns="29756" bIns="29756" anchor="ctr">
            <a:spAutoFit/>
          </a:bodyPr>
          <a:lstStyle>
            <a:lvl1pPr algn="ctr" defTabSz="584200">
              <a:defRPr sz="3600">
                <a:solidFill>
                  <a:srgbClr val="FFFFFF"/>
                </a:solidFill>
                <a:latin typeface="+mn-lt"/>
                <a:ea typeface="+mn-ea"/>
                <a:cs typeface="+mn-cs"/>
                <a:sym typeface="Gill Sans"/>
              </a:defRPr>
            </a:lvl1pPr>
          </a:lstStyle>
          <a:p>
            <a:r>
              <a:rPr sz="2000">
                <a:latin typeface="Gill Sans" charset="0"/>
                <a:ea typeface="Gill Sans" charset="0"/>
                <a:cs typeface="Gill Sans" charset="0"/>
              </a:rPr>
              <a:t>24 dpf</a:t>
            </a:r>
          </a:p>
        </p:txBody>
      </p:sp>
      <p:sp>
        <p:nvSpPr>
          <p:cNvPr id="397" name="Shape 397"/>
          <p:cNvSpPr/>
          <p:nvPr/>
        </p:nvSpPr>
        <p:spPr>
          <a:xfrm>
            <a:off x="4210424" y="3019593"/>
            <a:ext cx="710912" cy="367870"/>
          </a:xfrm>
          <a:prstGeom prst="rect">
            <a:avLst/>
          </a:prstGeom>
          <a:ln w="12700">
            <a:miter lim="400000"/>
          </a:ln>
          <a:extLst>
            <a:ext uri="{C572A759-6A51-4108-AA02-DFA0A04FC94B}">
              <ma14:wrappingTextBoxFlag xmlns:ma14="http://schemas.microsoft.com/office/mac/drawingml/2011/main" val="1"/>
            </a:ext>
          </a:extLst>
        </p:spPr>
        <p:txBody>
          <a:bodyPr wrap="none" lIns="29756" tIns="29756" rIns="29756" bIns="29756" anchor="ctr">
            <a:spAutoFit/>
          </a:bodyPr>
          <a:lstStyle>
            <a:lvl1pPr algn="ctr" defTabSz="584200">
              <a:defRPr sz="3600">
                <a:solidFill>
                  <a:srgbClr val="FFFFFF"/>
                </a:solidFill>
                <a:latin typeface="+mn-lt"/>
                <a:ea typeface="+mn-ea"/>
                <a:cs typeface="+mn-cs"/>
                <a:sym typeface="Gill Sans"/>
              </a:defRPr>
            </a:lvl1pPr>
          </a:lstStyle>
          <a:p>
            <a:r>
              <a:rPr sz="2000">
                <a:latin typeface="Gill Sans" charset="0"/>
                <a:ea typeface="Gill Sans" charset="0"/>
                <a:cs typeface="Gill Sans" charset="0"/>
              </a:rPr>
              <a:t>30 dpf</a:t>
            </a:r>
          </a:p>
        </p:txBody>
      </p:sp>
      <p:sp>
        <p:nvSpPr>
          <p:cNvPr id="398" name="Shape 398"/>
          <p:cNvSpPr/>
          <p:nvPr/>
        </p:nvSpPr>
        <p:spPr>
          <a:xfrm>
            <a:off x="6791435" y="3019593"/>
            <a:ext cx="710912" cy="367870"/>
          </a:xfrm>
          <a:prstGeom prst="rect">
            <a:avLst/>
          </a:prstGeom>
          <a:ln w="12700">
            <a:miter lim="400000"/>
          </a:ln>
          <a:extLst>
            <a:ext uri="{C572A759-6A51-4108-AA02-DFA0A04FC94B}">
              <ma14:wrappingTextBoxFlag xmlns:ma14="http://schemas.microsoft.com/office/mac/drawingml/2011/main" val="1"/>
            </a:ext>
          </a:extLst>
        </p:spPr>
        <p:txBody>
          <a:bodyPr wrap="none" lIns="29756" tIns="29756" rIns="29756" bIns="29756" anchor="ctr">
            <a:spAutoFit/>
          </a:bodyPr>
          <a:lstStyle>
            <a:lvl1pPr algn="ctr" defTabSz="584200">
              <a:defRPr sz="3600">
                <a:solidFill>
                  <a:srgbClr val="FFFFFF"/>
                </a:solidFill>
                <a:latin typeface="+mn-lt"/>
                <a:ea typeface="+mn-ea"/>
                <a:cs typeface="+mn-cs"/>
                <a:sym typeface="Gill Sans"/>
              </a:defRPr>
            </a:lvl1pPr>
          </a:lstStyle>
          <a:p>
            <a:r>
              <a:rPr sz="2000">
                <a:latin typeface="Gill Sans" charset="0"/>
                <a:ea typeface="Gill Sans" charset="0"/>
                <a:cs typeface="Gill Sans" charset="0"/>
              </a:rPr>
              <a:t>36 dpf</a:t>
            </a:r>
          </a:p>
        </p:txBody>
      </p:sp>
      <p:sp>
        <p:nvSpPr>
          <p:cNvPr id="399" name="Shape 399"/>
          <p:cNvSpPr/>
          <p:nvPr/>
        </p:nvSpPr>
        <p:spPr>
          <a:xfrm>
            <a:off x="839031" y="4210217"/>
            <a:ext cx="601909" cy="367870"/>
          </a:xfrm>
          <a:prstGeom prst="rect">
            <a:avLst/>
          </a:prstGeom>
          <a:ln w="12700">
            <a:miter lim="400000"/>
          </a:ln>
          <a:extLst>
            <a:ext uri="{C572A759-6A51-4108-AA02-DFA0A04FC94B}">
              <ma14:wrappingTextBoxFlag xmlns:ma14="http://schemas.microsoft.com/office/mac/drawingml/2011/main" val="1"/>
            </a:ext>
          </a:extLst>
        </p:spPr>
        <p:txBody>
          <a:bodyPr wrap="none" lIns="29756" tIns="29756" rIns="29756" bIns="29756" anchor="ctr">
            <a:spAutoFit/>
          </a:bodyPr>
          <a:lstStyle/>
          <a:p>
            <a:pPr algn="ctr" defTabSz="342143">
              <a:defRPr sz="4200" i="1">
                <a:solidFill>
                  <a:srgbClr val="FFFFFF"/>
                </a:solidFill>
                <a:latin typeface="+mn-lt"/>
                <a:ea typeface="+mn-ea"/>
                <a:cs typeface="+mn-cs"/>
                <a:sym typeface="Gill Sans"/>
              </a:defRPr>
            </a:pPr>
            <a:r>
              <a:rPr sz="2000" i="1">
                <a:solidFill>
                  <a:srgbClr val="FFFFFF"/>
                </a:solidFill>
                <a:latin typeface="Gill Sans" charset="0"/>
                <a:ea typeface="Gill Sans" charset="0"/>
                <a:cs typeface="Gill Sans" charset="0"/>
                <a:sym typeface="Gill Sans"/>
              </a:rPr>
              <a:t>Chi</a:t>
            </a:r>
            <a:r>
              <a:rPr sz="2000" i="1" baseline="31999">
                <a:solidFill>
                  <a:srgbClr val="FFFFFF"/>
                </a:solidFill>
                <a:latin typeface="Gill Sans" charset="0"/>
                <a:ea typeface="Gill Sans" charset="0"/>
                <a:cs typeface="Gill Sans" charset="0"/>
                <a:sym typeface="Gill Sans"/>
              </a:rPr>
              <a:t>+/–</a:t>
            </a:r>
          </a:p>
        </p:txBody>
      </p:sp>
    </p:spTree>
    <p:extLst>
      <p:ext uri="{BB962C8B-B14F-4D97-AF65-F5344CB8AC3E}">
        <p14:creationId xmlns:p14="http://schemas.microsoft.com/office/powerpoint/2010/main" val="360022300"/>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89" t="1528" b="4558"/>
          <a:stretch/>
        </p:blipFill>
        <p:spPr>
          <a:xfrm>
            <a:off x="1148316" y="595423"/>
            <a:ext cx="6762307" cy="4815310"/>
          </a:xfrm>
          <a:prstGeom prst="rect">
            <a:avLst/>
          </a:prstGeom>
        </p:spPr>
      </p:pic>
      <p:sp>
        <p:nvSpPr>
          <p:cNvPr id="3" name="TextBox 2"/>
          <p:cNvSpPr txBox="1"/>
          <p:nvPr/>
        </p:nvSpPr>
        <p:spPr>
          <a:xfrm>
            <a:off x="6422064" y="5357574"/>
            <a:ext cx="2527038" cy="369332"/>
          </a:xfrm>
          <a:prstGeom prst="rect">
            <a:avLst/>
          </a:prstGeom>
          <a:noFill/>
        </p:spPr>
        <p:txBody>
          <a:bodyPr wrap="none" rtlCol="0">
            <a:spAutoFit/>
          </a:bodyPr>
          <a:lstStyle/>
          <a:p>
            <a:r>
              <a:rPr lang="en-US" sz="1800" dirty="0" err="1" smtClean="0">
                <a:solidFill>
                  <a:schemeClr val="bg1"/>
                </a:solidFill>
              </a:rPr>
              <a:t>Gistelinck</a:t>
            </a:r>
            <a:r>
              <a:rPr lang="en-US" sz="1800" dirty="0">
                <a:solidFill>
                  <a:schemeClr val="bg1"/>
                </a:solidFill>
              </a:rPr>
              <a:t>, </a:t>
            </a:r>
            <a:r>
              <a:rPr lang="en-US" sz="1800" dirty="0" err="1" smtClean="0">
                <a:solidFill>
                  <a:schemeClr val="bg1"/>
                </a:solidFill>
              </a:rPr>
              <a:t>Willaert</a:t>
            </a:r>
            <a:r>
              <a:rPr lang="en-US" sz="1800" dirty="0" smtClean="0">
                <a:solidFill>
                  <a:schemeClr val="bg1"/>
                </a:solidFill>
              </a:rPr>
              <a:t>, </a:t>
            </a:r>
            <a:r>
              <a:rPr lang="en-US" sz="1800" i="1" dirty="0" smtClean="0">
                <a:solidFill>
                  <a:schemeClr val="bg1"/>
                </a:solidFill>
              </a:rPr>
              <a:t>et al.</a:t>
            </a:r>
            <a:endParaRPr lang="en-US" sz="1800" dirty="0">
              <a:solidFill>
                <a:schemeClr val="bg1"/>
              </a:solidFill>
            </a:endParaRPr>
          </a:p>
        </p:txBody>
      </p:sp>
      <p:sp>
        <p:nvSpPr>
          <p:cNvPr id="4" name="TextBox 3"/>
          <p:cNvSpPr txBox="1"/>
          <p:nvPr/>
        </p:nvSpPr>
        <p:spPr>
          <a:xfrm>
            <a:off x="2044301" y="61570"/>
            <a:ext cx="4970335" cy="523220"/>
          </a:xfrm>
          <a:prstGeom prst="rect">
            <a:avLst/>
          </a:prstGeom>
          <a:noFill/>
        </p:spPr>
        <p:txBody>
          <a:bodyPr wrap="none" rtlCol="0">
            <a:spAutoFit/>
          </a:bodyPr>
          <a:lstStyle/>
          <a:p>
            <a:r>
              <a:rPr lang="en-US" sz="2800" dirty="0" err="1" smtClean="0">
                <a:solidFill>
                  <a:schemeClr val="bg1"/>
                </a:solidFill>
              </a:rPr>
              <a:t>Zebrafish</a:t>
            </a:r>
            <a:r>
              <a:rPr lang="en-US" sz="2800" dirty="0" smtClean="0">
                <a:solidFill>
                  <a:schemeClr val="bg1"/>
                </a:solidFill>
              </a:rPr>
              <a:t> type I </a:t>
            </a:r>
            <a:r>
              <a:rPr lang="en-US" sz="2800" dirty="0" err="1" smtClean="0">
                <a:solidFill>
                  <a:schemeClr val="bg1"/>
                </a:solidFill>
              </a:rPr>
              <a:t>collagenopathies</a:t>
            </a:r>
            <a:endParaRPr lang="en-US" sz="2800" dirty="0">
              <a:solidFill>
                <a:schemeClr val="bg1"/>
              </a:solidFill>
            </a:endParaRPr>
          </a:p>
        </p:txBody>
      </p:sp>
    </p:spTree>
    <p:extLst>
      <p:ext uri="{BB962C8B-B14F-4D97-AF65-F5344CB8AC3E}">
        <p14:creationId xmlns:p14="http://schemas.microsoft.com/office/powerpoint/2010/main" val="18625587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7834" y="1128703"/>
            <a:ext cx="3048000" cy="3048000"/>
          </a:xfrm>
          <a:prstGeom prst="rect">
            <a:avLst/>
          </a:prstGeom>
        </p:spPr>
      </p:pic>
      <p:sp>
        <p:nvSpPr>
          <p:cNvPr id="3" name="TextBox 2"/>
          <p:cNvSpPr txBox="1"/>
          <p:nvPr/>
        </p:nvSpPr>
        <p:spPr>
          <a:xfrm>
            <a:off x="5388149" y="4206258"/>
            <a:ext cx="1627369" cy="323165"/>
          </a:xfrm>
          <a:prstGeom prst="rect">
            <a:avLst/>
          </a:prstGeom>
          <a:noFill/>
        </p:spPr>
        <p:txBody>
          <a:bodyPr wrap="none" rtlCol="0">
            <a:spAutoFit/>
          </a:bodyPr>
          <a:lstStyle/>
          <a:p>
            <a:pPr defTabSz="761970"/>
            <a:r>
              <a:rPr lang="en-US" sz="1500" dirty="0">
                <a:solidFill>
                  <a:prstClr val="white"/>
                </a:solidFill>
                <a:latin typeface="Gill Sans" charset="0"/>
                <a:ea typeface="Gill Sans" charset="0"/>
                <a:cs typeface="Gill Sans" charset="0"/>
              </a:rPr>
              <a:t>11.83 mm (41 </a:t>
            </a:r>
            <a:r>
              <a:rPr lang="en-US" sz="1500" dirty="0" err="1">
                <a:solidFill>
                  <a:prstClr val="white"/>
                </a:solidFill>
                <a:latin typeface="Gill Sans" charset="0"/>
                <a:ea typeface="Gill Sans" charset="0"/>
                <a:cs typeface="Gill Sans" charset="0"/>
              </a:rPr>
              <a:t>dpf</a:t>
            </a:r>
            <a:r>
              <a:rPr lang="en-US" sz="1500" dirty="0">
                <a:solidFill>
                  <a:prstClr val="white"/>
                </a:solidFill>
                <a:latin typeface="Gill Sans" charset="0"/>
                <a:ea typeface="Gill Sans" charset="0"/>
                <a:cs typeface="Gill Sans" charset="0"/>
              </a:rPr>
              <a: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1" y="1128703"/>
            <a:ext cx="3048000" cy="3048000"/>
          </a:xfrm>
          <a:prstGeom prst="rect">
            <a:avLst/>
          </a:prstGeom>
        </p:spPr>
      </p:pic>
      <p:sp>
        <p:nvSpPr>
          <p:cNvPr id="6" name="TextBox 5"/>
          <p:cNvSpPr txBox="1"/>
          <p:nvPr/>
        </p:nvSpPr>
        <p:spPr>
          <a:xfrm>
            <a:off x="2106628" y="4206259"/>
            <a:ext cx="1531188" cy="323165"/>
          </a:xfrm>
          <a:prstGeom prst="rect">
            <a:avLst/>
          </a:prstGeom>
          <a:noFill/>
        </p:spPr>
        <p:txBody>
          <a:bodyPr wrap="none" rtlCol="0">
            <a:spAutoFit/>
          </a:bodyPr>
          <a:lstStyle/>
          <a:p>
            <a:pPr defTabSz="761970"/>
            <a:r>
              <a:rPr lang="en-US" sz="1500" dirty="0">
                <a:solidFill>
                  <a:prstClr val="white"/>
                </a:solidFill>
                <a:latin typeface="Gill Sans" charset="0"/>
                <a:ea typeface="Gill Sans" charset="0"/>
                <a:cs typeface="Gill Sans" charset="0"/>
              </a:rPr>
              <a:t>7.98 mm (45 </a:t>
            </a:r>
            <a:r>
              <a:rPr lang="en-US" sz="1500" dirty="0" err="1">
                <a:solidFill>
                  <a:prstClr val="white"/>
                </a:solidFill>
                <a:latin typeface="Gill Sans" charset="0"/>
                <a:ea typeface="Gill Sans" charset="0"/>
                <a:cs typeface="Gill Sans" charset="0"/>
              </a:rPr>
              <a:t>dpf</a:t>
            </a:r>
            <a:r>
              <a:rPr lang="en-US" sz="1500" dirty="0">
                <a:solidFill>
                  <a:prstClr val="white"/>
                </a:solidFill>
                <a:latin typeface="Gill Sans" charset="0"/>
                <a:ea typeface="Gill Sans" charset="0"/>
                <a:cs typeface="Gill Sans" charset="0"/>
              </a:rPr>
              <a:t>)</a:t>
            </a:r>
          </a:p>
        </p:txBody>
      </p:sp>
      <p:sp>
        <p:nvSpPr>
          <p:cNvPr id="7" name="Shape 462"/>
          <p:cNvSpPr/>
          <p:nvPr/>
        </p:nvSpPr>
        <p:spPr>
          <a:xfrm>
            <a:off x="7015518" y="4954358"/>
            <a:ext cx="1869840" cy="675666"/>
          </a:xfrm>
          <a:prstGeom prst="rect">
            <a:avLst/>
          </a:prstGeom>
          <a:ln w="12700">
            <a:miter lim="400000"/>
          </a:ln>
          <a:extLst>
            <a:ext uri="{C572A759-6A51-4108-AA02-DFA0A04FC94B}">
              <ma14:wrappingTextBoxFlag xmlns:ma14="http://schemas.microsoft.com/office/mac/drawingml/2011/main" val="1"/>
            </a:ext>
          </a:extLst>
        </p:spPr>
        <p:txBody>
          <a:bodyPr wrap="none" lIns="29766" tIns="29766" rIns="29766" bIns="29766" anchor="ctr">
            <a:spAutoFit/>
          </a:bodyPr>
          <a:lstStyle>
            <a:lvl1pPr algn="r" defTabSz="584200">
              <a:defRPr sz="3600">
                <a:solidFill>
                  <a:srgbClr val="FFFFFF"/>
                </a:solidFill>
                <a:latin typeface="+mn-lt"/>
                <a:ea typeface="+mn-ea"/>
                <a:cs typeface="+mn-cs"/>
                <a:sym typeface="Gill Sans"/>
              </a:defRPr>
            </a:lvl1pPr>
          </a:lstStyle>
          <a:p>
            <a:pPr>
              <a:defRPr sz="1800">
                <a:solidFill>
                  <a:srgbClr val="000000"/>
                </a:solidFill>
              </a:defRPr>
            </a:pPr>
            <a:r>
              <a:rPr lang="en-US" sz="2000" dirty="0">
                <a:solidFill>
                  <a:prstClr val="white"/>
                </a:solidFill>
                <a:latin typeface="Gill Sans" charset="0"/>
                <a:ea typeface="Gill Sans" charset="0"/>
                <a:cs typeface="Gill Sans" charset="0"/>
              </a:rPr>
              <a:t>Alexandra </a:t>
            </a:r>
            <a:r>
              <a:rPr lang="en-US" sz="2000" dirty="0" err="1">
                <a:solidFill>
                  <a:prstClr val="white"/>
                </a:solidFill>
                <a:latin typeface="Gill Sans" charset="0"/>
                <a:ea typeface="Gill Sans" charset="0"/>
                <a:cs typeface="Gill Sans" charset="0"/>
              </a:rPr>
              <a:t>Scalici</a:t>
            </a:r>
            <a:endParaRPr lang="en-US" sz="2000" dirty="0">
              <a:solidFill>
                <a:prstClr val="white"/>
              </a:solidFill>
              <a:latin typeface="Gill Sans" charset="0"/>
              <a:ea typeface="Gill Sans" charset="0"/>
              <a:cs typeface="Gill Sans" charset="0"/>
            </a:endParaRPr>
          </a:p>
          <a:p>
            <a:pPr>
              <a:defRPr sz="1800">
                <a:solidFill>
                  <a:srgbClr val="000000"/>
                </a:solidFill>
              </a:defRPr>
            </a:pPr>
            <a:r>
              <a:rPr lang="en-US" sz="2000" dirty="0">
                <a:solidFill>
                  <a:prstClr val="white"/>
                </a:solidFill>
                <a:latin typeface="Gill Sans" charset="0"/>
                <a:ea typeface="Gill Sans" charset="0"/>
                <a:cs typeface="Gill Sans" charset="0"/>
              </a:rPr>
              <a:t>Ella Van Deventer</a:t>
            </a:r>
            <a:endParaRPr sz="2000" dirty="0">
              <a:solidFill>
                <a:prstClr val="white"/>
              </a:solidFill>
              <a:latin typeface="Gill Sans" charset="0"/>
              <a:ea typeface="Gill Sans" charset="0"/>
              <a:cs typeface="Gill Sans" charset="0"/>
            </a:endParaRPr>
          </a:p>
        </p:txBody>
      </p:sp>
      <p:sp>
        <p:nvSpPr>
          <p:cNvPr id="8" name="TextBox 7"/>
          <p:cNvSpPr txBox="1"/>
          <p:nvPr/>
        </p:nvSpPr>
        <p:spPr>
          <a:xfrm>
            <a:off x="2431235" y="561736"/>
            <a:ext cx="881973" cy="451342"/>
          </a:xfrm>
          <a:prstGeom prst="rect">
            <a:avLst/>
          </a:prstGeom>
          <a:noFill/>
        </p:spPr>
        <p:txBody>
          <a:bodyPr wrap="none" rtlCol="0">
            <a:spAutoFit/>
          </a:bodyPr>
          <a:lstStyle/>
          <a:p>
            <a:pPr defTabSz="761970"/>
            <a:r>
              <a:rPr lang="en-US" sz="2333" i="1" dirty="0" err="1">
                <a:solidFill>
                  <a:prstClr val="white"/>
                </a:solidFill>
                <a:latin typeface="Gill Sans" charset="0"/>
                <a:ea typeface="Gill Sans" charset="0"/>
                <a:cs typeface="Gill Sans" charset="0"/>
              </a:rPr>
              <a:t>toth</a:t>
            </a:r>
            <a:r>
              <a:rPr lang="en-US" sz="2333" i="1" baseline="30000" dirty="0">
                <a:solidFill>
                  <a:prstClr val="white"/>
                </a:solidFill>
                <a:latin typeface="Gill Sans" charset="0"/>
                <a:ea typeface="Gill Sans" charset="0"/>
                <a:cs typeface="Gill Sans" charset="0"/>
              </a:rPr>
              <a:t>–/–</a:t>
            </a:r>
            <a:endParaRPr lang="en-US" sz="2333" i="1" dirty="0">
              <a:solidFill>
                <a:prstClr val="white"/>
              </a:solidFill>
              <a:latin typeface="Gill Sans" charset="0"/>
              <a:ea typeface="Gill Sans" charset="0"/>
              <a:cs typeface="Gill Sans" charset="0"/>
            </a:endParaRPr>
          </a:p>
        </p:txBody>
      </p:sp>
      <p:sp>
        <p:nvSpPr>
          <p:cNvPr id="9" name="TextBox 8"/>
          <p:cNvSpPr txBox="1"/>
          <p:nvPr/>
        </p:nvSpPr>
        <p:spPr>
          <a:xfrm>
            <a:off x="5863439" y="561736"/>
            <a:ext cx="676788" cy="451342"/>
          </a:xfrm>
          <a:prstGeom prst="rect">
            <a:avLst/>
          </a:prstGeom>
          <a:noFill/>
        </p:spPr>
        <p:txBody>
          <a:bodyPr wrap="none" rtlCol="0">
            <a:spAutoFit/>
          </a:bodyPr>
          <a:lstStyle/>
          <a:p>
            <a:pPr defTabSz="761970"/>
            <a:r>
              <a:rPr lang="en-US" sz="2333" dirty="0">
                <a:solidFill>
                  <a:prstClr val="white"/>
                </a:solidFill>
                <a:latin typeface="Gill Sans" charset="0"/>
                <a:ea typeface="Gill Sans" charset="0"/>
                <a:cs typeface="Gill Sans" charset="0"/>
              </a:rPr>
              <a:t>WT</a:t>
            </a:r>
          </a:p>
        </p:txBody>
      </p:sp>
    </p:spTree>
    <p:extLst>
      <p:ext uri="{BB962C8B-B14F-4D97-AF65-F5344CB8AC3E}">
        <p14:creationId xmlns:p14="http://schemas.microsoft.com/office/powerpoint/2010/main" val="13870361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6664" t="18120" b="31880"/>
          <a:stretch/>
        </p:blipFill>
        <p:spPr>
          <a:xfrm>
            <a:off x="2557931" y="1819563"/>
            <a:ext cx="1905078" cy="11430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12255" t="5099" r="4251" b="44901"/>
          <a:stretch/>
        </p:blipFill>
        <p:spPr>
          <a:xfrm>
            <a:off x="2557970" y="546411"/>
            <a:ext cx="1908696" cy="1143000"/>
          </a:xfrm>
          <a:prstGeom prst="rect">
            <a:avLst/>
          </a:prstGeom>
        </p:spPr>
      </p:pic>
      <p:sp>
        <p:nvSpPr>
          <p:cNvPr id="5" name="TextBox 4"/>
          <p:cNvSpPr txBox="1"/>
          <p:nvPr/>
        </p:nvSpPr>
        <p:spPr>
          <a:xfrm>
            <a:off x="1056184" y="2171264"/>
            <a:ext cx="1531188" cy="323165"/>
          </a:xfrm>
          <a:prstGeom prst="rect">
            <a:avLst/>
          </a:prstGeom>
          <a:noFill/>
        </p:spPr>
        <p:txBody>
          <a:bodyPr wrap="none" rtlCol="0">
            <a:spAutoFit/>
          </a:bodyPr>
          <a:lstStyle/>
          <a:p>
            <a:pPr defTabSz="761970"/>
            <a:r>
              <a:rPr lang="en-US" sz="1500" dirty="0">
                <a:solidFill>
                  <a:prstClr val="white"/>
                </a:solidFill>
                <a:latin typeface="Gill Sans" charset="0"/>
                <a:ea typeface="Gill Sans" charset="0"/>
                <a:cs typeface="Gill Sans" charset="0"/>
              </a:rPr>
              <a:t>6.06 mm (22 </a:t>
            </a:r>
            <a:r>
              <a:rPr lang="en-US" sz="1500" dirty="0" err="1">
                <a:solidFill>
                  <a:prstClr val="white"/>
                </a:solidFill>
                <a:latin typeface="Gill Sans" charset="0"/>
                <a:ea typeface="Gill Sans" charset="0"/>
                <a:cs typeface="Gill Sans" charset="0"/>
              </a:rPr>
              <a:t>dpf</a:t>
            </a:r>
            <a:r>
              <a:rPr lang="en-US" sz="1500" dirty="0">
                <a:solidFill>
                  <a:prstClr val="white"/>
                </a:solidFill>
                <a:latin typeface="Gill Sans" charset="0"/>
                <a:ea typeface="Gill Sans" charset="0"/>
                <a:cs typeface="Gill Sans" charset="0"/>
              </a:rPr>
              <a:t>)</a:t>
            </a:r>
          </a:p>
        </p:txBody>
      </p:sp>
      <p:sp>
        <p:nvSpPr>
          <p:cNvPr id="8" name="TextBox 7"/>
          <p:cNvSpPr txBox="1"/>
          <p:nvPr/>
        </p:nvSpPr>
        <p:spPr>
          <a:xfrm>
            <a:off x="1056184" y="3510328"/>
            <a:ext cx="1531188" cy="323165"/>
          </a:xfrm>
          <a:prstGeom prst="rect">
            <a:avLst/>
          </a:prstGeom>
          <a:noFill/>
        </p:spPr>
        <p:txBody>
          <a:bodyPr wrap="none" rtlCol="0">
            <a:spAutoFit/>
          </a:bodyPr>
          <a:lstStyle/>
          <a:p>
            <a:pPr defTabSz="761970"/>
            <a:r>
              <a:rPr lang="en-US" sz="1500" dirty="0">
                <a:solidFill>
                  <a:prstClr val="white"/>
                </a:solidFill>
                <a:latin typeface="Gill Sans" charset="0"/>
                <a:ea typeface="Gill Sans" charset="0"/>
                <a:cs typeface="Gill Sans" charset="0"/>
              </a:rPr>
              <a:t>6.17 mm (25 </a:t>
            </a:r>
            <a:r>
              <a:rPr lang="en-US" sz="1500" dirty="0" err="1">
                <a:solidFill>
                  <a:prstClr val="white"/>
                </a:solidFill>
                <a:latin typeface="Gill Sans" charset="0"/>
                <a:ea typeface="Gill Sans" charset="0"/>
                <a:cs typeface="Gill Sans" charset="0"/>
              </a:rPr>
              <a:t>dpf</a:t>
            </a:r>
            <a:r>
              <a:rPr lang="en-US" sz="1500" dirty="0">
                <a:solidFill>
                  <a:prstClr val="white"/>
                </a:solidFill>
                <a:latin typeface="Gill Sans" charset="0"/>
                <a:ea typeface="Gill Sans" charset="0"/>
                <a:cs typeface="Gill Sans" charset="0"/>
              </a:rPr>
              <a:t>)</a:t>
            </a:r>
          </a:p>
        </p:txBody>
      </p:sp>
      <p:sp>
        <p:nvSpPr>
          <p:cNvPr id="10" name="TextBox 9"/>
          <p:cNvSpPr txBox="1"/>
          <p:nvPr/>
        </p:nvSpPr>
        <p:spPr>
          <a:xfrm>
            <a:off x="1056184" y="4783481"/>
            <a:ext cx="1531188" cy="323165"/>
          </a:xfrm>
          <a:prstGeom prst="rect">
            <a:avLst/>
          </a:prstGeom>
          <a:noFill/>
        </p:spPr>
        <p:txBody>
          <a:bodyPr wrap="none" rtlCol="0">
            <a:spAutoFit/>
          </a:bodyPr>
          <a:lstStyle/>
          <a:p>
            <a:pPr defTabSz="761970"/>
            <a:r>
              <a:rPr lang="en-US" sz="1500" dirty="0">
                <a:solidFill>
                  <a:prstClr val="white"/>
                </a:solidFill>
                <a:latin typeface="Gill Sans" charset="0"/>
                <a:ea typeface="Gill Sans" charset="0"/>
                <a:cs typeface="Gill Sans" charset="0"/>
              </a:rPr>
              <a:t>6.35 mm (28 </a:t>
            </a:r>
            <a:r>
              <a:rPr lang="en-US" sz="1500" dirty="0" err="1">
                <a:solidFill>
                  <a:prstClr val="white"/>
                </a:solidFill>
                <a:latin typeface="Gill Sans" charset="0"/>
                <a:ea typeface="Gill Sans" charset="0"/>
                <a:cs typeface="Gill Sans" charset="0"/>
              </a:rPr>
              <a:t>dpf</a:t>
            </a:r>
            <a:r>
              <a:rPr lang="en-US" sz="1500" dirty="0">
                <a:solidFill>
                  <a:prstClr val="white"/>
                </a:solidFill>
                <a:latin typeface="Gill Sans" charset="0"/>
                <a:ea typeface="Gill Sans" charset="0"/>
                <a:cs typeface="Gill Sans" charset="0"/>
              </a:rPr>
              <a:t>)</a:t>
            </a:r>
          </a:p>
        </p:txBody>
      </p:sp>
      <p:sp>
        <p:nvSpPr>
          <p:cNvPr id="11" name="TextBox 10"/>
          <p:cNvSpPr txBox="1"/>
          <p:nvPr/>
        </p:nvSpPr>
        <p:spPr>
          <a:xfrm>
            <a:off x="1056223" y="964023"/>
            <a:ext cx="1531188" cy="323165"/>
          </a:xfrm>
          <a:prstGeom prst="rect">
            <a:avLst/>
          </a:prstGeom>
          <a:noFill/>
        </p:spPr>
        <p:txBody>
          <a:bodyPr wrap="none" rtlCol="0">
            <a:spAutoFit/>
          </a:bodyPr>
          <a:lstStyle/>
          <a:p>
            <a:pPr defTabSz="761970"/>
            <a:r>
              <a:rPr lang="en-US" sz="1500" dirty="0">
                <a:solidFill>
                  <a:prstClr val="white"/>
                </a:solidFill>
                <a:latin typeface="Gill Sans" charset="0"/>
                <a:ea typeface="Gill Sans" charset="0"/>
                <a:cs typeface="Gill Sans" charset="0"/>
              </a:rPr>
              <a:t>5.91 mm (20 </a:t>
            </a:r>
            <a:r>
              <a:rPr lang="en-US" sz="1500" dirty="0" err="1">
                <a:solidFill>
                  <a:prstClr val="white"/>
                </a:solidFill>
                <a:latin typeface="Gill Sans" charset="0"/>
                <a:ea typeface="Gill Sans" charset="0"/>
                <a:cs typeface="Gill Sans" charset="0"/>
              </a:rPr>
              <a:t>dpf</a:t>
            </a:r>
            <a:r>
              <a:rPr lang="en-US" sz="1500" dirty="0">
                <a:solidFill>
                  <a:prstClr val="white"/>
                </a:solidFill>
                <a:latin typeface="Gill Sans" charset="0"/>
                <a:ea typeface="Gill Sans" charset="0"/>
                <a:cs typeface="Gill Sans" charset="0"/>
              </a:rPr>
              <a:t>)</a:t>
            </a:r>
          </a:p>
        </p:txBody>
      </p:sp>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6585" t="17348" r="23970" b="40986"/>
          <a:stretch/>
        </p:blipFill>
        <p:spPr>
          <a:xfrm>
            <a:off x="2558009" y="3092716"/>
            <a:ext cx="1905000" cy="1143001"/>
          </a:xfrm>
          <a:prstGeom prst="rect">
            <a:avLst/>
          </a:prstGeom>
        </p:spPr>
      </p:pic>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13205" t="13399" r="17351" b="44935"/>
          <a:stretch/>
        </p:blipFill>
        <p:spPr>
          <a:xfrm>
            <a:off x="2558009" y="4365869"/>
            <a:ext cx="1905000" cy="1143000"/>
          </a:xfrm>
          <a:prstGeom prst="rect">
            <a:avLst/>
          </a:prstGeom>
        </p:spPr>
      </p:pic>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l="6231" t="5882" r="3921" b="44118"/>
          <a:stretch/>
        </p:blipFill>
        <p:spPr>
          <a:xfrm>
            <a:off x="4594412" y="546411"/>
            <a:ext cx="2053903" cy="1143000"/>
          </a:xfrm>
          <a:prstGeom prst="rect">
            <a:avLst/>
          </a:prstGeom>
        </p:spPr>
      </p:pic>
      <p:sp>
        <p:nvSpPr>
          <p:cNvPr id="28" name="TextBox 27"/>
          <p:cNvSpPr txBox="1"/>
          <p:nvPr/>
        </p:nvSpPr>
        <p:spPr>
          <a:xfrm>
            <a:off x="6648314" y="964023"/>
            <a:ext cx="1531188" cy="323165"/>
          </a:xfrm>
          <a:prstGeom prst="rect">
            <a:avLst/>
          </a:prstGeom>
          <a:noFill/>
        </p:spPr>
        <p:txBody>
          <a:bodyPr wrap="none" rtlCol="0">
            <a:spAutoFit/>
          </a:bodyPr>
          <a:lstStyle/>
          <a:p>
            <a:pPr defTabSz="761970"/>
            <a:r>
              <a:rPr lang="en-US" sz="1500" dirty="0">
                <a:solidFill>
                  <a:prstClr val="white"/>
                </a:solidFill>
                <a:latin typeface="Gill Sans" charset="0"/>
                <a:ea typeface="Gill Sans" charset="0"/>
                <a:cs typeface="Gill Sans" charset="0"/>
              </a:rPr>
              <a:t>6.15 mm (21 </a:t>
            </a:r>
            <a:r>
              <a:rPr lang="en-US" sz="1500" dirty="0" err="1">
                <a:solidFill>
                  <a:prstClr val="white"/>
                </a:solidFill>
                <a:latin typeface="Gill Sans" charset="0"/>
                <a:ea typeface="Gill Sans" charset="0"/>
                <a:cs typeface="Gill Sans" charset="0"/>
              </a:rPr>
              <a:t>dpf</a:t>
            </a:r>
            <a:r>
              <a:rPr lang="en-US" sz="1500" dirty="0">
                <a:solidFill>
                  <a:prstClr val="white"/>
                </a:solidFill>
                <a:latin typeface="Gill Sans" charset="0"/>
                <a:ea typeface="Gill Sans" charset="0"/>
                <a:cs typeface="Gill Sans" charset="0"/>
              </a:rPr>
              <a:t>)</a:t>
            </a:r>
          </a:p>
        </p:txBody>
      </p:sp>
      <p:pic>
        <p:nvPicPr>
          <p:cNvPr id="29" name="Picture 28"/>
          <p:cNvPicPr>
            <a:picLocks noChangeAspect="1"/>
          </p:cNvPicPr>
          <p:nvPr/>
        </p:nvPicPr>
        <p:blipFill rotWithShape="1">
          <a:blip r:embed="rId8">
            <a:extLst>
              <a:ext uri="{28A0092B-C50C-407E-A947-70E740481C1C}">
                <a14:useLocalDpi xmlns:a14="http://schemas.microsoft.com/office/drawing/2010/main" val="0"/>
              </a:ext>
            </a:extLst>
          </a:blip>
          <a:srcRect l="15665" t="13345" r="25831" b="54046"/>
          <a:stretch/>
        </p:blipFill>
        <p:spPr>
          <a:xfrm>
            <a:off x="4597637" y="1819563"/>
            <a:ext cx="2050677" cy="1143000"/>
          </a:xfrm>
          <a:prstGeom prst="rect">
            <a:avLst/>
          </a:prstGeom>
        </p:spPr>
      </p:pic>
      <p:sp>
        <p:nvSpPr>
          <p:cNvPr id="30" name="TextBox 29"/>
          <p:cNvSpPr txBox="1"/>
          <p:nvPr/>
        </p:nvSpPr>
        <p:spPr>
          <a:xfrm>
            <a:off x="6648314" y="2171264"/>
            <a:ext cx="1531188" cy="323165"/>
          </a:xfrm>
          <a:prstGeom prst="rect">
            <a:avLst/>
          </a:prstGeom>
          <a:noFill/>
        </p:spPr>
        <p:txBody>
          <a:bodyPr wrap="none" rtlCol="0">
            <a:spAutoFit/>
          </a:bodyPr>
          <a:lstStyle/>
          <a:p>
            <a:pPr defTabSz="761970"/>
            <a:r>
              <a:rPr lang="en-US" sz="1500" dirty="0">
                <a:solidFill>
                  <a:prstClr val="white"/>
                </a:solidFill>
                <a:latin typeface="Gill Sans" charset="0"/>
                <a:ea typeface="Gill Sans" charset="0"/>
                <a:cs typeface="Gill Sans" charset="0"/>
              </a:rPr>
              <a:t>6.58 mm (23 </a:t>
            </a:r>
            <a:r>
              <a:rPr lang="en-US" sz="1500" dirty="0" err="1">
                <a:solidFill>
                  <a:prstClr val="white"/>
                </a:solidFill>
                <a:latin typeface="Gill Sans" charset="0"/>
                <a:ea typeface="Gill Sans" charset="0"/>
                <a:cs typeface="Gill Sans" charset="0"/>
              </a:rPr>
              <a:t>dpf</a:t>
            </a:r>
            <a:r>
              <a:rPr lang="en-US" sz="1500" dirty="0">
                <a:solidFill>
                  <a:prstClr val="white"/>
                </a:solidFill>
                <a:latin typeface="Gill Sans" charset="0"/>
                <a:ea typeface="Gill Sans" charset="0"/>
                <a:cs typeface="Gill Sans" charset="0"/>
              </a:rPr>
              <a:t>)</a:t>
            </a:r>
          </a:p>
        </p:txBody>
      </p:sp>
      <p:pic>
        <p:nvPicPr>
          <p:cNvPr id="31" name="Picture 30"/>
          <p:cNvPicPr>
            <a:picLocks noChangeAspect="1"/>
          </p:cNvPicPr>
          <p:nvPr/>
        </p:nvPicPr>
        <p:blipFill rotWithShape="1">
          <a:blip r:embed="rId9">
            <a:extLst>
              <a:ext uri="{28A0092B-C50C-407E-A947-70E740481C1C}">
                <a14:useLocalDpi xmlns:a14="http://schemas.microsoft.com/office/drawing/2010/main" val="0"/>
              </a:ext>
            </a:extLst>
          </a:blip>
          <a:srcRect l="23881" t="19940" r="8456" b="42559"/>
          <a:stretch/>
        </p:blipFill>
        <p:spPr>
          <a:xfrm>
            <a:off x="4594412" y="3092717"/>
            <a:ext cx="2062374" cy="1143000"/>
          </a:xfrm>
          <a:prstGeom prst="rect">
            <a:avLst/>
          </a:prstGeom>
        </p:spPr>
      </p:pic>
      <p:sp>
        <p:nvSpPr>
          <p:cNvPr id="32" name="TextBox 31"/>
          <p:cNvSpPr txBox="1"/>
          <p:nvPr/>
        </p:nvSpPr>
        <p:spPr>
          <a:xfrm>
            <a:off x="6656786" y="3510328"/>
            <a:ext cx="1531188" cy="323165"/>
          </a:xfrm>
          <a:prstGeom prst="rect">
            <a:avLst/>
          </a:prstGeom>
          <a:noFill/>
        </p:spPr>
        <p:txBody>
          <a:bodyPr wrap="none" rtlCol="0">
            <a:spAutoFit/>
          </a:bodyPr>
          <a:lstStyle/>
          <a:p>
            <a:pPr defTabSz="761970"/>
            <a:r>
              <a:rPr lang="en-US" sz="1500" dirty="0">
                <a:solidFill>
                  <a:prstClr val="white"/>
                </a:solidFill>
                <a:latin typeface="Gill Sans" charset="0"/>
                <a:ea typeface="Gill Sans" charset="0"/>
                <a:cs typeface="Gill Sans" charset="0"/>
              </a:rPr>
              <a:t>7.13 mm (26 </a:t>
            </a:r>
            <a:r>
              <a:rPr lang="en-US" sz="1500" dirty="0" err="1">
                <a:solidFill>
                  <a:prstClr val="white"/>
                </a:solidFill>
                <a:latin typeface="Gill Sans" charset="0"/>
                <a:ea typeface="Gill Sans" charset="0"/>
                <a:cs typeface="Gill Sans" charset="0"/>
              </a:rPr>
              <a:t>dpf</a:t>
            </a:r>
            <a:r>
              <a:rPr lang="en-US" sz="1500" dirty="0">
                <a:solidFill>
                  <a:prstClr val="white"/>
                </a:solidFill>
                <a:latin typeface="Gill Sans" charset="0"/>
                <a:ea typeface="Gill Sans" charset="0"/>
                <a:cs typeface="Gill Sans" charset="0"/>
              </a:rPr>
              <a:t>)</a:t>
            </a:r>
          </a:p>
        </p:txBody>
      </p:sp>
      <p:pic>
        <p:nvPicPr>
          <p:cNvPr id="33" name="Picture 32"/>
          <p:cNvPicPr>
            <a:picLocks noChangeAspect="1"/>
          </p:cNvPicPr>
          <p:nvPr/>
        </p:nvPicPr>
        <p:blipFill rotWithShape="1">
          <a:blip r:embed="rId10">
            <a:extLst>
              <a:ext uri="{28A0092B-C50C-407E-A947-70E740481C1C}">
                <a14:useLocalDpi xmlns:a14="http://schemas.microsoft.com/office/drawing/2010/main" val="0"/>
              </a:ext>
            </a:extLst>
          </a:blip>
          <a:srcRect l="19499" t="14116" r="12868" b="48384"/>
          <a:stretch/>
        </p:blipFill>
        <p:spPr>
          <a:xfrm>
            <a:off x="4586864" y="4365869"/>
            <a:ext cx="2061451" cy="1143000"/>
          </a:xfrm>
          <a:prstGeom prst="rect">
            <a:avLst/>
          </a:prstGeom>
        </p:spPr>
      </p:pic>
      <p:sp>
        <p:nvSpPr>
          <p:cNvPr id="34" name="TextBox 33"/>
          <p:cNvSpPr txBox="1"/>
          <p:nvPr/>
        </p:nvSpPr>
        <p:spPr>
          <a:xfrm>
            <a:off x="6648314" y="4783481"/>
            <a:ext cx="1531188" cy="323165"/>
          </a:xfrm>
          <a:prstGeom prst="rect">
            <a:avLst/>
          </a:prstGeom>
          <a:noFill/>
        </p:spPr>
        <p:txBody>
          <a:bodyPr wrap="none" rtlCol="0">
            <a:spAutoFit/>
          </a:bodyPr>
          <a:lstStyle/>
          <a:p>
            <a:pPr defTabSz="761970"/>
            <a:r>
              <a:rPr lang="en-US" sz="1500" dirty="0">
                <a:solidFill>
                  <a:prstClr val="white"/>
                </a:solidFill>
                <a:latin typeface="Gill Sans" charset="0"/>
                <a:ea typeface="Gill Sans" charset="0"/>
                <a:cs typeface="Gill Sans" charset="0"/>
              </a:rPr>
              <a:t>7.80 mm (28 </a:t>
            </a:r>
            <a:r>
              <a:rPr lang="en-US" sz="1500" dirty="0" err="1">
                <a:solidFill>
                  <a:prstClr val="white"/>
                </a:solidFill>
                <a:latin typeface="Gill Sans" charset="0"/>
                <a:ea typeface="Gill Sans" charset="0"/>
                <a:cs typeface="Gill Sans" charset="0"/>
              </a:rPr>
              <a:t>dpf</a:t>
            </a:r>
            <a:r>
              <a:rPr lang="en-US" sz="1500" dirty="0">
                <a:solidFill>
                  <a:prstClr val="white"/>
                </a:solidFill>
                <a:latin typeface="Gill Sans" charset="0"/>
                <a:ea typeface="Gill Sans" charset="0"/>
                <a:cs typeface="Gill Sans" charset="0"/>
              </a:rPr>
              <a:t>)</a:t>
            </a:r>
          </a:p>
        </p:txBody>
      </p:sp>
      <p:sp>
        <p:nvSpPr>
          <p:cNvPr id="36" name="TextBox 35"/>
          <p:cNvSpPr txBox="1"/>
          <p:nvPr/>
        </p:nvSpPr>
        <p:spPr>
          <a:xfrm>
            <a:off x="3251743" y="110394"/>
            <a:ext cx="881973" cy="451342"/>
          </a:xfrm>
          <a:prstGeom prst="rect">
            <a:avLst/>
          </a:prstGeom>
          <a:noFill/>
        </p:spPr>
        <p:txBody>
          <a:bodyPr wrap="none" rtlCol="0">
            <a:spAutoFit/>
          </a:bodyPr>
          <a:lstStyle/>
          <a:p>
            <a:pPr defTabSz="761970"/>
            <a:r>
              <a:rPr lang="en-US" sz="2333" i="1" dirty="0" err="1">
                <a:solidFill>
                  <a:prstClr val="white"/>
                </a:solidFill>
                <a:latin typeface="Gill Sans" charset="0"/>
                <a:ea typeface="Gill Sans" charset="0"/>
                <a:cs typeface="Gill Sans" charset="0"/>
              </a:rPr>
              <a:t>toth</a:t>
            </a:r>
            <a:r>
              <a:rPr lang="en-US" sz="2333" i="1" baseline="30000" dirty="0">
                <a:solidFill>
                  <a:prstClr val="white"/>
                </a:solidFill>
                <a:latin typeface="Gill Sans" charset="0"/>
                <a:ea typeface="Gill Sans" charset="0"/>
                <a:cs typeface="Gill Sans" charset="0"/>
              </a:rPr>
              <a:t>–/–</a:t>
            </a:r>
            <a:endParaRPr lang="en-US" sz="2333" i="1" dirty="0">
              <a:solidFill>
                <a:prstClr val="white"/>
              </a:solidFill>
              <a:latin typeface="Gill Sans" charset="0"/>
              <a:ea typeface="Gill Sans" charset="0"/>
              <a:cs typeface="Gill Sans" charset="0"/>
            </a:endParaRPr>
          </a:p>
        </p:txBody>
      </p:sp>
      <p:sp>
        <p:nvSpPr>
          <p:cNvPr id="37" name="TextBox 36"/>
          <p:cNvSpPr txBox="1"/>
          <p:nvPr/>
        </p:nvSpPr>
        <p:spPr>
          <a:xfrm>
            <a:off x="5196710" y="110394"/>
            <a:ext cx="676788" cy="451342"/>
          </a:xfrm>
          <a:prstGeom prst="rect">
            <a:avLst/>
          </a:prstGeom>
          <a:noFill/>
        </p:spPr>
        <p:txBody>
          <a:bodyPr wrap="none" rtlCol="0">
            <a:spAutoFit/>
          </a:bodyPr>
          <a:lstStyle/>
          <a:p>
            <a:pPr defTabSz="761970"/>
            <a:r>
              <a:rPr lang="en-US" sz="2333" dirty="0">
                <a:solidFill>
                  <a:prstClr val="white"/>
                </a:solidFill>
                <a:latin typeface="Gill Sans" charset="0"/>
                <a:ea typeface="Gill Sans" charset="0"/>
                <a:cs typeface="Gill Sans" charset="0"/>
              </a:rPr>
              <a:t>WT</a:t>
            </a:r>
          </a:p>
        </p:txBody>
      </p:sp>
    </p:spTree>
    <p:extLst>
      <p:ext uri="{BB962C8B-B14F-4D97-AF65-F5344CB8AC3E}">
        <p14:creationId xmlns:p14="http://schemas.microsoft.com/office/powerpoint/2010/main" val="6250321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6925" t="18519" r="13760" b="21481"/>
          <a:stretch/>
        </p:blipFill>
        <p:spPr>
          <a:xfrm>
            <a:off x="862854" y="504266"/>
            <a:ext cx="3507441" cy="2286000"/>
          </a:xfrm>
          <a:prstGeom prst="rect">
            <a:avLst/>
          </a:prstGeom>
        </p:spPr>
      </p:pic>
      <p:pic>
        <p:nvPicPr>
          <p:cNvPr id="3" name="Picture 2"/>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3693" t="17789" r="11013" b="22211"/>
          <a:stretch/>
        </p:blipFill>
        <p:spPr>
          <a:xfrm>
            <a:off x="4493559" y="504265"/>
            <a:ext cx="3810000" cy="2286001"/>
          </a:xfrm>
          <a:prstGeom prst="rect">
            <a:avLst/>
          </a:prstGeom>
        </p:spPr>
      </p:pic>
      <p:sp>
        <p:nvSpPr>
          <p:cNvPr id="4" name="TextBox 3"/>
          <p:cNvSpPr txBox="1"/>
          <p:nvPr/>
        </p:nvSpPr>
        <p:spPr>
          <a:xfrm>
            <a:off x="862853" y="2504901"/>
            <a:ext cx="1531188" cy="323165"/>
          </a:xfrm>
          <a:prstGeom prst="rect">
            <a:avLst/>
          </a:prstGeom>
          <a:noFill/>
        </p:spPr>
        <p:txBody>
          <a:bodyPr wrap="none" rtlCol="0">
            <a:spAutoFit/>
          </a:bodyPr>
          <a:lstStyle/>
          <a:p>
            <a:pPr defTabSz="761970"/>
            <a:r>
              <a:rPr lang="en-US" sz="1500" dirty="0">
                <a:solidFill>
                  <a:prstClr val="black"/>
                </a:solidFill>
                <a:latin typeface="Gill Sans" charset="0"/>
                <a:ea typeface="Gill Sans" charset="0"/>
                <a:cs typeface="Gill Sans" charset="0"/>
              </a:rPr>
              <a:t>12.6 mm (74 </a:t>
            </a:r>
            <a:r>
              <a:rPr lang="en-US" sz="1500" dirty="0" err="1">
                <a:solidFill>
                  <a:prstClr val="black"/>
                </a:solidFill>
                <a:latin typeface="Gill Sans" charset="0"/>
                <a:ea typeface="Gill Sans" charset="0"/>
                <a:cs typeface="Gill Sans" charset="0"/>
              </a:rPr>
              <a:t>dpf</a:t>
            </a:r>
            <a:r>
              <a:rPr lang="en-US" sz="1500" dirty="0">
                <a:solidFill>
                  <a:prstClr val="black"/>
                </a:solidFill>
                <a:latin typeface="Gill Sans" charset="0"/>
                <a:ea typeface="Gill Sans" charset="0"/>
                <a:cs typeface="Gill Sans" charset="0"/>
              </a:rPr>
              <a:t>)</a:t>
            </a:r>
          </a:p>
        </p:txBody>
      </p:sp>
      <p:sp>
        <p:nvSpPr>
          <p:cNvPr id="5" name="TextBox 4"/>
          <p:cNvSpPr txBox="1"/>
          <p:nvPr/>
        </p:nvSpPr>
        <p:spPr>
          <a:xfrm>
            <a:off x="4493559" y="2516107"/>
            <a:ext cx="1531188" cy="323165"/>
          </a:xfrm>
          <a:prstGeom prst="rect">
            <a:avLst/>
          </a:prstGeom>
          <a:noFill/>
        </p:spPr>
        <p:txBody>
          <a:bodyPr wrap="none" rtlCol="0">
            <a:spAutoFit/>
          </a:bodyPr>
          <a:lstStyle/>
          <a:p>
            <a:pPr defTabSz="761970"/>
            <a:r>
              <a:rPr lang="en-US" sz="1500" dirty="0">
                <a:solidFill>
                  <a:prstClr val="black"/>
                </a:solidFill>
                <a:latin typeface="Gill Sans" charset="0"/>
                <a:ea typeface="Gill Sans" charset="0"/>
                <a:cs typeface="Gill Sans" charset="0"/>
              </a:rPr>
              <a:t>14.6 mm (74 </a:t>
            </a:r>
            <a:r>
              <a:rPr lang="en-US" sz="1500" dirty="0" err="1">
                <a:solidFill>
                  <a:prstClr val="black"/>
                </a:solidFill>
                <a:latin typeface="Gill Sans" charset="0"/>
                <a:ea typeface="Gill Sans" charset="0"/>
                <a:cs typeface="Gill Sans" charset="0"/>
              </a:rPr>
              <a:t>dpf</a:t>
            </a:r>
            <a:r>
              <a:rPr lang="en-US" sz="1500" dirty="0">
                <a:solidFill>
                  <a:prstClr val="black"/>
                </a:solidFill>
                <a:latin typeface="Gill Sans" charset="0"/>
                <a:ea typeface="Gill Sans" charset="0"/>
                <a:cs typeface="Gill Sans" charset="0"/>
              </a:rPr>
              <a:t>)</a:t>
            </a: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16925" t="18519" r="13760" b="21481"/>
          <a:stretch/>
        </p:blipFill>
        <p:spPr>
          <a:xfrm>
            <a:off x="1359646" y="3051736"/>
            <a:ext cx="0" cy="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7824" y="3092826"/>
            <a:ext cx="3036093" cy="2286000"/>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80512" y="3092826"/>
            <a:ext cx="3036094" cy="2286000"/>
          </a:xfrm>
          <a:prstGeom prst="rect">
            <a:avLst/>
          </a:prstGeom>
        </p:spPr>
      </p:pic>
      <p:sp>
        <p:nvSpPr>
          <p:cNvPr id="9" name="TextBox 8"/>
          <p:cNvSpPr txBox="1"/>
          <p:nvPr/>
        </p:nvSpPr>
        <p:spPr>
          <a:xfrm>
            <a:off x="2364600" y="45838"/>
            <a:ext cx="881973" cy="451342"/>
          </a:xfrm>
          <a:prstGeom prst="rect">
            <a:avLst/>
          </a:prstGeom>
          <a:noFill/>
        </p:spPr>
        <p:txBody>
          <a:bodyPr wrap="none" rtlCol="0">
            <a:spAutoFit/>
          </a:bodyPr>
          <a:lstStyle/>
          <a:p>
            <a:pPr defTabSz="761970"/>
            <a:r>
              <a:rPr lang="en-US" sz="2333" i="1" dirty="0" err="1">
                <a:solidFill>
                  <a:prstClr val="white"/>
                </a:solidFill>
                <a:latin typeface="Gill Sans" charset="0"/>
                <a:ea typeface="Gill Sans" charset="0"/>
                <a:cs typeface="Gill Sans" charset="0"/>
              </a:rPr>
              <a:t>toth</a:t>
            </a:r>
            <a:r>
              <a:rPr lang="en-US" sz="2333" i="1" baseline="30000" dirty="0">
                <a:solidFill>
                  <a:prstClr val="white"/>
                </a:solidFill>
                <a:latin typeface="Gill Sans" charset="0"/>
                <a:ea typeface="Gill Sans" charset="0"/>
                <a:cs typeface="Gill Sans" charset="0"/>
              </a:rPr>
              <a:t>–/–</a:t>
            </a:r>
            <a:endParaRPr lang="en-US" sz="2333" i="1" dirty="0">
              <a:solidFill>
                <a:prstClr val="white"/>
              </a:solidFill>
              <a:latin typeface="Gill Sans" charset="0"/>
              <a:ea typeface="Gill Sans" charset="0"/>
              <a:cs typeface="Gill Sans" charset="0"/>
            </a:endParaRPr>
          </a:p>
        </p:txBody>
      </p:sp>
      <p:sp>
        <p:nvSpPr>
          <p:cNvPr id="10" name="TextBox 9"/>
          <p:cNvSpPr txBox="1"/>
          <p:nvPr/>
        </p:nvSpPr>
        <p:spPr>
          <a:xfrm>
            <a:off x="6075820" y="68249"/>
            <a:ext cx="676788" cy="451342"/>
          </a:xfrm>
          <a:prstGeom prst="rect">
            <a:avLst/>
          </a:prstGeom>
          <a:noFill/>
        </p:spPr>
        <p:txBody>
          <a:bodyPr wrap="none" rtlCol="0">
            <a:spAutoFit/>
          </a:bodyPr>
          <a:lstStyle/>
          <a:p>
            <a:pPr defTabSz="761970"/>
            <a:r>
              <a:rPr lang="en-US" sz="2333" dirty="0">
                <a:solidFill>
                  <a:prstClr val="white"/>
                </a:solidFill>
                <a:latin typeface="Gill Sans" charset="0"/>
                <a:ea typeface="Gill Sans" charset="0"/>
                <a:cs typeface="Gill Sans" charset="0"/>
              </a:rPr>
              <a:t>WT</a:t>
            </a:r>
          </a:p>
        </p:txBody>
      </p:sp>
      <p:cxnSp>
        <p:nvCxnSpPr>
          <p:cNvPr id="11" name="Straight Arrow Connector 10"/>
          <p:cNvCxnSpPr/>
          <p:nvPr/>
        </p:nvCxnSpPr>
        <p:spPr>
          <a:xfrm flipV="1">
            <a:off x="7867843" y="1569720"/>
            <a:ext cx="209357" cy="357655"/>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2076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0963" b="17608"/>
          <a:stretch/>
        </p:blipFill>
        <p:spPr>
          <a:xfrm>
            <a:off x="4479703" y="2711604"/>
            <a:ext cx="3657600" cy="2612571"/>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1047" b="17525"/>
          <a:stretch/>
        </p:blipFill>
        <p:spPr>
          <a:xfrm>
            <a:off x="822103" y="2711604"/>
            <a:ext cx="3657600" cy="261257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4950" b="13621"/>
          <a:stretch/>
        </p:blipFill>
        <p:spPr>
          <a:xfrm rot="10800000" flipH="1">
            <a:off x="4479703" y="248520"/>
            <a:ext cx="3657600" cy="2612571"/>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13621" b="14950"/>
          <a:stretch/>
        </p:blipFill>
        <p:spPr>
          <a:xfrm rot="10800000" flipH="1">
            <a:off x="822103" y="198012"/>
            <a:ext cx="3657600" cy="2612573"/>
          </a:xfrm>
          <a:prstGeom prst="rect">
            <a:avLst/>
          </a:prstGeom>
        </p:spPr>
      </p:pic>
      <p:sp>
        <p:nvSpPr>
          <p:cNvPr id="6" name="Shape 462"/>
          <p:cNvSpPr/>
          <p:nvPr/>
        </p:nvSpPr>
        <p:spPr>
          <a:xfrm>
            <a:off x="7490251" y="4933092"/>
            <a:ext cx="1294105" cy="675666"/>
          </a:xfrm>
          <a:prstGeom prst="rect">
            <a:avLst/>
          </a:prstGeom>
          <a:ln w="12700">
            <a:miter lim="400000"/>
          </a:ln>
          <a:extLst>
            <a:ext uri="{C572A759-6A51-4108-AA02-DFA0A04FC94B}">
              <ma14:wrappingTextBoxFlag xmlns:ma14="http://schemas.microsoft.com/office/mac/drawingml/2011/main" val="1"/>
            </a:ext>
          </a:extLst>
        </p:spPr>
        <p:txBody>
          <a:bodyPr wrap="none" lIns="29766" tIns="29766" rIns="29766" bIns="29766" anchor="ctr">
            <a:spAutoFit/>
          </a:bodyPr>
          <a:lstStyle>
            <a:lvl1pPr algn="r" defTabSz="584200">
              <a:defRPr sz="3600">
                <a:solidFill>
                  <a:srgbClr val="FFFFFF"/>
                </a:solidFill>
                <a:latin typeface="+mn-lt"/>
                <a:ea typeface="+mn-ea"/>
                <a:cs typeface="+mn-cs"/>
                <a:sym typeface="Gill Sans"/>
              </a:defRPr>
            </a:lvl1pPr>
          </a:lstStyle>
          <a:p>
            <a:pPr>
              <a:defRPr sz="1800">
                <a:solidFill>
                  <a:srgbClr val="000000"/>
                </a:solidFill>
              </a:defRPr>
            </a:pPr>
            <a:r>
              <a:rPr lang="en-US" sz="2000" dirty="0" smtClean="0">
                <a:solidFill>
                  <a:prstClr val="white"/>
                </a:solidFill>
                <a:latin typeface="Gill Sans" charset="0"/>
                <a:ea typeface="Gill Sans" charset="0"/>
                <a:cs typeface="Gill Sans" charset="0"/>
              </a:rPr>
              <a:t>Joana Lopes</a:t>
            </a:r>
            <a:endParaRPr lang="en-US" sz="2000" dirty="0">
              <a:solidFill>
                <a:prstClr val="white"/>
              </a:solidFill>
              <a:latin typeface="Gill Sans" charset="0"/>
              <a:ea typeface="Gill Sans" charset="0"/>
              <a:cs typeface="Gill Sans" charset="0"/>
            </a:endParaRPr>
          </a:p>
          <a:p>
            <a:pPr>
              <a:defRPr sz="1800">
                <a:solidFill>
                  <a:srgbClr val="000000"/>
                </a:solidFill>
              </a:defRPr>
            </a:pPr>
            <a:r>
              <a:rPr lang="en-US" sz="2000" dirty="0" smtClean="0">
                <a:solidFill>
                  <a:prstClr val="white"/>
                </a:solidFill>
                <a:latin typeface="Gill Sans" charset="0"/>
                <a:ea typeface="Gill Sans" charset="0"/>
                <a:cs typeface="Gill Sans" charset="0"/>
              </a:rPr>
              <a:t>Kelly Miao</a:t>
            </a:r>
            <a:endParaRPr sz="2000" dirty="0">
              <a:solidFill>
                <a:prstClr val="white"/>
              </a:solidFill>
              <a:latin typeface="Gill Sans" charset="0"/>
              <a:ea typeface="Gill Sans" charset="0"/>
              <a:cs typeface="Gill Sans" charset="0"/>
            </a:endParaRPr>
          </a:p>
        </p:txBody>
      </p:sp>
      <p:sp>
        <p:nvSpPr>
          <p:cNvPr id="7" name="TextBox 6"/>
          <p:cNvSpPr txBox="1"/>
          <p:nvPr/>
        </p:nvSpPr>
        <p:spPr>
          <a:xfrm>
            <a:off x="255917" y="4786001"/>
            <a:ext cx="960519" cy="461665"/>
          </a:xfrm>
          <a:prstGeom prst="rect">
            <a:avLst/>
          </a:prstGeom>
          <a:noFill/>
        </p:spPr>
        <p:txBody>
          <a:bodyPr wrap="none" rtlCol="0">
            <a:spAutoFit/>
          </a:bodyPr>
          <a:lstStyle/>
          <a:p>
            <a:r>
              <a:rPr lang="en-US" sz="2400" i="1" dirty="0" err="1" smtClean="0">
                <a:solidFill>
                  <a:srgbClr val="78F23B"/>
                </a:solidFill>
                <a:latin typeface="Gill Sans" charset="0"/>
                <a:ea typeface="Gill Sans" charset="0"/>
                <a:cs typeface="Gill Sans" charset="0"/>
              </a:rPr>
              <a:t>calcein</a:t>
            </a:r>
            <a:endParaRPr lang="en-US" sz="2400" i="1" dirty="0">
              <a:solidFill>
                <a:srgbClr val="78F23B"/>
              </a:solidFill>
              <a:latin typeface="Gill Sans" charset="0"/>
              <a:ea typeface="Gill Sans" charset="0"/>
              <a:cs typeface="Gill Sans" charset="0"/>
            </a:endParaRPr>
          </a:p>
        </p:txBody>
      </p:sp>
      <p:sp>
        <p:nvSpPr>
          <p:cNvPr id="8" name="TextBox 7"/>
          <p:cNvSpPr txBox="1"/>
          <p:nvPr/>
        </p:nvSpPr>
        <p:spPr>
          <a:xfrm>
            <a:off x="195184" y="5147093"/>
            <a:ext cx="1326453" cy="461665"/>
          </a:xfrm>
          <a:prstGeom prst="rect">
            <a:avLst/>
          </a:prstGeom>
          <a:noFill/>
        </p:spPr>
        <p:txBody>
          <a:bodyPr wrap="none" rtlCol="0">
            <a:spAutoFit/>
          </a:bodyPr>
          <a:lstStyle/>
          <a:p>
            <a:r>
              <a:rPr lang="en-US" sz="2400" i="1" dirty="0" err="1" smtClean="0">
                <a:solidFill>
                  <a:srgbClr val="EA5DFA"/>
                </a:solidFill>
                <a:latin typeface="Gill Sans" charset="0"/>
                <a:ea typeface="Gill Sans" charset="0"/>
                <a:cs typeface="Gill Sans" charset="0"/>
              </a:rPr>
              <a:t>ctsk:dsred</a:t>
            </a:r>
            <a:endParaRPr lang="en-US" sz="2400" i="1" dirty="0">
              <a:solidFill>
                <a:srgbClr val="EA5DFA"/>
              </a:solidFill>
              <a:latin typeface="Gill Sans" charset="0"/>
              <a:ea typeface="Gill Sans" charset="0"/>
              <a:cs typeface="Gill Sans" charset="0"/>
            </a:endParaRPr>
          </a:p>
        </p:txBody>
      </p:sp>
    </p:spTree>
    <p:extLst>
      <p:ext uri="{BB962C8B-B14F-4D97-AF65-F5344CB8AC3E}">
        <p14:creationId xmlns:p14="http://schemas.microsoft.com/office/powerpoint/2010/main" val="7777205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nel C fixed.tif"/>
          <p:cNvPicPr>
            <a:picLocks noChangeAspect="1"/>
          </p:cNvPicPr>
          <p:nvPr/>
        </p:nvPicPr>
        <p:blipFill rotWithShape="1">
          <a:blip r:embed="rId3">
            <a:extLst/>
          </a:blip>
          <a:srcRect l="24829" t="288" r="27100" b="249"/>
          <a:stretch/>
        </p:blipFill>
        <p:spPr>
          <a:xfrm rot="16200000">
            <a:off x="1637267" y="-1705234"/>
            <a:ext cx="5869465" cy="9144000"/>
          </a:xfrm>
          <a:prstGeom prst="rect">
            <a:avLst/>
          </a:prstGeom>
          <a:ln w="12700">
            <a:miter lim="400000"/>
          </a:ln>
        </p:spPr>
      </p:pic>
    </p:spTree>
    <p:extLst>
      <p:ext uri="{BB962C8B-B14F-4D97-AF65-F5344CB8AC3E}">
        <p14:creationId xmlns:p14="http://schemas.microsoft.com/office/powerpoint/2010/main" val="19735943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10175" b="9884"/>
          <a:stretch/>
        </p:blipFill>
        <p:spPr>
          <a:xfrm>
            <a:off x="5074388" y="2604331"/>
            <a:ext cx="3657600" cy="2923953"/>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9884" b="10174"/>
          <a:stretch/>
        </p:blipFill>
        <p:spPr>
          <a:xfrm flipV="1">
            <a:off x="487147" y="2604332"/>
            <a:ext cx="3657600" cy="2923953"/>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9884" b="10174"/>
          <a:stretch/>
        </p:blipFill>
        <p:spPr>
          <a:xfrm>
            <a:off x="438593" y="0"/>
            <a:ext cx="3657600" cy="2923953"/>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91" t="8430" r="291" b="11628"/>
          <a:stretch/>
        </p:blipFill>
        <p:spPr>
          <a:xfrm>
            <a:off x="5074388" y="0"/>
            <a:ext cx="3657600" cy="2923953"/>
          </a:xfrm>
          <a:prstGeom prst="rect">
            <a:avLst/>
          </a:prstGeom>
        </p:spPr>
      </p:pic>
      <p:sp>
        <p:nvSpPr>
          <p:cNvPr id="6" name="TextBox 5"/>
          <p:cNvSpPr txBox="1"/>
          <p:nvPr/>
        </p:nvSpPr>
        <p:spPr>
          <a:xfrm>
            <a:off x="6567198" y="2604332"/>
            <a:ext cx="769763" cy="369332"/>
          </a:xfrm>
          <a:prstGeom prst="rect">
            <a:avLst/>
          </a:prstGeom>
          <a:noFill/>
        </p:spPr>
        <p:txBody>
          <a:bodyPr wrap="none" rtlCol="0">
            <a:spAutoFit/>
          </a:bodyPr>
          <a:lstStyle/>
          <a:p>
            <a:pPr defTabSz="761970"/>
            <a:r>
              <a:rPr lang="en-US" sz="1800" smtClean="0">
                <a:solidFill>
                  <a:prstClr val="white"/>
                </a:solidFill>
                <a:latin typeface="Gill Sans" charset="0"/>
                <a:ea typeface="Gill Sans" charset="0"/>
                <a:cs typeface="Gill Sans" charset="0"/>
              </a:rPr>
              <a:t>34 </a:t>
            </a:r>
            <a:r>
              <a:rPr lang="en-US" sz="1800" dirty="0" err="1" smtClean="0">
                <a:solidFill>
                  <a:prstClr val="white"/>
                </a:solidFill>
                <a:latin typeface="Gill Sans" charset="0"/>
                <a:ea typeface="Gill Sans" charset="0"/>
                <a:cs typeface="Gill Sans" charset="0"/>
              </a:rPr>
              <a:t>dpf</a:t>
            </a:r>
            <a:endParaRPr lang="en-US" sz="1800" dirty="0">
              <a:solidFill>
                <a:prstClr val="white"/>
              </a:solidFill>
              <a:latin typeface="Gill Sans" charset="0"/>
              <a:ea typeface="Gill Sans" charset="0"/>
              <a:cs typeface="Gill Sans" charset="0"/>
            </a:endParaRPr>
          </a:p>
        </p:txBody>
      </p:sp>
      <p:sp>
        <p:nvSpPr>
          <p:cNvPr id="7" name="TextBox 6"/>
          <p:cNvSpPr txBox="1"/>
          <p:nvPr/>
        </p:nvSpPr>
        <p:spPr>
          <a:xfrm>
            <a:off x="1931403" y="2604332"/>
            <a:ext cx="769763" cy="369332"/>
          </a:xfrm>
          <a:prstGeom prst="rect">
            <a:avLst/>
          </a:prstGeom>
          <a:noFill/>
        </p:spPr>
        <p:txBody>
          <a:bodyPr wrap="none" rtlCol="0">
            <a:spAutoFit/>
          </a:bodyPr>
          <a:lstStyle/>
          <a:p>
            <a:pPr defTabSz="761970"/>
            <a:r>
              <a:rPr lang="en-US" sz="1800" dirty="0" smtClean="0">
                <a:solidFill>
                  <a:prstClr val="white"/>
                </a:solidFill>
                <a:latin typeface="Gill Sans" charset="0"/>
                <a:ea typeface="Gill Sans" charset="0"/>
                <a:cs typeface="Gill Sans" charset="0"/>
              </a:rPr>
              <a:t>22 </a:t>
            </a:r>
            <a:r>
              <a:rPr lang="en-US" sz="1800" dirty="0" err="1" smtClean="0">
                <a:solidFill>
                  <a:prstClr val="white"/>
                </a:solidFill>
                <a:latin typeface="Gill Sans" charset="0"/>
                <a:ea typeface="Gill Sans" charset="0"/>
                <a:cs typeface="Gill Sans" charset="0"/>
              </a:rPr>
              <a:t>dpf</a:t>
            </a:r>
            <a:endParaRPr lang="en-US" sz="1800" dirty="0">
              <a:solidFill>
                <a:prstClr val="white"/>
              </a:solidFill>
              <a:latin typeface="Gill Sans" charset="0"/>
              <a:ea typeface="Gill Sans" charset="0"/>
              <a:cs typeface="Gill Sans" charset="0"/>
            </a:endParaRPr>
          </a:p>
        </p:txBody>
      </p:sp>
      <p:sp>
        <p:nvSpPr>
          <p:cNvPr id="8" name="TextBox 7"/>
          <p:cNvSpPr txBox="1"/>
          <p:nvPr/>
        </p:nvSpPr>
        <p:spPr>
          <a:xfrm>
            <a:off x="1931403" y="5205120"/>
            <a:ext cx="769763" cy="369332"/>
          </a:xfrm>
          <a:prstGeom prst="rect">
            <a:avLst/>
          </a:prstGeom>
          <a:noFill/>
        </p:spPr>
        <p:txBody>
          <a:bodyPr wrap="none" rtlCol="0">
            <a:spAutoFit/>
          </a:bodyPr>
          <a:lstStyle/>
          <a:p>
            <a:pPr defTabSz="761970"/>
            <a:r>
              <a:rPr lang="en-US" sz="1800" smtClean="0">
                <a:solidFill>
                  <a:prstClr val="white"/>
                </a:solidFill>
                <a:latin typeface="Gill Sans" charset="0"/>
                <a:ea typeface="Gill Sans" charset="0"/>
                <a:cs typeface="Gill Sans" charset="0"/>
              </a:rPr>
              <a:t>27 </a:t>
            </a:r>
            <a:r>
              <a:rPr lang="en-US" sz="1800" dirty="0" err="1" smtClean="0">
                <a:solidFill>
                  <a:prstClr val="white"/>
                </a:solidFill>
                <a:latin typeface="Gill Sans" charset="0"/>
                <a:ea typeface="Gill Sans" charset="0"/>
                <a:cs typeface="Gill Sans" charset="0"/>
              </a:rPr>
              <a:t>dpf</a:t>
            </a:r>
            <a:endParaRPr lang="en-US" sz="1800" dirty="0">
              <a:solidFill>
                <a:prstClr val="white"/>
              </a:solidFill>
              <a:latin typeface="Gill Sans" charset="0"/>
              <a:ea typeface="Gill Sans" charset="0"/>
              <a:cs typeface="Gill Sans" charset="0"/>
            </a:endParaRPr>
          </a:p>
        </p:txBody>
      </p:sp>
      <p:sp>
        <p:nvSpPr>
          <p:cNvPr id="9" name="TextBox 8"/>
          <p:cNvSpPr txBox="1"/>
          <p:nvPr/>
        </p:nvSpPr>
        <p:spPr>
          <a:xfrm>
            <a:off x="6567197" y="5205120"/>
            <a:ext cx="769763" cy="369332"/>
          </a:xfrm>
          <a:prstGeom prst="rect">
            <a:avLst/>
          </a:prstGeom>
          <a:noFill/>
        </p:spPr>
        <p:txBody>
          <a:bodyPr wrap="none" rtlCol="0">
            <a:spAutoFit/>
          </a:bodyPr>
          <a:lstStyle/>
          <a:p>
            <a:pPr defTabSz="761970"/>
            <a:r>
              <a:rPr lang="en-US" sz="1800" dirty="0" smtClean="0">
                <a:solidFill>
                  <a:prstClr val="white"/>
                </a:solidFill>
                <a:latin typeface="Gill Sans" charset="0"/>
                <a:ea typeface="Gill Sans" charset="0"/>
                <a:cs typeface="Gill Sans" charset="0"/>
              </a:rPr>
              <a:t>34 </a:t>
            </a:r>
            <a:r>
              <a:rPr lang="en-US" sz="1800" dirty="0" err="1" smtClean="0">
                <a:solidFill>
                  <a:prstClr val="white"/>
                </a:solidFill>
                <a:latin typeface="Gill Sans" charset="0"/>
                <a:ea typeface="Gill Sans" charset="0"/>
                <a:cs typeface="Gill Sans" charset="0"/>
              </a:rPr>
              <a:t>dpf</a:t>
            </a:r>
            <a:endParaRPr lang="en-US" sz="1800" dirty="0">
              <a:solidFill>
                <a:prstClr val="white"/>
              </a:solidFill>
              <a:latin typeface="Gill Sans" charset="0"/>
              <a:ea typeface="Gill Sans" charset="0"/>
              <a:cs typeface="Gill Sans" charset="0"/>
            </a:endParaRPr>
          </a:p>
        </p:txBody>
      </p:sp>
      <p:sp>
        <p:nvSpPr>
          <p:cNvPr id="10" name="Right Arrow 9"/>
          <p:cNvSpPr/>
          <p:nvPr/>
        </p:nvSpPr>
        <p:spPr>
          <a:xfrm flipV="1">
            <a:off x="4404844" y="1360966"/>
            <a:ext cx="606635" cy="20201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20600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67" t="13310" r="-267" b="4252"/>
          <a:stretch/>
        </p:blipFill>
        <p:spPr>
          <a:xfrm>
            <a:off x="122004" y="1189591"/>
            <a:ext cx="3988729" cy="3243263"/>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20724" r="9790" b="18310"/>
          <a:stretch/>
        </p:blipFill>
        <p:spPr>
          <a:xfrm>
            <a:off x="4219114" y="1189591"/>
            <a:ext cx="4786308" cy="3234936"/>
          </a:xfrm>
          <a:prstGeom prst="rect">
            <a:avLst/>
          </a:prstGeom>
        </p:spPr>
      </p:pic>
      <p:sp>
        <p:nvSpPr>
          <p:cNvPr id="4" name="TextBox 3"/>
          <p:cNvSpPr txBox="1"/>
          <p:nvPr/>
        </p:nvSpPr>
        <p:spPr>
          <a:xfrm>
            <a:off x="1756333" y="4520414"/>
            <a:ext cx="720069" cy="369332"/>
          </a:xfrm>
          <a:prstGeom prst="rect">
            <a:avLst/>
          </a:prstGeom>
          <a:noFill/>
        </p:spPr>
        <p:txBody>
          <a:bodyPr wrap="none" rtlCol="0">
            <a:spAutoFit/>
          </a:bodyPr>
          <a:lstStyle/>
          <a:p>
            <a:pPr defTabSz="761970"/>
            <a:r>
              <a:rPr lang="en-US" sz="1800" dirty="0" smtClean="0">
                <a:solidFill>
                  <a:schemeClr val="bg1"/>
                </a:solidFill>
                <a:latin typeface="Gill Sans" charset="0"/>
                <a:ea typeface="Gill Sans" charset="0"/>
                <a:cs typeface="Gill Sans" charset="0"/>
              </a:rPr>
              <a:t>9 mm</a:t>
            </a:r>
            <a:endParaRPr lang="en-US" sz="1800" dirty="0">
              <a:solidFill>
                <a:schemeClr val="bg1"/>
              </a:solidFill>
              <a:latin typeface="Gill Sans" charset="0"/>
              <a:ea typeface="Gill Sans" charset="0"/>
              <a:cs typeface="Gill Sans" charset="0"/>
            </a:endParaRPr>
          </a:p>
        </p:txBody>
      </p:sp>
      <p:sp>
        <p:nvSpPr>
          <p:cNvPr id="5" name="TextBox 4"/>
          <p:cNvSpPr txBox="1"/>
          <p:nvPr/>
        </p:nvSpPr>
        <p:spPr>
          <a:xfrm>
            <a:off x="6194525" y="4512087"/>
            <a:ext cx="835485" cy="369332"/>
          </a:xfrm>
          <a:prstGeom prst="rect">
            <a:avLst/>
          </a:prstGeom>
          <a:noFill/>
        </p:spPr>
        <p:txBody>
          <a:bodyPr wrap="none" rtlCol="0">
            <a:spAutoFit/>
          </a:bodyPr>
          <a:lstStyle/>
          <a:p>
            <a:pPr defTabSz="761970"/>
            <a:r>
              <a:rPr lang="en-US" sz="1800" dirty="0" smtClean="0">
                <a:solidFill>
                  <a:schemeClr val="bg1"/>
                </a:solidFill>
                <a:latin typeface="Gill Sans" charset="0"/>
                <a:ea typeface="Gill Sans" charset="0"/>
                <a:cs typeface="Gill Sans" charset="0"/>
              </a:rPr>
              <a:t>12 mm</a:t>
            </a:r>
            <a:endParaRPr lang="en-US" sz="1800" dirty="0">
              <a:solidFill>
                <a:schemeClr val="bg1"/>
              </a:solidFill>
              <a:latin typeface="Gill Sans" charset="0"/>
              <a:ea typeface="Gill Sans" charset="0"/>
              <a:cs typeface="Gill Sans" charset="0"/>
            </a:endParaRPr>
          </a:p>
        </p:txBody>
      </p:sp>
      <p:sp>
        <p:nvSpPr>
          <p:cNvPr id="6" name="Rectangle 5"/>
          <p:cNvSpPr/>
          <p:nvPr/>
        </p:nvSpPr>
        <p:spPr>
          <a:xfrm>
            <a:off x="3318392" y="4230872"/>
            <a:ext cx="701248" cy="2019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895438" y="394145"/>
            <a:ext cx="5077159" cy="523220"/>
          </a:xfrm>
          <a:prstGeom prst="rect">
            <a:avLst/>
          </a:prstGeom>
          <a:noFill/>
        </p:spPr>
        <p:txBody>
          <a:bodyPr wrap="none" rtlCol="0">
            <a:spAutoFit/>
          </a:bodyPr>
          <a:lstStyle/>
          <a:p>
            <a:r>
              <a:rPr lang="en-US" sz="2800" dirty="0" smtClean="0">
                <a:solidFill>
                  <a:schemeClr val="bg1"/>
                </a:solidFill>
              </a:rPr>
              <a:t>Composite </a:t>
            </a:r>
            <a:r>
              <a:rPr lang="en-US" sz="2800" smtClean="0">
                <a:solidFill>
                  <a:schemeClr val="bg1"/>
                </a:solidFill>
              </a:rPr>
              <a:t>osteoclast distribution</a:t>
            </a:r>
            <a:endParaRPr lang="en-US" sz="2800">
              <a:solidFill>
                <a:schemeClr val="bg1"/>
              </a:solidFill>
            </a:endParaRPr>
          </a:p>
        </p:txBody>
      </p:sp>
    </p:spTree>
    <p:extLst>
      <p:ext uri="{BB962C8B-B14F-4D97-AF65-F5344CB8AC3E}">
        <p14:creationId xmlns:p14="http://schemas.microsoft.com/office/powerpoint/2010/main" val="1113502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JPG"/>
          <p:cNvPicPr>
            <a:picLocks noChangeAspect="1"/>
          </p:cNvPicPr>
          <p:nvPr/>
        </p:nvPicPr>
        <p:blipFill>
          <a:blip r:embed="rId3"/>
          <a:stretch>
            <a:fillRect/>
          </a:stretch>
        </p:blipFill>
        <p:spPr>
          <a:xfrm>
            <a:off x="729197" y="213893"/>
            <a:ext cx="2928403" cy="5271126"/>
          </a:xfrm>
          <a:prstGeom prst="rect">
            <a:avLst/>
          </a:prstGeom>
        </p:spPr>
      </p:pic>
      <p:pic>
        <p:nvPicPr>
          <p:cNvPr id="6" name="Content Placeholder 3" descr="3.tiff"/>
          <p:cNvPicPr>
            <a:picLocks noGrp="1" noChangeAspect="1"/>
          </p:cNvPicPr>
          <p:nvPr>
            <p:ph idx="1"/>
          </p:nvPr>
        </p:nvPicPr>
        <p:blipFill>
          <a:blip r:embed="rId4"/>
          <a:stretch>
            <a:fillRect/>
          </a:stretch>
        </p:blipFill>
        <p:spPr>
          <a:xfrm>
            <a:off x="4052970" y="1035737"/>
            <a:ext cx="4422703" cy="3627438"/>
          </a:xfrm>
        </p:spPr>
      </p:pic>
    </p:spTree>
    <p:extLst>
      <p:ext uri="{BB962C8B-B14F-4D97-AF65-F5344CB8AC3E}">
        <p14:creationId xmlns:p14="http://schemas.microsoft.com/office/powerpoint/2010/main" val="47656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AABAB"/>
        </a:solidFill>
        <a:effectLst/>
      </p:bgPr>
    </p:bg>
    <p:spTree>
      <p:nvGrpSpPr>
        <p:cNvPr id="1" name=""/>
        <p:cNvGrpSpPr/>
        <p:nvPr/>
      </p:nvGrpSpPr>
      <p:grpSpPr>
        <a:xfrm>
          <a:off x="0" y="0"/>
          <a:ext cx="0" cy="0"/>
          <a:chOff x="0" y="0"/>
          <a:chExt cx="0" cy="0"/>
        </a:xfrm>
      </p:grpSpPr>
      <p:pic>
        <p:nvPicPr>
          <p:cNvPr id="4" name="Picture 3" descr="Screen Shot 2016-04-30 at 6.59.44 PM.png"/>
          <p:cNvPicPr>
            <a:picLocks noChangeAspect="1"/>
          </p:cNvPicPr>
          <p:nvPr/>
        </p:nvPicPr>
        <p:blipFill>
          <a:blip r:embed="rId3"/>
          <a:stretch>
            <a:fillRect/>
          </a:stretch>
        </p:blipFill>
        <p:spPr>
          <a:xfrm>
            <a:off x="-1" y="1182624"/>
            <a:ext cx="9158399" cy="3230880"/>
          </a:xfrm>
          <a:prstGeom prst="rect">
            <a:avLst/>
          </a:prstGeom>
        </p:spPr>
      </p:pic>
      <p:sp>
        <p:nvSpPr>
          <p:cNvPr id="2" name="TextBox 1"/>
          <p:cNvSpPr txBox="1"/>
          <p:nvPr/>
        </p:nvSpPr>
        <p:spPr>
          <a:xfrm>
            <a:off x="1468581" y="1150359"/>
            <a:ext cx="835485" cy="369332"/>
          </a:xfrm>
          <a:prstGeom prst="rect">
            <a:avLst/>
          </a:prstGeom>
          <a:solidFill>
            <a:srgbClr val="AAABAB"/>
          </a:solidFill>
        </p:spPr>
        <p:txBody>
          <a:bodyPr wrap="none" rtlCol="0">
            <a:spAutoFit/>
          </a:bodyPr>
          <a:lstStyle/>
          <a:p>
            <a:r>
              <a:rPr lang="en-US" sz="1800" dirty="0" smtClean="0">
                <a:solidFill>
                  <a:schemeClr val="bg1"/>
                </a:solidFill>
                <a:latin typeface="Gill Sans" charset="0"/>
                <a:ea typeface="Gill Sans" charset="0"/>
                <a:cs typeface="Gill Sans" charset="0"/>
              </a:rPr>
              <a:t>13 mm</a:t>
            </a:r>
            <a:endParaRPr lang="en-US" sz="1800" dirty="0">
              <a:solidFill>
                <a:schemeClr val="bg1"/>
              </a:solidFill>
              <a:latin typeface="Gill Sans" charset="0"/>
              <a:ea typeface="Gill Sans" charset="0"/>
              <a:cs typeface="Gill Sans" charset="0"/>
            </a:endParaRPr>
          </a:p>
        </p:txBody>
      </p:sp>
      <p:sp>
        <p:nvSpPr>
          <p:cNvPr id="5" name="TextBox 4"/>
          <p:cNvSpPr txBox="1"/>
          <p:nvPr/>
        </p:nvSpPr>
        <p:spPr>
          <a:xfrm>
            <a:off x="3743713" y="1150359"/>
            <a:ext cx="835485" cy="369332"/>
          </a:xfrm>
          <a:prstGeom prst="rect">
            <a:avLst/>
          </a:prstGeom>
          <a:solidFill>
            <a:srgbClr val="AAABAB"/>
          </a:solidFill>
        </p:spPr>
        <p:txBody>
          <a:bodyPr wrap="none" rtlCol="0">
            <a:spAutoFit/>
          </a:bodyPr>
          <a:lstStyle/>
          <a:p>
            <a:r>
              <a:rPr lang="en-US" sz="1800" dirty="0" smtClean="0">
                <a:solidFill>
                  <a:schemeClr val="bg1"/>
                </a:solidFill>
                <a:latin typeface="Gill Sans" charset="0"/>
                <a:ea typeface="Gill Sans" charset="0"/>
                <a:cs typeface="Gill Sans" charset="0"/>
              </a:rPr>
              <a:t>15 mm</a:t>
            </a:r>
            <a:endParaRPr lang="en-US" sz="1800" dirty="0">
              <a:solidFill>
                <a:schemeClr val="bg1"/>
              </a:solidFill>
              <a:latin typeface="Gill Sans" charset="0"/>
              <a:ea typeface="Gill Sans" charset="0"/>
              <a:cs typeface="Gill Sans" charset="0"/>
            </a:endParaRPr>
          </a:p>
        </p:txBody>
      </p:sp>
      <p:sp>
        <p:nvSpPr>
          <p:cNvPr id="6" name="TextBox 5"/>
          <p:cNvSpPr txBox="1"/>
          <p:nvPr/>
        </p:nvSpPr>
        <p:spPr>
          <a:xfrm>
            <a:off x="6234544" y="1219881"/>
            <a:ext cx="835485" cy="369332"/>
          </a:xfrm>
          <a:prstGeom prst="rect">
            <a:avLst/>
          </a:prstGeom>
          <a:solidFill>
            <a:srgbClr val="AAABAB"/>
          </a:solidFill>
        </p:spPr>
        <p:txBody>
          <a:bodyPr wrap="none" rtlCol="0">
            <a:spAutoFit/>
          </a:bodyPr>
          <a:lstStyle/>
          <a:p>
            <a:r>
              <a:rPr lang="en-US" sz="1800" dirty="0" smtClean="0">
                <a:solidFill>
                  <a:schemeClr val="bg1"/>
                </a:solidFill>
                <a:latin typeface="Gill Sans" charset="0"/>
                <a:ea typeface="Gill Sans" charset="0"/>
                <a:cs typeface="Gill Sans" charset="0"/>
              </a:rPr>
              <a:t>17 mm</a:t>
            </a:r>
            <a:endParaRPr lang="en-US" sz="1800" dirty="0">
              <a:solidFill>
                <a:schemeClr val="bg1"/>
              </a:solidFill>
              <a:latin typeface="Gill Sans" charset="0"/>
              <a:ea typeface="Gill Sans" charset="0"/>
              <a:cs typeface="Gill Sans" charset="0"/>
            </a:endParaRPr>
          </a:p>
        </p:txBody>
      </p:sp>
      <p:sp>
        <p:nvSpPr>
          <p:cNvPr id="7" name="TextBox 6"/>
          <p:cNvSpPr txBox="1"/>
          <p:nvPr/>
        </p:nvSpPr>
        <p:spPr>
          <a:xfrm>
            <a:off x="8257852" y="1219881"/>
            <a:ext cx="835485" cy="369332"/>
          </a:xfrm>
          <a:prstGeom prst="rect">
            <a:avLst/>
          </a:prstGeom>
          <a:solidFill>
            <a:srgbClr val="AAABAB"/>
          </a:solidFill>
        </p:spPr>
        <p:txBody>
          <a:bodyPr wrap="none" rtlCol="0">
            <a:spAutoFit/>
          </a:bodyPr>
          <a:lstStyle/>
          <a:p>
            <a:r>
              <a:rPr lang="en-US" sz="1800" dirty="0" smtClean="0">
                <a:solidFill>
                  <a:schemeClr val="bg1"/>
                </a:solidFill>
                <a:latin typeface="Gill Sans" charset="0"/>
                <a:ea typeface="Gill Sans" charset="0"/>
                <a:cs typeface="Gill Sans" charset="0"/>
              </a:rPr>
              <a:t>19 mm</a:t>
            </a:r>
            <a:endParaRPr lang="en-US" sz="1800" dirty="0">
              <a:solidFill>
                <a:schemeClr val="bg1"/>
              </a:solidFill>
              <a:latin typeface="Gill Sans" charset="0"/>
              <a:ea typeface="Gill Sans" charset="0"/>
              <a:cs typeface="Gill Sans" charset="0"/>
            </a:endParaRPr>
          </a:p>
        </p:txBody>
      </p:sp>
      <p:sp>
        <p:nvSpPr>
          <p:cNvPr id="3" name="TextBox 2"/>
          <p:cNvSpPr txBox="1"/>
          <p:nvPr/>
        </p:nvSpPr>
        <p:spPr>
          <a:xfrm>
            <a:off x="509953" y="4244227"/>
            <a:ext cx="1917256" cy="338554"/>
          </a:xfrm>
          <a:prstGeom prst="rect">
            <a:avLst/>
          </a:prstGeom>
          <a:noFill/>
        </p:spPr>
        <p:txBody>
          <a:bodyPr wrap="none" rtlCol="0">
            <a:spAutoFit/>
          </a:bodyPr>
          <a:lstStyle/>
          <a:p>
            <a:r>
              <a:rPr lang="en-US" sz="1600" smtClean="0">
                <a:solidFill>
                  <a:schemeClr val="bg1"/>
                </a:solidFill>
              </a:rPr>
              <a:t>With AgNO</a:t>
            </a:r>
            <a:r>
              <a:rPr lang="en-US" sz="1600" baseline="-25000" smtClean="0">
                <a:solidFill>
                  <a:schemeClr val="bg1"/>
                </a:solidFill>
              </a:rPr>
              <a:t>3</a:t>
            </a:r>
            <a:r>
              <a:rPr lang="en-US" sz="1600" smtClean="0">
                <a:solidFill>
                  <a:schemeClr val="bg1"/>
                </a:solidFill>
              </a:rPr>
              <a:t> contrast</a:t>
            </a:r>
            <a:endParaRPr lang="en-US" sz="1600">
              <a:solidFill>
                <a:schemeClr val="bg1"/>
              </a:solidFill>
            </a:endParaRPr>
          </a:p>
        </p:txBody>
      </p:sp>
    </p:spTree>
    <p:extLst>
      <p:ext uri="{BB962C8B-B14F-4D97-AF65-F5344CB8AC3E}">
        <p14:creationId xmlns:p14="http://schemas.microsoft.com/office/powerpoint/2010/main" val="312186354"/>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5" y="0"/>
            <a:ext cx="4408227" cy="440822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8478" y="1"/>
            <a:ext cx="4408226" cy="4408226"/>
          </a:xfrm>
          <a:prstGeom prst="rect">
            <a:avLst/>
          </a:prstGeom>
        </p:spPr>
      </p:pic>
      <p:sp>
        <p:nvSpPr>
          <p:cNvPr id="5" name="TextBox 4"/>
          <p:cNvSpPr txBox="1"/>
          <p:nvPr/>
        </p:nvSpPr>
        <p:spPr>
          <a:xfrm>
            <a:off x="1286564" y="4132386"/>
            <a:ext cx="1861407" cy="553998"/>
          </a:xfrm>
          <a:prstGeom prst="rect">
            <a:avLst/>
          </a:prstGeom>
          <a:noFill/>
        </p:spPr>
        <p:txBody>
          <a:bodyPr wrap="none" rtlCol="0">
            <a:spAutoFit/>
          </a:bodyPr>
          <a:lstStyle/>
          <a:p>
            <a:r>
              <a:rPr lang="en-US" sz="3000" i="1" dirty="0">
                <a:solidFill>
                  <a:srgbClr val="78F23B"/>
                </a:solidFill>
                <a:latin typeface="Gill Sans" charset="0"/>
                <a:ea typeface="Gill Sans" charset="0"/>
                <a:cs typeface="Gill Sans" charset="0"/>
              </a:rPr>
              <a:t>col1a1:egfp</a:t>
            </a:r>
          </a:p>
        </p:txBody>
      </p:sp>
      <p:sp>
        <p:nvSpPr>
          <p:cNvPr id="6" name="TextBox 5"/>
          <p:cNvSpPr txBox="1"/>
          <p:nvPr/>
        </p:nvSpPr>
        <p:spPr>
          <a:xfrm>
            <a:off x="5923859" y="4137588"/>
            <a:ext cx="1977464" cy="553998"/>
          </a:xfrm>
          <a:prstGeom prst="rect">
            <a:avLst/>
          </a:prstGeom>
          <a:noFill/>
        </p:spPr>
        <p:txBody>
          <a:bodyPr wrap="none" rtlCol="0">
            <a:spAutoFit/>
          </a:bodyPr>
          <a:lstStyle/>
          <a:p>
            <a:r>
              <a:rPr lang="en-US" sz="3000" i="1" dirty="0">
                <a:solidFill>
                  <a:srgbClr val="EA5DFA"/>
                </a:solidFill>
                <a:latin typeface="Gill Sans" charset="0"/>
                <a:ea typeface="Gill Sans" charset="0"/>
                <a:cs typeface="Gill Sans" charset="0"/>
              </a:rPr>
              <a:t>sp7:mcherry</a:t>
            </a:r>
          </a:p>
        </p:txBody>
      </p:sp>
    </p:spTree>
    <p:extLst>
      <p:ext uri="{BB962C8B-B14F-4D97-AF65-F5344CB8AC3E}">
        <p14:creationId xmlns:p14="http://schemas.microsoft.com/office/powerpoint/2010/main" val="19117599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1" name="MAX_Image Expt 3_18dpf.lif_Fish 4_0.79x_zoom 2.5_z00.png"/>
          <p:cNvPicPr/>
          <p:nvPr/>
        </p:nvPicPr>
        <p:blipFill>
          <a:blip r:embed="rId3">
            <a:extLst/>
          </a:blip>
          <a:srcRect r="689" b="1149"/>
          <a:stretch>
            <a:fillRect/>
          </a:stretch>
        </p:blipFill>
        <p:spPr>
          <a:xfrm rot="5400000">
            <a:off x="916039" y="709167"/>
            <a:ext cx="964407" cy="959943"/>
          </a:xfrm>
          <a:prstGeom prst="rect">
            <a:avLst/>
          </a:prstGeom>
          <a:ln w="12700">
            <a:miter lim="400000"/>
          </a:ln>
        </p:spPr>
      </p:pic>
      <p:pic>
        <p:nvPicPr>
          <p:cNvPr id="442" name="MAX_Image Expt 3_19dpf.lif_Fish 4_0.8x_Zoom 2.0_z00.png"/>
          <p:cNvPicPr/>
          <p:nvPr/>
        </p:nvPicPr>
        <p:blipFill>
          <a:blip r:embed="rId4">
            <a:extLst/>
          </a:blip>
          <a:srcRect r="1974" b="2295"/>
          <a:stretch>
            <a:fillRect/>
          </a:stretch>
        </p:blipFill>
        <p:spPr>
          <a:xfrm rot="5400000">
            <a:off x="1921299" y="712220"/>
            <a:ext cx="953246" cy="950119"/>
          </a:xfrm>
          <a:prstGeom prst="rect">
            <a:avLst/>
          </a:prstGeom>
          <a:ln w="12700">
            <a:miter lim="400000"/>
          </a:ln>
        </p:spPr>
      </p:pic>
      <p:pic>
        <p:nvPicPr>
          <p:cNvPr id="443" name="MAX_Image Expt 3_20dpf.lif_Fish 4_1.5x_zoom 1_z00.png"/>
          <p:cNvPicPr/>
          <p:nvPr/>
        </p:nvPicPr>
        <p:blipFill>
          <a:blip r:embed="rId5">
            <a:extLst/>
          </a:blip>
          <a:srcRect l="2604" t="5381" r="3645" b="868"/>
          <a:stretch>
            <a:fillRect/>
          </a:stretch>
        </p:blipFill>
        <p:spPr>
          <a:xfrm rot="5400000">
            <a:off x="2964658" y="587874"/>
            <a:ext cx="1205508" cy="1205508"/>
          </a:xfrm>
          <a:prstGeom prst="rect">
            <a:avLst/>
          </a:prstGeom>
          <a:ln w="12700">
            <a:miter lim="400000"/>
          </a:ln>
        </p:spPr>
      </p:pic>
      <p:pic>
        <p:nvPicPr>
          <p:cNvPr id="444" name="MAX_Image Expt 3_21dpf.lif_Fish 4_.79x_zoom 1.5_z00.png"/>
          <p:cNvPicPr/>
          <p:nvPr/>
        </p:nvPicPr>
        <p:blipFill>
          <a:blip r:embed="rId6">
            <a:extLst/>
          </a:blip>
          <a:srcRect l="2645" t="14682" r="2116" b="13888"/>
          <a:stretch>
            <a:fillRect/>
          </a:stretch>
        </p:blipFill>
        <p:spPr>
          <a:xfrm rot="5400000">
            <a:off x="4058544" y="587874"/>
            <a:ext cx="1607344" cy="1205508"/>
          </a:xfrm>
          <a:prstGeom prst="rect">
            <a:avLst/>
          </a:prstGeom>
          <a:ln w="12700">
            <a:miter lim="400000"/>
          </a:ln>
        </p:spPr>
      </p:pic>
      <p:pic>
        <p:nvPicPr>
          <p:cNvPr id="445" name="MAX_Image Expt 3_22dpf.lif_Fish 4_0.94x_zoom 1_z00.png"/>
          <p:cNvPicPr/>
          <p:nvPr/>
        </p:nvPicPr>
        <p:blipFill>
          <a:blip r:embed="rId7">
            <a:extLst/>
          </a:blip>
          <a:srcRect t="20769" r="5054" b="15934"/>
          <a:stretch>
            <a:fillRect/>
          </a:stretch>
        </p:blipFill>
        <p:spPr>
          <a:xfrm rot="5400000">
            <a:off x="5232798" y="544711"/>
            <a:ext cx="1928813" cy="1285876"/>
          </a:xfrm>
          <a:prstGeom prst="rect">
            <a:avLst/>
          </a:prstGeom>
          <a:ln w="12700">
            <a:miter lim="400000"/>
          </a:ln>
        </p:spPr>
      </p:pic>
      <p:pic>
        <p:nvPicPr>
          <p:cNvPr id="446" name="MAX_Image Expt 3_23dpf.lif_Fish 4_1x_zoom 1_z00.png"/>
          <p:cNvPicPr/>
          <p:nvPr/>
        </p:nvPicPr>
        <p:blipFill>
          <a:blip r:embed="rId8">
            <a:extLst/>
          </a:blip>
          <a:srcRect t="16647" r="115" b="16763"/>
          <a:stretch>
            <a:fillRect/>
          </a:stretch>
        </p:blipFill>
        <p:spPr>
          <a:xfrm rot="5400000">
            <a:off x="6609458" y="544711"/>
            <a:ext cx="1928813" cy="1285876"/>
          </a:xfrm>
          <a:prstGeom prst="rect">
            <a:avLst/>
          </a:prstGeom>
          <a:ln w="12700">
            <a:miter lim="400000"/>
          </a:ln>
        </p:spPr>
      </p:pic>
      <p:pic>
        <p:nvPicPr>
          <p:cNvPr id="447" name="MAX_Image Expt 3_25dpf.lif_Fish 4_0.8x_zoom 1_z00.png"/>
          <p:cNvPicPr/>
          <p:nvPr/>
        </p:nvPicPr>
        <p:blipFill>
          <a:blip r:embed="rId9">
            <a:extLst/>
          </a:blip>
          <a:srcRect l="3400" t="21136" r="3265" b="12197"/>
          <a:stretch>
            <a:fillRect/>
          </a:stretch>
        </p:blipFill>
        <p:spPr>
          <a:xfrm rot="5400000">
            <a:off x="730745" y="2844106"/>
            <a:ext cx="2250283" cy="1607344"/>
          </a:xfrm>
          <a:prstGeom prst="rect">
            <a:avLst/>
          </a:prstGeom>
          <a:ln w="12700">
            <a:miter lim="400000"/>
          </a:ln>
        </p:spPr>
      </p:pic>
      <p:pic>
        <p:nvPicPr>
          <p:cNvPr id="448" name="MAX_Image Expt 3_27dpf.lif_Fish 4_0.79x_zoom 1_z00.png"/>
          <p:cNvPicPr/>
          <p:nvPr/>
        </p:nvPicPr>
        <p:blipFill>
          <a:blip r:embed="rId10">
            <a:extLst/>
          </a:blip>
          <a:srcRect t="20833" r="6975" b="12500"/>
          <a:stretch>
            <a:fillRect/>
          </a:stretch>
        </p:blipFill>
        <p:spPr>
          <a:xfrm rot="5400000">
            <a:off x="2460873" y="2840386"/>
            <a:ext cx="2242840" cy="1607344"/>
          </a:xfrm>
          <a:prstGeom prst="rect">
            <a:avLst/>
          </a:prstGeom>
          <a:ln w="12700">
            <a:miter lim="400000"/>
          </a:ln>
        </p:spPr>
      </p:pic>
      <p:pic>
        <p:nvPicPr>
          <p:cNvPr id="449" name="MAX_Image Expt 3_29dpf.lif_Fish 4_0.78x_zoom 1_z00.png"/>
          <p:cNvPicPr/>
          <p:nvPr/>
        </p:nvPicPr>
        <p:blipFill>
          <a:blip r:embed="rId11">
            <a:extLst/>
          </a:blip>
          <a:srcRect t="18055" r="6666" b="15277"/>
          <a:stretch>
            <a:fillRect/>
          </a:stretch>
        </p:blipFill>
        <p:spPr>
          <a:xfrm rot="5400000">
            <a:off x="4183558" y="2844106"/>
            <a:ext cx="2250283" cy="1607344"/>
          </a:xfrm>
          <a:prstGeom prst="rect">
            <a:avLst/>
          </a:prstGeom>
          <a:ln w="12700">
            <a:miter lim="400000"/>
          </a:ln>
        </p:spPr>
      </p:pic>
      <p:pic>
        <p:nvPicPr>
          <p:cNvPr id="450" name="MAX_Image Expt 3_32dpf.lif_Fish 4_0.57x_zoom 1_z00.png"/>
          <p:cNvPicPr/>
          <p:nvPr/>
        </p:nvPicPr>
        <p:blipFill>
          <a:blip r:embed="rId12">
            <a:extLst/>
          </a:blip>
          <a:srcRect l="11347" t="25531" r="17163" b="23404"/>
          <a:stretch>
            <a:fillRect/>
          </a:stretch>
        </p:blipFill>
        <p:spPr>
          <a:xfrm rot="5400000">
            <a:off x="5909964" y="2844106"/>
            <a:ext cx="2250283" cy="1607344"/>
          </a:xfrm>
          <a:prstGeom prst="rect">
            <a:avLst/>
          </a:prstGeom>
          <a:ln w="12700">
            <a:miter lim="400000"/>
          </a:ln>
        </p:spPr>
      </p:pic>
      <p:sp>
        <p:nvSpPr>
          <p:cNvPr id="461" name="Shape 461"/>
          <p:cNvSpPr/>
          <p:nvPr/>
        </p:nvSpPr>
        <p:spPr>
          <a:xfrm>
            <a:off x="1144298" y="77068"/>
            <a:ext cx="1644971" cy="419122"/>
          </a:xfrm>
          <a:prstGeom prst="rect">
            <a:avLst/>
          </a:prstGeom>
          <a:ln w="12700">
            <a:miter lim="400000"/>
          </a:ln>
          <a:extLst>
            <a:ext uri="{C572A759-6A51-4108-AA02-DFA0A04FC94B}">
              <ma14:wrappingTextBoxFlag xmlns:ma14="http://schemas.microsoft.com/office/mac/drawingml/2011/main" val="1"/>
            </a:ext>
          </a:extLst>
        </p:spPr>
        <p:txBody>
          <a:bodyPr wrap="none" lIns="29766" tIns="29766" rIns="29766" bIns="29766" anchor="ctr">
            <a:spAutoFit/>
          </a:bodyPr>
          <a:lstStyle/>
          <a:p>
            <a:pPr algn="ctr" defTabSz="342266">
              <a:defRPr sz="1800"/>
            </a:pPr>
            <a:r>
              <a:rPr lang="en-US" sz="2333" i="1" dirty="0">
                <a:solidFill>
                  <a:srgbClr val="96D35F"/>
                </a:solidFill>
                <a:latin typeface="Gill Sans" charset="0"/>
                <a:ea typeface="Gill Sans" charset="0"/>
                <a:cs typeface="Gill Sans" charset="0"/>
                <a:sym typeface="Gill Sans"/>
              </a:rPr>
              <a:t>cartilage </a:t>
            </a:r>
            <a:r>
              <a:rPr lang="en-US" sz="2333" i="1" dirty="0">
                <a:solidFill>
                  <a:srgbClr val="D357FE"/>
                </a:solidFill>
                <a:latin typeface="Gill Sans" charset="0"/>
                <a:ea typeface="Gill Sans" charset="0"/>
                <a:cs typeface="Gill Sans" charset="0"/>
                <a:sym typeface="Gill Sans"/>
              </a:rPr>
              <a:t>bone</a:t>
            </a:r>
            <a:endParaRPr sz="2333" i="1" dirty="0">
              <a:solidFill>
                <a:srgbClr val="D357FE"/>
              </a:solidFill>
              <a:latin typeface="Gill Sans" charset="0"/>
              <a:ea typeface="Gill Sans" charset="0"/>
              <a:cs typeface="Gill Sans" charset="0"/>
              <a:sym typeface="Gill Sans"/>
            </a:endParaRPr>
          </a:p>
        </p:txBody>
      </p:sp>
      <p:sp>
        <p:nvSpPr>
          <p:cNvPr id="462" name="Shape 462"/>
          <p:cNvSpPr/>
          <p:nvPr/>
        </p:nvSpPr>
        <p:spPr>
          <a:xfrm>
            <a:off x="6377151" y="5300025"/>
            <a:ext cx="1829830" cy="367890"/>
          </a:xfrm>
          <a:prstGeom prst="rect">
            <a:avLst/>
          </a:prstGeom>
          <a:ln w="12700">
            <a:miter lim="400000"/>
          </a:ln>
          <a:extLst>
            <a:ext uri="{C572A759-6A51-4108-AA02-DFA0A04FC94B}">
              <ma14:wrappingTextBoxFlag xmlns:ma14="http://schemas.microsoft.com/office/mac/drawingml/2011/main" val="1"/>
            </a:ext>
          </a:extLst>
        </p:spPr>
        <p:txBody>
          <a:bodyPr wrap="none" lIns="29766" tIns="29766" rIns="29766" bIns="29766" anchor="ctr">
            <a:spAutoFit/>
          </a:bodyPr>
          <a:lstStyle>
            <a:lvl1pPr algn="r" defTabSz="584200">
              <a:defRPr sz="3600">
                <a:solidFill>
                  <a:srgbClr val="FFFFFF"/>
                </a:solidFill>
                <a:latin typeface="+mn-lt"/>
                <a:ea typeface="+mn-ea"/>
                <a:cs typeface="+mn-cs"/>
                <a:sym typeface="Gill Sans"/>
              </a:defRPr>
            </a:lvl1pPr>
          </a:lstStyle>
          <a:p>
            <a:pPr>
              <a:defRPr sz="1800">
                <a:solidFill>
                  <a:srgbClr val="000000"/>
                </a:solidFill>
              </a:defRPr>
            </a:pPr>
            <a:r>
              <a:rPr sz="2000" dirty="0">
                <a:solidFill>
                  <a:prstClr val="white"/>
                </a:solidFill>
                <a:latin typeface="Gill Sans" charset="0"/>
                <a:ea typeface="Gill Sans" charset="0"/>
                <a:cs typeface="Gill Sans" charset="0"/>
              </a:rPr>
              <a:t>Michelle Kanther</a:t>
            </a:r>
          </a:p>
        </p:txBody>
      </p:sp>
      <p:sp>
        <p:nvSpPr>
          <p:cNvPr id="24" name="Shape 462"/>
          <p:cNvSpPr/>
          <p:nvPr/>
        </p:nvSpPr>
        <p:spPr>
          <a:xfrm>
            <a:off x="1285436" y="5305559"/>
            <a:ext cx="1050769" cy="367890"/>
          </a:xfrm>
          <a:prstGeom prst="rect">
            <a:avLst/>
          </a:prstGeom>
          <a:ln w="12700">
            <a:miter lim="400000"/>
          </a:ln>
          <a:extLst>
            <a:ext uri="{C572A759-6A51-4108-AA02-DFA0A04FC94B}">
              <ma14:wrappingTextBoxFlag xmlns:ma14="http://schemas.microsoft.com/office/mac/drawingml/2011/main" val="1"/>
            </a:ext>
          </a:extLst>
        </p:spPr>
        <p:txBody>
          <a:bodyPr wrap="none" lIns="29766" tIns="29766" rIns="29766" bIns="29766" anchor="ctr">
            <a:spAutoFit/>
          </a:bodyPr>
          <a:lstStyle>
            <a:lvl1pPr algn="r" defTabSz="584200">
              <a:defRPr sz="3600">
                <a:solidFill>
                  <a:srgbClr val="FFFFFF"/>
                </a:solidFill>
                <a:latin typeface="+mn-lt"/>
                <a:ea typeface="+mn-ea"/>
                <a:cs typeface="+mn-cs"/>
                <a:sym typeface="Gill Sans"/>
              </a:defRPr>
            </a:lvl1pPr>
          </a:lstStyle>
          <a:p>
            <a:pPr>
              <a:defRPr sz="1800">
                <a:solidFill>
                  <a:srgbClr val="000000"/>
                </a:solidFill>
              </a:defRPr>
            </a:pPr>
            <a:r>
              <a:rPr lang="en-US" sz="2000" dirty="0">
                <a:solidFill>
                  <a:prstClr val="white"/>
                </a:solidFill>
                <a:latin typeface="Gill Sans" charset="0"/>
                <a:ea typeface="Gill Sans" charset="0"/>
                <a:cs typeface="Gill Sans" charset="0"/>
              </a:rPr>
              <a:t>18-32 </a:t>
            </a:r>
            <a:r>
              <a:rPr lang="en-US" sz="2000" dirty="0" err="1">
                <a:solidFill>
                  <a:prstClr val="white"/>
                </a:solidFill>
                <a:latin typeface="Gill Sans" charset="0"/>
                <a:ea typeface="Gill Sans" charset="0"/>
                <a:cs typeface="Gill Sans" charset="0"/>
              </a:rPr>
              <a:t>dpf</a:t>
            </a:r>
            <a:endParaRPr sz="200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767066249"/>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Freehand.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5449" y="0"/>
            <a:ext cx="7290479" cy="5683353"/>
          </a:xfrm>
          <a:prstGeom prst="rect">
            <a:avLst/>
          </a:prstGeom>
        </p:spPr>
      </p:pic>
      <p:sp>
        <p:nvSpPr>
          <p:cNvPr id="3" name="Shape 462"/>
          <p:cNvSpPr/>
          <p:nvPr/>
        </p:nvSpPr>
        <p:spPr>
          <a:xfrm>
            <a:off x="7364640" y="5246030"/>
            <a:ext cx="1605409" cy="384689"/>
          </a:xfrm>
          <a:prstGeom prst="rect">
            <a:avLst/>
          </a:prstGeom>
          <a:ln w="12700">
            <a:miter lim="400000"/>
          </a:ln>
          <a:extLst>
            <a:ext uri="{C572A759-6A51-4108-AA02-DFA0A04FC94B}">
              <ma14:wrappingTextBoxFlag xmlns:ma14="http://schemas.microsoft.com/office/mac/drawingml/2011/main" val="1"/>
            </a:ext>
          </a:extLst>
        </p:spPr>
        <p:txBody>
          <a:bodyPr wrap="none" lIns="29766" tIns="29766" rIns="29766" bIns="29766" anchor="ctr">
            <a:spAutoFit/>
          </a:bodyPr>
          <a:lstStyle>
            <a:lvl1pPr algn="r" defTabSz="584200">
              <a:defRPr sz="3600">
                <a:solidFill>
                  <a:srgbClr val="FFFFFF"/>
                </a:solidFill>
                <a:latin typeface="+mn-lt"/>
                <a:ea typeface="+mn-ea"/>
                <a:cs typeface="+mn-cs"/>
                <a:sym typeface="Gill Sans"/>
              </a:defRPr>
            </a:lvl1pPr>
          </a:lstStyle>
          <a:p>
            <a:pPr lvl="0">
              <a:defRPr sz="1800">
                <a:solidFill>
                  <a:srgbClr val="000000"/>
                </a:solidFill>
              </a:defRPr>
            </a:pPr>
            <a:r>
              <a:rPr lang="en-US" sz="2109" dirty="0" err="1" smtClean="0">
                <a:solidFill>
                  <a:schemeClr val="tx1"/>
                </a:solidFill>
              </a:rPr>
              <a:t>Azman</a:t>
            </a:r>
            <a:r>
              <a:rPr lang="en-US" sz="2109" dirty="0" smtClean="0">
                <a:solidFill>
                  <a:schemeClr val="tx1"/>
                </a:solidFill>
              </a:rPr>
              <a:t> Rashid</a:t>
            </a:r>
            <a:endParaRPr sz="2109" dirty="0">
              <a:solidFill>
                <a:schemeClr val="tx1"/>
              </a:solidFill>
            </a:endParaRPr>
          </a:p>
        </p:txBody>
      </p:sp>
    </p:spTree>
    <p:extLst>
      <p:ext uri="{BB962C8B-B14F-4D97-AF65-F5344CB8AC3E}">
        <p14:creationId xmlns:p14="http://schemas.microsoft.com/office/powerpoint/2010/main" val="11864525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00" y="0"/>
            <a:ext cx="7196667" cy="5715000"/>
          </a:xfrm>
          <a:prstGeom prst="rect">
            <a:avLst/>
          </a:prstGeom>
        </p:spPr>
      </p:pic>
    </p:spTree>
    <p:extLst>
      <p:ext uri="{BB962C8B-B14F-4D97-AF65-F5344CB8AC3E}">
        <p14:creationId xmlns:p14="http://schemas.microsoft.com/office/powerpoint/2010/main" val="1476153275"/>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00" y="0"/>
            <a:ext cx="7246398" cy="5715000"/>
          </a:xfrm>
          <a:prstGeom prst="rect">
            <a:avLst/>
          </a:prstGeom>
        </p:spPr>
      </p:pic>
    </p:spTree>
    <p:extLst>
      <p:ext uri="{BB962C8B-B14F-4D97-AF65-F5344CB8AC3E}">
        <p14:creationId xmlns:p14="http://schemas.microsoft.com/office/powerpoint/2010/main" val="235202254"/>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4060</TotalTime>
  <Words>1720</Words>
  <Application>Microsoft Macintosh PowerPoint</Application>
  <PresentationFormat>On-screen Show (16:10)</PresentationFormat>
  <Paragraphs>113</Paragraphs>
  <Slides>21</Slides>
  <Notes>18</Notes>
  <HiddenSlides>0</HiddenSlides>
  <MMClips>1</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21</vt:i4>
      </vt:variant>
    </vt:vector>
  </HeadingPairs>
  <TitlesOfParts>
    <vt:vector size="33" baseType="lpstr">
      <vt:lpstr>Calibri</vt:lpstr>
      <vt:lpstr>Calibri Light</vt:lpstr>
      <vt:lpstr>Gill Sans</vt:lpstr>
      <vt:lpstr>Arial</vt:lpstr>
      <vt:lpstr>Office Theme</vt:lpstr>
      <vt:lpstr>1_Office Theme</vt:lpstr>
      <vt:lpstr>2_Office Theme</vt:lpstr>
      <vt:lpstr>3_Office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Shannon Fisher</cp:lastModifiedBy>
  <cp:revision>80</cp:revision>
  <dcterms:created xsi:type="dcterms:W3CDTF">2016-05-01T11:29:17Z</dcterms:created>
  <dcterms:modified xsi:type="dcterms:W3CDTF">2018-05-14T22:58:28Z</dcterms:modified>
</cp:coreProperties>
</file>