
<file path=[Content_Types].xml><?xml version="1.0" encoding="utf-8"?>
<Types xmlns="http://schemas.openxmlformats.org/package/2006/content-types">
  <Default Extension="xml" ContentType="application/xml"/>
  <Default Extension="jpeg" ContentType="image/jpeg"/>
  <Default Extension="mpg" ContentType="video/mpeg"/>
  <Default Extension="jpg" ContentType="image/jpeg"/>
  <Default Extension="rels" ContentType="application/vnd.openxmlformats-package.relationships+xml"/>
  <Default Extension="tif" ContentType="image/tif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341" r:id="rId2"/>
    <p:sldId id="364" r:id="rId3"/>
    <p:sldId id="363" r:id="rId4"/>
    <p:sldId id="353" r:id="rId5"/>
    <p:sldId id="372" r:id="rId6"/>
    <p:sldId id="342" r:id="rId7"/>
    <p:sldId id="346" r:id="rId8"/>
    <p:sldId id="374" r:id="rId9"/>
    <p:sldId id="347" r:id="rId10"/>
    <p:sldId id="344" r:id="rId11"/>
    <p:sldId id="345" r:id="rId12"/>
    <p:sldId id="343" r:id="rId13"/>
    <p:sldId id="394" r:id="rId14"/>
    <p:sldId id="366" r:id="rId15"/>
    <p:sldId id="367" r:id="rId16"/>
    <p:sldId id="368" r:id="rId17"/>
    <p:sldId id="376" r:id="rId18"/>
    <p:sldId id="386" r:id="rId19"/>
    <p:sldId id="383" r:id="rId20"/>
    <p:sldId id="385" r:id="rId21"/>
    <p:sldId id="384" r:id="rId22"/>
    <p:sldId id="378" r:id="rId23"/>
    <p:sldId id="379" r:id="rId24"/>
    <p:sldId id="377" r:id="rId25"/>
    <p:sldId id="393" r:id="rId26"/>
    <p:sldId id="350" r:id="rId27"/>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4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BA4C4E"/>
    <a:srgbClr val="00863B"/>
    <a:srgbClr val="D85A5C"/>
    <a:srgbClr val="81B944"/>
    <a:srgbClr val="33CC99"/>
    <a:srgbClr val="FF0000"/>
    <a:srgbClr val="3CD648"/>
    <a:srgbClr val="24C6AE"/>
    <a:srgbClr val="4EC6A8"/>
    <a:srgbClr val="16BB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26"/>
    <p:restoredTop sz="89331" autoAdjust="0"/>
  </p:normalViewPr>
  <p:slideViewPr>
    <p:cSldViewPr snapToGrid="0" snapToObjects="1">
      <p:cViewPr>
        <p:scale>
          <a:sx n="60" d="100"/>
          <a:sy n="60" d="100"/>
        </p:scale>
        <p:origin x="2320" y="856"/>
      </p:cViewPr>
      <p:guideLst>
        <p:guide orient="horz" pos="2160"/>
        <p:guide pos="441"/>
      </p:guideLst>
    </p:cSldViewPr>
  </p:slideViewPr>
  <p:outlineViewPr>
    <p:cViewPr>
      <p:scale>
        <a:sx n="33" d="100"/>
        <a:sy n="33" d="100"/>
      </p:scale>
      <p:origin x="0" y="0"/>
    </p:cViewPr>
  </p:outlineViewPr>
  <p:notesTextViewPr>
    <p:cViewPr>
      <p:scale>
        <a:sx n="210" d="100"/>
        <a:sy n="210" d="100"/>
      </p:scale>
      <p:origin x="0" y="0"/>
    </p:cViewPr>
  </p:notesTextViewPr>
  <p:sorterViewPr>
    <p:cViewPr>
      <p:scale>
        <a:sx n="89" d="100"/>
        <a:sy n="89" d="100"/>
      </p:scale>
      <p:origin x="0" y="0"/>
    </p:cViewPr>
  </p:sorterViewPr>
  <p:notesViewPr>
    <p:cSldViewPr snapToGrid="0" snapToObjects="1">
      <p:cViewPr varScale="1">
        <p:scale>
          <a:sx n="93" d="100"/>
          <a:sy n="93" d="100"/>
        </p:scale>
        <p:origin x="-367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3657C975-D19B-4D47-8A8D-58BAA22F0BD8}" type="datetimeFigureOut">
              <a:rPr lang="en-US"/>
              <a:pPr>
                <a:defRPr/>
              </a:pPr>
              <a:t>5/1/17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ED43936-A933-514C-8BF3-8B92FF5D937F}" type="slidenum">
              <a:rPr lang="en-US"/>
              <a:pPr>
                <a:defRPr/>
              </a:pPr>
              <a:t>‹#›</a:t>
            </a:fld>
            <a:endParaRPr lang="en-US"/>
          </a:p>
        </p:txBody>
      </p:sp>
    </p:spTree>
    <p:extLst>
      <p:ext uri="{BB962C8B-B14F-4D97-AF65-F5344CB8AC3E}">
        <p14:creationId xmlns:p14="http://schemas.microsoft.com/office/powerpoint/2010/main" val="1830051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DAA7501B-CEE7-4D4D-A019-197F26613A7F}" type="datetimeFigureOut">
              <a:rPr lang="en-US"/>
              <a:pPr>
                <a:defRPr/>
              </a:pPr>
              <a:t>5/1/17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311357AA-60BB-B946-8CA7-C050989C4862}" type="slidenum">
              <a:rPr lang="en-US"/>
              <a:pPr>
                <a:defRPr/>
              </a:pPr>
              <a:t>‹#›</a:t>
            </a:fld>
            <a:endParaRPr lang="en-US"/>
          </a:p>
        </p:txBody>
      </p:sp>
    </p:spTree>
    <p:extLst>
      <p:ext uri="{BB962C8B-B14F-4D97-AF65-F5344CB8AC3E}">
        <p14:creationId xmlns:p14="http://schemas.microsoft.com/office/powerpoint/2010/main" val="27812030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6386"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Calibri" charset="0"/>
              </a:rPr>
              <a:t>Hello All,</a:t>
            </a:r>
            <a:r>
              <a:rPr lang="en-US" baseline="0" dirty="0" smtClean="0">
                <a:latin typeface="Calibri" charset="0"/>
              </a:rPr>
              <a:t> I’d like to present our update of the Transcriptome Atlases project, with a brief introduction for those not familiar with craniofacial sutures or the project.</a:t>
            </a:r>
            <a:endParaRPr lang="en-US" dirty="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latin typeface="Times New Roman" charset="0"/>
              </a:rPr>
              <a:t>To make our atlases we isolate suture subregions from frozen</a:t>
            </a:r>
            <a:r>
              <a:rPr lang="en-US" baseline="0" dirty="0" smtClean="0">
                <a:latin typeface="Times New Roman" charset="0"/>
              </a:rPr>
              <a:t> sections using laser capture microdissection to generate RNA-Seq libraries. The osteogenic fronts of homologous bones are treated as one sample, while those from non-homologous bones are treated as two individual samples.</a:t>
            </a:r>
            <a:endParaRPr lang="en-US" dirty="0">
              <a:latin typeface="Times New Roman" charset="0"/>
            </a:endParaRPr>
          </a:p>
        </p:txBody>
      </p:sp>
      <p:sp>
        <p:nvSpPr>
          <p:cNvPr id="26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cs typeface="ＭＳ Ｐゴシック"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9pPr>
          </a:lstStyle>
          <a:p>
            <a:fld id="{8E8CC8B2-3E3F-E949-9010-6FFAF62D72D5}" type="slidenum">
              <a:rPr lang="en-US" sz="1200">
                <a:solidFill>
                  <a:srgbClr val="000000"/>
                </a:solidFill>
                <a:latin typeface="Times New Roman" charset="0"/>
              </a:rPr>
              <a:pPr/>
              <a:t>10</a:t>
            </a:fld>
            <a:endParaRPr lang="en-US" sz="1200" dirty="0">
              <a:solidFill>
                <a:srgbClr val="000000"/>
              </a:solidFill>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cs typeface="ＭＳ Ｐゴシック"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9pPr>
          </a:lstStyle>
          <a:p>
            <a:fld id="{9C64098C-B74D-7A4A-B2B2-E67E9F78C597}" type="slidenum">
              <a:rPr lang="en-US" sz="1200">
                <a:solidFill>
                  <a:srgbClr val="000000"/>
                </a:solidFill>
                <a:latin typeface="Times New Roman" charset="0"/>
              </a:rPr>
              <a:pPr/>
              <a:t>11</a:t>
            </a:fld>
            <a:endParaRPr lang="en-US" sz="1200" dirty="0">
              <a:solidFill>
                <a:srgbClr val="000000"/>
              </a:solidFill>
              <a:latin typeface="Times New Roman" charset="0"/>
            </a:endParaRPr>
          </a:p>
        </p:txBody>
      </p:sp>
      <p:sp>
        <p:nvSpPr>
          <p:cNvPr id="28675" name="Rectangle 1"/>
          <p:cNvSpPr>
            <a:spLocks noGrp="1" noRot="1" noChangeAspect="1" noChangeArrowheads="1" noTextEdit="1"/>
          </p:cNvSpPr>
          <p:nvPr>
            <p:ph type="sldImg"/>
          </p:nvPr>
        </p:nvSpPr>
        <p:spPr bwMode="auto">
          <a:xfrm>
            <a:off x="1143000" y="693738"/>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28676" name="Text Box 2"/>
          <p:cNvSpPr txBox="1">
            <a:spLocks noChangeArrowheads="1"/>
          </p:cNvSpPr>
          <p:nvPr/>
        </p:nvSpPr>
        <p:spPr bwMode="auto">
          <a:xfrm>
            <a:off x="685800" y="4341813"/>
            <a:ext cx="54879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58" tIns="41029" rIns="82058" bIns="41029"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dirty="0"/>
          </a:p>
        </p:txBody>
      </p:sp>
      <p:sp>
        <p:nvSpPr>
          <p:cNvPr id="28677" name="Notes Placeholder 1"/>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smtClean="0">
                <a:latin typeface="Times New Roman" charset="0"/>
              </a:rPr>
              <a:t>For each suture subregion there are there are 5 biological replicates,</a:t>
            </a:r>
            <a:r>
              <a:rPr lang="en-US" b="0" baseline="0" dirty="0" smtClean="0">
                <a:latin typeface="Times New Roman" charset="0"/>
              </a:rPr>
              <a:t> and libraries are generated from total 1-10 ng RNA after rRNA suppression. The libraries are sequenced on a HiSeq 2500, and are paired-end sequenced to allow alternate splice capture, and at a sufficient depth to provide comprehensive gene expression coverage.</a:t>
            </a:r>
            <a:endParaRPr lang="en-US" b="0"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results for the WT frontal suture. This</a:t>
            </a:r>
            <a:r>
              <a:rPr lang="en-US" baseline="0" dirty="0" smtClean="0"/>
              <a:t> is a clustered heat map of for almost 1300 genes differentially expressed between the osteogenic fronts and suture mesenchyme. Red shows higher expression, blue shows lower expression. Clustering clearly separates the two subregions, but it also clearly separates each subregion by age. On the upper right is an example browser track showing Ibsp detected in OF samples but not in SM samples. And a gene ontology analysis of osteogenic front-specific genes shows expected categories of ossification and proliferation, but also of interest is sterol-related categories, which suggests an connection to HH signaling which requires cholesterol modification of the ligand, while may of the pathway components are found upregulated in the osteogenic fronts. We’ve also validated differential expression of a number of novel genes by in situ hybridization, and I’d refer you to this poster for more details.</a:t>
            </a:r>
            <a:endParaRPr lang="en-US" dirty="0"/>
          </a:p>
        </p:txBody>
      </p:sp>
      <p:sp>
        <p:nvSpPr>
          <p:cNvPr id="4" name="Slide Number Placeholder 3"/>
          <p:cNvSpPr>
            <a:spLocks noGrp="1"/>
          </p:cNvSpPr>
          <p:nvPr>
            <p:ph type="sldNum" sz="quarter" idx="10"/>
          </p:nvPr>
        </p:nvSpPr>
        <p:spPr/>
        <p:txBody>
          <a:bodyPr/>
          <a:lstStyle/>
          <a:p>
            <a:pPr>
              <a:defRPr/>
            </a:pPr>
            <a:fld id="{311357AA-60BB-B946-8CA7-C050989C4862}" type="slidenum">
              <a:rPr lang="en-US" smtClean="0"/>
              <a:pPr>
                <a:defRPr/>
              </a:pPr>
              <a:t>12</a:t>
            </a:fld>
            <a:endParaRPr lang="en-US" dirty="0"/>
          </a:p>
        </p:txBody>
      </p:sp>
    </p:spTree>
    <p:extLst>
      <p:ext uri="{BB962C8B-B14F-4D97-AF65-F5344CB8AC3E}">
        <p14:creationId xmlns:p14="http://schemas.microsoft.com/office/powerpoint/2010/main" val="80910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At the moment we have data from 4 suture</a:t>
            </a:r>
            <a:r>
              <a:rPr lang="en-US" baseline="0" dirty="0" smtClean="0"/>
              <a:t> types </a:t>
            </a:r>
            <a:r>
              <a:rPr lang="en-US" dirty="0" smtClean="0"/>
              <a:t>in the </a:t>
            </a:r>
            <a:r>
              <a:rPr lang="en-US" dirty="0" err="1" smtClean="0"/>
              <a:t>Facebase</a:t>
            </a:r>
            <a:r>
              <a:rPr lang="en-US" dirty="0" smtClean="0"/>
              <a:t> repository</a:t>
            </a:r>
            <a:r>
              <a:rPr lang="en-US" baseline="0" dirty="0" smtClean="0"/>
              <a:t>: the frontal, coronal, internasal and </a:t>
            </a:r>
            <a:r>
              <a:rPr lang="en-US" baseline="0" dirty="0" err="1" smtClean="0"/>
              <a:t>interpremaxillary</a:t>
            </a:r>
            <a:r>
              <a:rPr lang="en-US" dirty="0" smtClean="0"/>
              <a:t>. They total 18 individual sutures, at E16.5 and E18.5 for WT, Fgfr2 or Twist1 mutant genotypes, for a total of 200 individual RNA-Seq libraries. The heatmaps clearly show the basic division between osteogenic fronts and mesenchyme, and further segregation</a:t>
            </a:r>
            <a:r>
              <a:rPr lang="en-US" baseline="0" dirty="0" smtClean="0"/>
              <a:t> by age and genotype can be found in each set.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357AA-60BB-B946-8CA7-C050989C4862}" type="slidenum">
              <a:rPr lang="en-US" smtClean="0"/>
              <a:pPr>
                <a:defRPr/>
              </a:pPr>
              <a:t>13</a:t>
            </a:fld>
            <a:endParaRPr lang="en-US" dirty="0"/>
          </a:p>
        </p:txBody>
      </p:sp>
    </p:spTree>
    <p:extLst>
      <p:ext uri="{BB962C8B-B14F-4D97-AF65-F5344CB8AC3E}">
        <p14:creationId xmlns:p14="http://schemas.microsoft.com/office/powerpoint/2010/main" val="118011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As an example of further analysis, This figure demonstrates how</a:t>
            </a:r>
            <a:r>
              <a:rPr lang="en-US" sz="1200" kern="1200" baseline="0" dirty="0" smtClean="0">
                <a:solidFill>
                  <a:schemeClr val="tx1"/>
                </a:solidFill>
                <a:effectLst/>
                <a:latin typeface="+mn-lt"/>
                <a:ea typeface="ＭＳ Ｐゴシック" charset="0"/>
                <a:cs typeface="ＭＳ Ｐゴシック" charset="0"/>
              </a:rPr>
              <a:t> differential expression varies across </a:t>
            </a:r>
            <a:r>
              <a:rPr lang="en-US" sz="1200" kern="1200" dirty="0" smtClean="0">
                <a:solidFill>
                  <a:schemeClr val="tx1"/>
                </a:solidFill>
                <a:effectLst/>
                <a:latin typeface="+mn-lt"/>
                <a:ea typeface="ＭＳ Ｐゴシック" charset="0"/>
                <a:cs typeface="ＭＳ Ｐゴシック" charset="0"/>
              </a:rPr>
              <a:t>WT sutures. It takes the total number of</a:t>
            </a:r>
            <a:r>
              <a:rPr lang="en-US" sz="1200" kern="1200" baseline="0" dirty="0" smtClean="0">
                <a:solidFill>
                  <a:schemeClr val="tx1"/>
                </a:solidFill>
                <a:effectLst/>
                <a:latin typeface="+mn-lt"/>
                <a:ea typeface="ＭＳ Ｐゴシック" charset="0"/>
                <a:cs typeface="ＭＳ Ｐゴシック" charset="0"/>
              </a:rPr>
              <a:t> differentially expressed genes in any of these 6 conditions, and then shows how this expression varies, and its probability, in any of the other conditions. </a:t>
            </a:r>
            <a:r>
              <a:rPr lang="en-US" sz="1200" kern="1200" dirty="0" smtClean="0">
                <a:solidFill>
                  <a:schemeClr val="tx1"/>
                </a:solidFill>
                <a:effectLst/>
                <a:latin typeface="+mn-lt"/>
                <a:ea typeface="ＭＳ Ｐゴシック" charset="0"/>
                <a:cs typeface="ＭＳ Ｐゴシック" charset="0"/>
              </a:rPr>
              <a:t>It shows that differential expression of a given gene can vary between ages</a:t>
            </a:r>
            <a:r>
              <a:rPr lang="en-US" sz="1200" kern="1200" baseline="0" dirty="0" smtClean="0">
                <a:solidFill>
                  <a:schemeClr val="tx1"/>
                </a:solidFill>
                <a:effectLst/>
                <a:latin typeface="+mn-lt"/>
                <a:ea typeface="ＭＳ Ｐゴシック" charset="0"/>
                <a:cs typeface="ＭＳ Ｐゴシック" charset="0"/>
              </a:rPr>
              <a:t> in a suture and between different sutures. I will refer you to this poster for more details of comparisons of these datasets.</a:t>
            </a:r>
            <a:endParaRPr lang="en-US" dirty="0"/>
          </a:p>
        </p:txBody>
      </p:sp>
      <p:sp>
        <p:nvSpPr>
          <p:cNvPr id="4" name="Slide Number Placeholder 3"/>
          <p:cNvSpPr>
            <a:spLocks noGrp="1"/>
          </p:cNvSpPr>
          <p:nvPr>
            <p:ph type="sldNum" sz="quarter" idx="10"/>
          </p:nvPr>
        </p:nvSpPr>
        <p:spPr/>
        <p:txBody>
          <a:bodyPr/>
          <a:lstStyle/>
          <a:p>
            <a:pPr>
              <a:defRPr/>
            </a:pPr>
            <a:fld id="{311357AA-60BB-B946-8CA7-C050989C4862}" type="slidenum">
              <a:rPr lang="en-US" smtClean="0"/>
              <a:pPr>
                <a:defRPr/>
              </a:pPr>
              <a:t>14</a:t>
            </a:fld>
            <a:endParaRPr lang="en-US" dirty="0"/>
          </a:p>
        </p:txBody>
      </p:sp>
    </p:spTree>
    <p:extLst>
      <p:ext uri="{BB962C8B-B14F-4D97-AF65-F5344CB8AC3E}">
        <p14:creationId xmlns:p14="http://schemas.microsoft.com/office/powerpoint/2010/main" val="665802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This Sashimi plot highlights an example of  differential splicing in Periostin of exons 18 and 22 between the mesenchyme and osteogenic front. In the osteogenic front there is an increase in transcript isoforms lacking exons 18 and 22, as evidenced by an increase in the number of reads connecting neighboring exons. </a:t>
            </a:r>
            <a:r>
              <a:rPr lang="en-US" sz="1200" kern="1200" baseline="0" dirty="0" smtClean="0">
                <a:solidFill>
                  <a:schemeClr val="tx1"/>
                </a:solidFill>
                <a:effectLst/>
                <a:latin typeface="+mn-lt"/>
                <a:ea typeface="ＭＳ Ｐゴシック" charset="0"/>
                <a:cs typeface="ＭＳ Ｐゴシック" charset="0"/>
              </a:rPr>
              <a:t>I will refer you again to this poster for more details of global isform expression in these datasets.</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357AA-60BB-B946-8CA7-C050989C4862}" type="slidenum">
              <a:rPr lang="en-US" smtClean="0"/>
              <a:pPr>
                <a:defRPr/>
              </a:pPr>
              <a:t>15</a:t>
            </a:fld>
            <a:endParaRPr lang="en-US" dirty="0"/>
          </a:p>
        </p:txBody>
      </p:sp>
    </p:spTree>
    <p:extLst>
      <p:ext uri="{BB962C8B-B14F-4D97-AF65-F5344CB8AC3E}">
        <p14:creationId xmlns:p14="http://schemas.microsoft.com/office/powerpoint/2010/main" val="1302611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Our atlas</a:t>
            </a:r>
            <a:r>
              <a:rPr lang="en-US" sz="1200" kern="1200" baseline="0" dirty="0" smtClean="0">
                <a:solidFill>
                  <a:schemeClr val="tx1"/>
                </a:solidFill>
                <a:effectLst/>
                <a:latin typeface="+mn-lt"/>
                <a:ea typeface="ＭＳ Ｐゴシック" charset="0"/>
                <a:cs typeface="ＭＳ Ｐゴシック" charset="0"/>
              </a:rPr>
              <a:t> also contains enough samples for network analysis, where one tries to identify groups of genes whose expression changes are correlated. </a:t>
            </a:r>
            <a:r>
              <a:rPr lang="en-US" sz="1200" kern="1200" dirty="0" smtClean="0">
                <a:solidFill>
                  <a:schemeClr val="tx1"/>
                </a:solidFill>
                <a:effectLst/>
                <a:latin typeface="+mn-lt"/>
                <a:ea typeface="ＭＳ Ｐゴシック" charset="0"/>
                <a:cs typeface="ＭＳ Ｐゴシック" charset="0"/>
              </a:rPr>
              <a:t>This shows a network module hierarchy for the suture mesenchyme of the frontal suture. Each node corresponds to a network module and is annotated according to the top-ranking Gene Ontology Biological Process term.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1357AA-60BB-B946-8CA7-C050989C4862}" type="slidenum">
              <a:rPr lang="en-US" smtClean="0"/>
              <a:pPr>
                <a:defRPr/>
              </a:pPr>
              <a:t>16</a:t>
            </a:fld>
            <a:endParaRPr lang="en-US" dirty="0"/>
          </a:p>
        </p:txBody>
      </p:sp>
    </p:spTree>
    <p:extLst>
      <p:ext uri="{BB962C8B-B14F-4D97-AF65-F5344CB8AC3E}">
        <p14:creationId xmlns:p14="http://schemas.microsoft.com/office/powerpoint/2010/main" val="1872593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further characterize suture structure we’ve recently been awarded a competitive revision for single cell</a:t>
            </a:r>
            <a:r>
              <a:rPr lang="en-US" baseline="0" dirty="0" smtClean="0"/>
              <a:t> sequencing of sutures. This is to identify the population substructure within suture subregions defined by gene expression differences.</a:t>
            </a:r>
            <a:endParaRPr lang="en-US" dirty="0"/>
          </a:p>
        </p:txBody>
      </p:sp>
      <p:sp>
        <p:nvSpPr>
          <p:cNvPr id="4" name="Slide Number Placeholder 3"/>
          <p:cNvSpPr>
            <a:spLocks noGrp="1"/>
          </p:cNvSpPr>
          <p:nvPr>
            <p:ph type="sldNum" sz="quarter" idx="10"/>
          </p:nvPr>
        </p:nvSpPr>
        <p:spPr/>
        <p:txBody>
          <a:bodyPr/>
          <a:lstStyle/>
          <a:p>
            <a:pPr>
              <a:defRPr/>
            </a:pPr>
            <a:fld id="{311357AA-60BB-B946-8CA7-C050989C4862}" type="slidenum">
              <a:rPr lang="en-US" smtClean="0"/>
              <a:pPr>
                <a:defRPr/>
              </a:pPr>
              <a:t>17</a:t>
            </a:fld>
            <a:endParaRPr lang="en-US" dirty="0"/>
          </a:p>
        </p:txBody>
      </p:sp>
    </p:spTree>
    <p:extLst>
      <p:ext uri="{BB962C8B-B14F-4D97-AF65-F5344CB8AC3E}">
        <p14:creationId xmlns:p14="http://schemas.microsoft.com/office/powerpoint/2010/main" val="1546777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Calibri" charset="0"/>
              </a:rPr>
              <a:t>Even within subregions, there are different populations. This was shown long ago in the osteogenic</a:t>
            </a:r>
            <a:r>
              <a:rPr lang="en-US" baseline="0" dirty="0" smtClean="0">
                <a:latin typeface="Calibri" charset="0"/>
              </a:rPr>
              <a:t> fronts and these subpopulations reflect increasing levels of osteoblast differentiation, as defined by the differential expression of Fgfrs within the coronal suture osteogenic fronts.</a:t>
            </a:r>
            <a:endParaRPr lang="en-US" dirty="0">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EDE174-D29A-9347-8CC0-2C741EBA88D4}" type="slidenum">
              <a:rPr lang="en-US" sz="1200">
                <a:latin typeface="Calibri" charset="0"/>
              </a:rPr>
              <a:pPr/>
              <a:t>18</a:t>
            </a:fld>
            <a:endParaRPr lang="en-US" sz="1200" dirty="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Calibri" charset="0"/>
              </a:rPr>
              <a:t>This can also be seen when looking at co-expression of other genes such as Bcl11b in green in the mesenchyme, and Runx2 in red in the bone, and we see a co-expressing population at the border between the subregions.</a:t>
            </a:r>
            <a:endParaRPr lang="en-US" dirty="0">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EDE174-D29A-9347-8CC0-2C741EBA88D4}" type="slidenum">
              <a:rPr lang="en-US" sz="1200">
                <a:latin typeface="Calibri" charset="0"/>
              </a:rPr>
              <a:pPr/>
              <a:t>19</a:t>
            </a:fld>
            <a:endParaRPr lang="en-US" sz="1200"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Calibri" charset="0"/>
              </a:rPr>
              <a:t>The bones of the vertebrate skull, as shown</a:t>
            </a:r>
            <a:r>
              <a:rPr lang="en-US" baseline="0" dirty="0" smtClean="0">
                <a:latin typeface="Calibri" charset="0"/>
              </a:rPr>
              <a:t> here in a uCT image of the P0 mouse skull, are separated by fibrous joints called s</a:t>
            </a:r>
            <a:r>
              <a:rPr lang="en-US" dirty="0" smtClean="0">
                <a:latin typeface="Calibri" charset="0"/>
              </a:rPr>
              <a:t>utures. </a:t>
            </a:r>
            <a:endParaRPr lang="en-US" dirty="0">
              <a:latin typeface="Calibri" charset="0"/>
            </a:endParaRPr>
          </a:p>
        </p:txBody>
      </p:sp>
      <p:sp>
        <p:nvSpPr>
          <p:cNvPr id="184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511E59-F6B1-894F-A3D6-3CF0FEF601E7}" type="slidenum">
              <a:rPr lang="en-US" sz="1200">
                <a:latin typeface="Calibri" charset="0"/>
              </a:rPr>
              <a:pPr/>
              <a:t>2</a:t>
            </a:fld>
            <a:endParaRPr lang="en-US" sz="1200" dirty="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Calibri" charset="0"/>
              </a:rPr>
              <a:t>Much less is known about the suture mesenchyme, but  there is also evidence of  subpopulation structure. For example, at P0 thrombospondin 1 is expressed</a:t>
            </a:r>
            <a:r>
              <a:rPr lang="en-US" baseline="0" dirty="0" smtClean="0">
                <a:latin typeface="Calibri" charset="0"/>
              </a:rPr>
              <a:t> in frontal and sagittal sutures, but only in a subset of the mesenchyme, and is also suture specific, not being expressed in the coronal suture. And postnatally, Yang Chai’s lab has shown that there are axin2 and gli1 subpopulations within suture mesenchyme that contain stem cells for suture maintenance.</a:t>
            </a:r>
            <a:endParaRPr lang="en-US" dirty="0">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EDE174-D29A-9347-8CC0-2C741EBA88D4}" type="slidenum">
              <a:rPr lang="en-US" sz="1200">
                <a:latin typeface="Calibri" charset="0"/>
              </a:rPr>
              <a:pPr/>
              <a:t>20</a:t>
            </a:fld>
            <a:endParaRPr lang="en-US" sz="1200" dirty="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conduct this for 4 WT sutures, at 3 ages,</a:t>
            </a:r>
            <a:r>
              <a:rPr lang="en-US" baseline="0" dirty="0" smtClean="0"/>
              <a:t> to both complement and extend the Transcriptome Atlas data. The 4 sutures are the calvarial sutures most importance to human disease via craniosynostosis. The 3 ages reflect distinct phases of suture formation and function. (list on slide).</a:t>
            </a:r>
            <a:endParaRPr lang="en-US" dirty="0"/>
          </a:p>
        </p:txBody>
      </p:sp>
      <p:sp>
        <p:nvSpPr>
          <p:cNvPr id="4" name="Slide Number Placeholder 3"/>
          <p:cNvSpPr>
            <a:spLocks noGrp="1"/>
          </p:cNvSpPr>
          <p:nvPr>
            <p:ph type="sldNum" sz="quarter" idx="10"/>
          </p:nvPr>
        </p:nvSpPr>
        <p:spPr/>
        <p:txBody>
          <a:bodyPr/>
          <a:lstStyle/>
          <a:p>
            <a:pPr>
              <a:defRPr/>
            </a:pPr>
            <a:fld id="{311357AA-60BB-B946-8CA7-C050989C4862}" type="slidenum">
              <a:rPr lang="en-US" smtClean="0"/>
              <a:pPr>
                <a:defRPr/>
              </a:pPr>
              <a:t>22</a:t>
            </a:fld>
            <a:endParaRPr lang="en-US" dirty="0"/>
          </a:p>
        </p:txBody>
      </p:sp>
    </p:spTree>
    <p:extLst>
      <p:ext uri="{BB962C8B-B14F-4D97-AF65-F5344CB8AC3E}">
        <p14:creationId xmlns:p14="http://schemas.microsoft.com/office/powerpoint/2010/main" val="1983819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To perform single cell sequencing we are using one of the latest droplet-based technologies from 10X Genomics called Chromium. (1) Basically, single cells are combined with oligo-coated</a:t>
            </a:r>
            <a:r>
              <a:rPr lang="en-US" baseline="0" dirty="0" smtClean="0"/>
              <a:t> beads and reaction solution within individual oil droplets, (2) within which bar-coded libraries are then created, after which all cell libraries can be combined for sequencing. (3) Cells can then be differentiated and/or clustered by their gene expression profiles</a:t>
            </a:r>
            <a:endParaRPr lang="en-US" dirty="0"/>
          </a:p>
        </p:txBody>
      </p:sp>
      <p:sp>
        <p:nvSpPr>
          <p:cNvPr id="4" name="Slide Number Placeholder 3"/>
          <p:cNvSpPr>
            <a:spLocks noGrp="1"/>
          </p:cNvSpPr>
          <p:nvPr>
            <p:ph type="sldNum" sz="quarter" idx="10"/>
          </p:nvPr>
        </p:nvSpPr>
        <p:spPr/>
        <p:txBody>
          <a:bodyPr/>
          <a:lstStyle/>
          <a:p>
            <a:fld id="{EE34CEEE-97CB-2A4D-94AA-F36B98CB77D0}" type="slidenum">
              <a:rPr lang="en-US" smtClean="0"/>
              <a:pPr/>
              <a:t>23</a:t>
            </a:fld>
            <a:endParaRPr lang="en-US" dirty="0"/>
          </a:p>
        </p:txBody>
      </p:sp>
    </p:spTree>
    <p:extLst>
      <p:ext uri="{BB962C8B-B14F-4D97-AF65-F5344CB8AC3E}">
        <p14:creationId xmlns:p14="http://schemas.microsoft.com/office/powerpoint/2010/main" val="1333022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a preliminary result of single</a:t>
            </a:r>
            <a:r>
              <a:rPr lang="en-US" baseline="0" dirty="0" smtClean="0"/>
              <a:t> cell sequencing of the E18.5 frontal suture with about 500 cells in the library set. You can see that the osteoblast population in green and the suture mesenchyme population in blue are readily identifiable from other populations, which are largely hematopoitic lineages.</a:t>
            </a:r>
            <a:endParaRPr lang="en-US" dirty="0"/>
          </a:p>
        </p:txBody>
      </p:sp>
      <p:sp>
        <p:nvSpPr>
          <p:cNvPr id="4" name="Slide Number Placeholder 3"/>
          <p:cNvSpPr>
            <a:spLocks noGrp="1"/>
          </p:cNvSpPr>
          <p:nvPr>
            <p:ph type="sldNum" sz="quarter" idx="10"/>
          </p:nvPr>
        </p:nvSpPr>
        <p:spPr/>
        <p:txBody>
          <a:bodyPr/>
          <a:lstStyle/>
          <a:p>
            <a:pPr>
              <a:defRPr/>
            </a:pPr>
            <a:fld id="{311357AA-60BB-B946-8CA7-C050989C4862}" type="slidenum">
              <a:rPr lang="en-US" smtClean="0"/>
              <a:pPr>
                <a:defRPr/>
              </a:pPr>
              <a:t>24</a:t>
            </a:fld>
            <a:endParaRPr lang="en-US" dirty="0"/>
          </a:p>
        </p:txBody>
      </p:sp>
    </p:spTree>
    <p:extLst>
      <p:ext uri="{BB962C8B-B14F-4D97-AF65-F5344CB8AC3E}">
        <p14:creationId xmlns:p14="http://schemas.microsoft.com/office/powerpoint/2010/main" val="1578529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the highly expressed genes  in red in a </a:t>
            </a:r>
            <a:r>
              <a:rPr lang="en-US" dirty="0" err="1" smtClean="0"/>
              <a:t>heatmap</a:t>
            </a:r>
            <a:r>
              <a:rPr lang="en-US" dirty="0" smtClean="0"/>
              <a:t> of this analysis, you can see</a:t>
            </a:r>
            <a:r>
              <a:rPr lang="en-US" baseline="0" dirty="0" smtClean="0"/>
              <a:t> how these populations are distinct at the gene expression level, and the next step would be to identify any subpopulations within these groups.</a:t>
            </a:r>
            <a:endParaRPr lang="en-US" dirty="0"/>
          </a:p>
        </p:txBody>
      </p:sp>
      <p:sp>
        <p:nvSpPr>
          <p:cNvPr id="4" name="Slide Number Placeholder 3"/>
          <p:cNvSpPr>
            <a:spLocks noGrp="1"/>
          </p:cNvSpPr>
          <p:nvPr>
            <p:ph type="sldNum" sz="quarter" idx="10"/>
          </p:nvPr>
        </p:nvSpPr>
        <p:spPr/>
        <p:txBody>
          <a:bodyPr/>
          <a:lstStyle/>
          <a:p>
            <a:pPr>
              <a:defRPr/>
            </a:pPr>
            <a:fld id="{311357AA-60BB-B946-8CA7-C050989C4862}" type="slidenum">
              <a:rPr lang="en-US" smtClean="0"/>
              <a:pPr>
                <a:defRPr/>
              </a:pPr>
              <a:t>25</a:t>
            </a:fld>
            <a:endParaRPr lang="en-US" dirty="0"/>
          </a:p>
        </p:txBody>
      </p:sp>
    </p:spTree>
    <p:extLst>
      <p:ext uri="{BB962C8B-B14F-4D97-AF65-F5344CB8AC3E}">
        <p14:creationId xmlns:p14="http://schemas.microsoft.com/office/powerpoint/2010/main" val="966869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cs typeface="ＭＳ Ｐゴシック"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9pPr>
          </a:lstStyle>
          <a:p>
            <a:fld id="{9825C1EC-2234-FC41-BEF0-3BA8B0F13E10}" type="slidenum">
              <a:rPr lang="en-US" sz="1200">
                <a:solidFill>
                  <a:srgbClr val="000000"/>
                </a:solidFill>
                <a:latin typeface="Times New Roman" charset="0"/>
              </a:rPr>
              <a:pPr/>
              <a:t>26</a:t>
            </a:fld>
            <a:endParaRPr lang="en-US" sz="1200">
              <a:solidFill>
                <a:srgbClr val="000000"/>
              </a:solidFill>
              <a:latin typeface="Times New Roman" charset="0"/>
            </a:endParaRPr>
          </a:p>
        </p:txBody>
      </p:sp>
      <p:sp>
        <p:nvSpPr>
          <p:cNvPr id="40963" name="Rectangle 1"/>
          <p:cNvSpPr>
            <a:spLocks noGrp="1" noRot="1" noChangeAspect="1" noChangeArrowheads="1" noTextEdit="1"/>
          </p:cNvSpPr>
          <p:nvPr>
            <p:ph type="sldImg"/>
          </p:nvPr>
        </p:nvSpPr>
        <p:spPr bwMode="auto">
          <a:xfrm>
            <a:off x="1144588" y="693738"/>
            <a:ext cx="4567237" cy="3427412"/>
          </a:xfrm>
          <a:solidFill>
            <a:srgbClr val="FFFFFF"/>
          </a:solidFill>
          <a:ln>
            <a:solidFill>
              <a:srgbClr val="000000"/>
            </a:solidFill>
            <a:miter lim="800000"/>
            <a:headEnd/>
            <a:tailEnd/>
          </a:ln>
          <a:extLst>
            <a:ext uri="{FAA26D3D-D897-4be2-8F04-BA451C77F1D7}">
              <ma14:placeholderFlag xmlns:ma14="http://schemas.microsoft.com/office/mac/drawingml/2011/main" val="1"/>
            </a:ex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40964" name="Rectangle 2"/>
          <p:cNvSpPr>
            <a:spLocks noGrp="1" noChangeArrowheads="1"/>
          </p:cNvSpPr>
          <p:nvPr>
            <p:ph type="body" idx="1"/>
          </p:nvPr>
        </p:nvSpPr>
        <p:spPr bwMode="auto">
          <a:xfrm>
            <a:off x="685800" y="4341813"/>
            <a:ext cx="5486400" cy="4113212"/>
          </a:xfrm>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r>
              <a:rPr lang="en-US" smtClean="0">
                <a:latin typeface="Times New Roman" charset="0"/>
              </a:rPr>
              <a:t>I'd like to acknowledge the other </a:t>
            </a:r>
            <a:r>
              <a:rPr lang="en-US" err="1" smtClean="0">
                <a:latin typeface="Times New Roman" charset="0"/>
              </a:rPr>
              <a:t>Facebase</a:t>
            </a:r>
            <a:r>
              <a:rPr lang="en-US" baseline="0" smtClean="0">
                <a:latin typeface="Times New Roman" charset="0"/>
              </a:rPr>
              <a:t> team </a:t>
            </a:r>
            <a:r>
              <a:rPr lang="en-US" smtClean="0">
                <a:latin typeface="Times New Roman" charset="0"/>
              </a:rPr>
              <a:t> members and others contributing to this project, which is funded by the NIDCR.</a:t>
            </a:r>
            <a:r>
              <a:rPr lang="en-US" baseline="0" smtClean="0">
                <a:latin typeface="Times New Roman" charset="0"/>
              </a:rPr>
              <a:t> Thank you.</a:t>
            </a: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Calibri" charset="0"/>
              </a:rPr>
              <a:t>In the simplest definition sutures consist </a:t>
            </a:r>
            <a:r>
              <a:rPr lang="en-US" dirty="0">
                <a:latin typeface="Calibri" charset="0"/>
              </a:rPr>
              <a:t>of </a:t>
            </a:r>
            <a:r>
              <a:rPr lang="en-US" dirty="0" smtClean="0">
                <a:latin typeface="Calibri" charset="0"/>
              </a:rPr>
              <a:t>two subregions.</a:t>
            </a:r>
            <a:r>
              <a:rPr lang="en-US" baseline="0" dirty="0" smtClean="0">
                <a:latin typeface="Calibri" charset="0"/>
              </a:rPr>
              <a:t> One is</a:t>
            </a:r>
            <a:r>
              <a:rPr lang="en-US" dirty="0" smtClean="0">
                <a:latin typeface="Calibri" charset="0"/>
              </a:rPr>
              <a:t> the </a:t>
            </a:r>
            <a:r>
              <a:rPr lang="en-US" dirty="0">
                <a:latin typeface="Calibri" charset="0"/>
              </a:rPr>
              <a:t>edges of </a:t>
            </a:r>
            <a:r>
              <a:rPr lang="en-US" dirty="0" smtClean="0">
                <a:latin typeface="Calibri" charset="0"/>
              </a:rPr>
              <a:t>the bones</a:t>
            </a:r>
            <a:r>
              <a:rPr lang="en-US" dirty="0">
                <a:latin typeface="Calibri" charset="0"/>
              </a:rPr>
              <a:t>, or osteogenic </a:t>
            </a:r>
            <a:r>
              <a:rPr lang="en-US" dirty="0" smtClean="0">
                <a:latin typeface="Calibri" charset="0"/>
              </a:rPr>
              <a:t>fronts, which are </a:t>
            </a:r>
            <a:r>
              <a:rPr lang="en-US" dirty="0">
                <a:latin typeface="Calibri" charset="0"/>
              </a:rPr>
              <a:t>sites of bone </a:t>
            </a:r>
            <a:r>
              <a:rPr lang="en-US" dirty="0" smtClean="0">
                <a:latin typeface="Calibri" charset="0"/>
              </a:rPr>
              <a:t>growth, </a:t>
            </a:r>
            <a:r>
              <a:rPr lang="en-US" dirty="0">
                <a:latin typeface="Calibri" charset="0"/>
              </a:rPr>
              <a:t>as preosteoblasts proliferate and differentiate to osteoblasts. </a:t>
            </a:r>
            <a:r>
              <a:rPr lang="en-US" dirty="0" smtClean="0">
                <a:latin typeface="Calibri" charset="0"/>
              </a:rPr>
              <a:t>The fronts are separated by suture mesenchyme, which during postnatal life become a niche for stem cells, as shown by Yang Chai’s and Wei Hsu’s groups. The relationship between fronts and mesenchyme is less well defined during embryonic growth. This suture shape is typical of calvarial sutures,</a:t>
            </a:r>
            <a:r>
              <a:rPr lang="en-US" baseline="0" dirty="0" smtClean="0">
                <a:latin typeface="Calibri" charset="0"/>
              </a:rPr>
              <a:t> which form in a narrow tissue plane over the brain.</a:t>
            </a:r>
            <a:r>
              <a:rPr lang="en-US" dirty="0" smtClean="0">
                <a:latin typeface="Calibri" charset="0"/>
              </a:rPr>
              <a:t> </a:t>
            </a:r>
            <a:endParaRPr lang="en-US" dirty="0">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EDE174-D29A-9347-8CC0-2C741EBA88D4}" type="slidenum">
              <a:rPr lang="en-US" sz="1200">
                <a:latin typeface="Calibri" charset="0"/>
              </a:rPr>
              <a:pPr/>
              <a:t>3</a:t>
            </a:fld>
            <a:endParaRPr lang="en-US" sz="1200" dirty="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2530" name="Rectangle 3"/>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Calibri" charset="0"/>
              </a:rPr>
              <a:t>However, suture morphology varies widely, particularly in the face. This</a:t>
            </a:r>
            <a:r>
              <a:rPr lang="en-US" baseline="0" dirty="0" smtClean="0">
                <a:latin typeface="Calibri" charset="0"/>
              </a:rPr>
              <a:t> is a sagittal section of the E16.5 mouse face, antibody-stained green for Runx2 in osteoblasts, and red for Bcl11b in suture mesenchyme. </a:t>
            </a:r>
            <a:r>
              <a:rPr lang="en-US" dirty="0" smtClean="0">
                <a:latin typeface="Calibri" charset="0"/>
              </a:rPr>
              <a:t>The frontonasal suture has the arrangement I just showed you, where the osteogenic fronts are separated</a:t>
            </a:r>
            <a:r>
              <a:rPr lang="en-US" baseline="0" dirty="0" smtClean="0">
                <a:latin typeface="Calibri" charset="0"/>
              </a:rPr>
              <a:t> by mesenchyme in a narrow plane. But other sutures may have a much broader end to end interface, like the nasopremaxillary or the premaxillary/maxillary, and others like the maxillary/palatine can have an overlapping structure, where what may be considered the osteogenic fronts are a small component of the bone interface. But in all cases the suture mesenchyme is an identifiable compartment, for example by Bcl11b expression and other gene expression patterns we find in the transcriptome atlases we’ve generated.</a:t>
            </a:r>
            <a:endParaRPr lang="en-US"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4578"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Formation and function of the sutures is underpinned by differential gene expression, and perturbation of gene function or expression results in craniofacial dysostoses such as craniosynostosis, midface hypoplasia, and frontonasal dysplasia.</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This </a:t>
            </a:r>
            <a:r>
              <a:rPr lang="en-US" dirty="0">
                <a:latin typeface="Calibri" charset="0"/>
              </a:rPr>
              <a:t>is exemplified by the expression of </a:t>
            </a:r>
            <a:r>
              <a:rPr lang="en-US" dirty="0" smtClean="0">
                <a:latin typeface="Calibri" charset="0"/>
              </a:rPr>
              <a:t>Fgfr2 and Twist1, shown here in the mouse coronal suture at E16. Fgfr2 is expressed in the osteogenic fronts, and activating mutations of Fgfr2 lead to ossification of the mesenchyme and fusion of the coronal</a:t>
            </a:r>
            <a:r>
              <a:rPr lang="en-US" baseline="0" dirty="0" smtClean="0">
                <a:latin typeface="Calibri" charset="0"/>
              </a:rPr>
              <a:t> </a:t>
            </a:r>
            <a:r>
              <a:rPr lang="en-US" dirty="0" smtClean="0">
                <a:latin typeface="Calibri" charset="0"/>
              </a:rPr>
              <a:t>suture such as in human Apert syndrome, and in mouse models of this condition. </a:t>
            </a:r>
          </a:p>
          <a:p>
            <a:r>
              <a:rPr lang="en-US" dirty="0" smtClean="0">
                <a:latin typeface="Calibri" charset="0"/>
              </a:rPr>
              <a:t>Conversely, Twist1 </a:t>
            </a:r>
            <a:r>
              <a:rPr lang="en-US" dirty="0">
                <a:latin typeface="Calibri" charset="0"/>
              </a:rPr>
              <a:t>is expressed in the suture mesenchyme and fronts, and depending on interactions with protein partners, represses Fgfr2 in the mesenchyme </a:t>
            </a:r>
            <a:r>
              <a:rPr lang="en-US" dirty="0" smtClean="0">
                <a:latin typeface="Calibri" charset="0"/>
              </a:rPr>
              <a:t>or </a:t>
            </a:r>
            <a:r>
              <a:rPr lang="en-US" dirty="0">
                <a:latin typeface="Calibri" charset="0"/>
              </a:rPr>
              <a:t>promotes its expression in the fronts. </a:t>
            </a:r>
            <a:r>
              <a:rPr lang="en-US" b="1" dirty="0">
                <a:latin typeface="Calibri" charset="0"/>
              </a:rPr>
              <a:t>Loss</a:t>
            </a:r>
            <a:r>
              <a:rPr lang="en-US" dirty="0">
                <a:latin typeface="Calibri" charset="0"/>
              </a:rPr>
              <a:t> of </a:t>
            </a:r>
            <a:r>
              <a:rPr lang="en-US" dirty="0" smtClean="0">
                <a:latin typeface="Calibri" charset="0"/>
              </a:rPr>
              <a:t>Twist1 also </a:t>
            </a:r>
            <a:r>
              <a:rPr lang="en-US" dirty="0">
                <a:latin typeface="Calibri" charset="0"/>
              </a:rPr>
              <a:t>leads to ossification </a:t>
            </a:r>
            <a:r>
              <a:rPr lang="en-US" dirty="0" smtClean="0">
                <a:latin typeface="Calibri" charset="0"/>
              </a:rPr>
              <a:t>of the mesenchyme and fusion of the </a:t>
            </a:r>
            <a:r>
              <a:rPr lang="en-US" dirty="0">
                <a:latin typeface="Calibri" charset="0"/>
              </a:rPr>
              <a:t>coronal suture </a:t>
            </a:r>
            <a:r>
              <a:rPr lang="en-US" dirty="0" smtClean="0">
                <a:latin typeface="Calibri" charset="0"/>
              </a:rPr>
              <a:t>in human Saethre-Chotzen syndrome, </a:t>
            </a:r>
            <a:r>
              <a:rPr lang="en-US" dirty="0">
                <a:latin typeface="Calibri" charset="0"/>
              </a:rPr>
              <a:t>and </a:t>
            </a:r>
            <a:r>
              <a:rPr lang="en-US" dirty="0" smtClean="0">
                <a:latin typeface="Calibri" charset="0"/>
              </a:rPr>
              <a:t>again in </a:t>
            </a:r>
            <a:r>
              <a:rPr lang="en-US" dirty="0">
                <a:latin typeface="Calibri" charset="0"/>
              </a:rPr>
              <a:t>mouse models of </a:t>
            </a:r>
            <a:r>
              <a:rPr lang="en-US" dirty="0" smtClean="0">
                <a:latin typeface="Calibri" charset="0"/>
              </a:rPr>
              <a:t>Twist1 </a:t>
            </a:r>
            <a:r>
              <a:rPr lang="en-US" dirty="0">
                <a:latin typeface="Calibri" charset="0"/>
              </a:rPr>
              <a:t>haploinsufficiency. </a:t>
            </a:r>
            <a:r>
              <a:rPr lang="en-US" dirty="0" smtClean="0">
                <a:latin typeface="Calibri" charset="0"/>
              </a:rPr>
              <a:t>The genes responsible for most</a:t>
            </a:r>
            <a:r>
              <a:rPr lang="en-US" baseline="0" dirty="0" smtClean="0">
                <a:latin typeface="Calibri" charset="0"/>
              </a:rPr>
              <a:t> cases of CS and other craniofacial </a:t>
            </a:r>
            <a:r>
              <a:rPr lang="en-US" baseline="0" dirty="0" err="1" smtClean="0">
                <a:latin typeface="Calibri" charset="0"/>
              </a:rPr>
              <a:t>dysplasias</a:t>
            </a:r>
            <a:r>
              <a:rPr lang="en-US" baseline="0" dirty="0" smtClean="0">
                <a:latin typeface="Calibri" charset="0"/>
              </a:rPr>
              <a:t> aren't known, and we lack a comprehensive knowledge of gene expression in sutures to understand how they function normally, let alone in disease. The transcriptome atlas project aims to rectify this.</a:t>
            </a:r>
            <a:endParaRPr lang="en-US" dirty="0">
              <a:latin typeface="Calibri" charset="0"/>
            </a:endParaRPr>
          </a:p>
        </p:txBody>
      </p:sp>
    </p:spTree>
    <p:extLst>
      <p:ext uri="{BB962C8B-B14F-4D97-AF65-F5344CB8AC3E}">
        <p14:creationId xmlns:p14="http://schemas.microsoft.com/office/powerpoint/2010/main" val="1083734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latin typeface="Calibri" charset="0"/>
              </a:rPr>
              <a:t>We are creating transcriptome</a:t>
            </a:r>
            <a:r>
              <a:rPr lang="en-US" baseline="0" dirty="0" smtClean="0">
                <a:latin typeface="Calibri" charset="0"/>
              </a:rPr>
              <a:t> atlases </a:t>
            </a:r>
            <a:r>
              <a:rPr lang="en-US" dirty="0" smtClean="0">
                <a:latin typeface="Calibri" charset="0"/>
              </a:rPr>
              <a:t>for 11 craniofacial sutures, including at multiple ages, and WT and craniosynostosis genotypes.</a:t>
            </a:r>
            <a:r>
              <a:rPr lang="en-US" baseline="0" dirty="0" smtClean="0">
                <a:latin typeface="Calibri" charset="0"/>
              </a:rPr>
              <a:t> The sutures themselves</a:t>
            </a:r>
            <a:r>
              <a:rPr lang="en-US" dirty="0" smtClean="0">
                <a:latin typeface="Calibri" charset="0"/>
              </a:rPr>
              <a:t> vary in a number of ways that may</a:t>
            </a:r>
            <a:r>
              <a:rPr lang="en-US" baseline="0" dirty="0" smtClean="0">
                <a:latin typeface="Calibri" charset="0"/>
              </a:rPr>
              <a:t> have a basis in gene expression differences, such as location and lineage, bone identity, or structure.</a:t>
            </a:r>
            <a:endParaRPr lang="en-US" dirty="0">
              <a:latin typeface="Calibri" charset="0"/>
            </a:endParaRPr>
          </a:p>
        </p:txBody>
      </p:sp>
      <p:sp>
        <p:nvSpPr>
          <p:cNvPr id="3072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13D0B68-D9E9-7F4D-8CF3-AC1C7ECE5413}" type="slidenum">
              <a:rPr lang="en-US" sz="1200">
                <a:latin typeface="Calibri" charset="0"/>
              </a:rPr>
              <a:pPr algn="r" eaLnBrk="1" hangingPunct="1"/>
              <a:t>6</a:t>
            </a:fld>
            <a:endParaRPr lang="en-US" sz="1200" dirty="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Times New Roman" charset="0"/>
              </a:rPr>
              <a:t>This table illustrates the number of samples in the final dataset for WT sutures. Each of the 11 sutures is a row, there are two ages for most sutures, E16.5 and E18.5, and 5 replicates for</a:t>
            </a:r>
            <a:r>
              <a:rPr lang="en-US" baseline="0" dirty="0" smtClean="0">
                <a:latin typeface="Times New Roman" charset="0"/>
              </a:rPr>
              <a:t> each, totaling 285 individual RNA-Seq libraries. For the coronal suture we are also including the E14.5 suture.</a:t>
            </a:r>
            <a:endParaRPr lang="en-US" dirty="0">
              <a:latin typeface="Times New Roman" charset="0"/>
            </a:endParaRPr>
          </a:p>
        </p:txBody>
      </p:sp>
      <p:sp>
        <p:nvSpPr>
          <p:cNvPr id="327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cs typeface="ＭＳ Ｐゴシック"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9pPr>
          </a:lstStyle>
          <a:p>
            <a:fld id="{2A099ABA-6EC3-A84B-B558-2F77F4918A88}" type="slidenum">
              <a:rPr lang="en-US" sz="1200">
                <a:solidFill>
                  <a:srgbClr val="000000"/>
                </a:solidFill>
                <a:latin typeface="Times New Roman" charset="0"/>
              </a:rPr>
              <a:pPr/>
              <a:t>7</a:t>
            </a:fld>
            <a:endParaRPr lang="en-US" sz="1200" dirty="0">
              <a:solidFill>
                <a:srgbClr val="000000"/>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4578"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We</a:t>
            </a:r>
            <a:r>
              <a:rPr lang="en-US" baseline="0" dirty="0" smtClean="0">
                <a:latin typeface="Calibri" charset="0"/>
              </a:rPr>
              <a:t> are also generating libraries from CS mouse models to allow discovery of what happens in fusing or non-fusing mutant sutures, using the Fgfr2 and Twist1 mutant models I’ve mentioned.</a:t>
            </a:r>
            <a:endParaRPr lang="en-US" dirty="0">
              <a:latin typeface="Calibri" charset="0"/>
            </a:endParaRPr>
          </a:p>
        </p:txBody>
      </p:sp>
    </p:spTree>
    <p:extLst>
      <p:ext uri="{BB962C8B-B14F-4D97-AF65-F5344CB8AC3E}">
        <p14:creationId xmlns:p14="http://schemas.microsoft.com/office/powerpoint/2010/main" val="137461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686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latin typeface="Times New Roman" charset="0"/>
              </a:rPr>
              <a:t>And</a:t>
            </a:r>
            <a:r>
              <a:rPr lang="en-US" baseline="0" dirty="0" smtClean="0">
                <a:latin typeface="Times New Roman" charset="0"/>
              </a:rPr>
              <a:t> </a:t>
            </a:r>
            <a:r>
              <a:rPr lang="en-US" dirty="0" smtClean="0">
                <a:latin typeface="Times New Roman" charset="0"/>
              </a:rPr>
              <a:t>we are doing all the same sutures for the Fgfr2 model that we did for the WT, and the two affected sutures in the Twist1 model, for a total of 350 RNA-Seq libraries, or 635 including</a:t>
            </a:r>
            <a:r>
              <a:rPr lang="en-US" baseline="0" dirty="0" smtClean="0">
                <a:latin typeface="Times New Roman" charset="0"/>
              </a:rPr>
              <a:t> the WT.</a:t>
            </a:r>
            <a:endParaRPr lang="en-US" dirty="0">
              <a:latin typeface="Times New Roman" charset="0"/>
            </a:endParaRPr>
          </a:p>
        </p:txBody>
      </p:sp>
      <p:sp>
        <p:nvSpPr>
          <p:cNvPr id="368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cs typeface="ＭＳ Ｐゴシック"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sz="2400">
                <a:solidFill>
                  <a:schemeClr val="tx1"/>
                </a:solidFill>
                <a:latin typeface="Arial" charset="0"/>
                <a:ea typeface="ＭＳ Ｐゴシック" charset="0"/>
              </a:defRPr>
            </a:lvl9pPr>
          </a:lstStyle>
          <a:p>
            <a:fld id="{74DF7DF0-3EB6-024A-9F47-D19CBEB2EF61}" type="slidenum">
              <a:rPr lang="en-US" sz="1200">
                <a:solidFill>
                  <a:srgbClr val="000000"/>
                </a:solidFill>
                <a:latin typeface="Times New Roman" charset="0"/>
              </a:rPr>
              <a:pPr/>
              <a:t>9</a:t>
            </a:fld>
            <a:endParaRPr lang="en-US" sz="1200" dirty="0">
              <a:solidFill>
                <a:srgbClr val="000000"/>
              </a:solidFill>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77FEA6-F51F-0343-82D6-017EB5D33749}" type="datetimeFigureOut">
              <a:rPr lang="en-US"/>
              <a:pPr>
                <a:defRPr/>
              </a:pPr>
              <a:t>5/1/17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A5DC33-519D-C64C-8FF6-F72D8C5317DD}" type="slidenum">
              <a:rPr lang="en-US"/>
              <a:pPr>
                <a:defRPr/>
              </a:pPr>
              <a:t>‹#›</a:t>
            </a:fld>
            <a:endParaRPr lang="en-US"/>
          </a:p>
        </p:txBody>
      </p:sp>
    </p:spTree>
    <p:extLst>
      <p:ext uri="{BB962C8B-B14F-4D97-AF65-F5344CB8AC3E}">
        <p14:creationId xmlns:p14="http://schemas.microsoft.com/office/powerpoint/2010/main" val="119637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8F6CC8-A24B-3042-983D-7D3CEF3E71B9}" type="datetimeFigureOut">
              <a:rPr lang="en-US"/>
              <a:pPr>
                <a:defRPr/>
              </a:pPr>
              <a:t>5/1/17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F7300A-8773-0C44-97CE-3EDD5F35A0E2}" type="slidenum">
              <a:rPr lang="en-US"/>
              <a:pPr>
                <a:defRPr/>
              </a:pPr>
              <a:t>‹#›</a:t>
            </a:fld>
            <a:endParaRPr lang="en-US"/>
          </a:p>
        </p:txBody>
      </p:sp>
    </p:spTree>
    <p:extLst>
      <p:ext uri="{BB962C8B-B14F-4D97-AF65-F5344CB8AC3E}">
        <p14:creationId xmlns:p14="http://schemas.microsoft.com/office/powerpoint/2010/main" val="179081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0FE188-A67E-6A40-832F-490D369D4D5D}" type="datetimeFigureOut">
              <a:rPr lang="en-US"/>
              <a:pPr>
                <a:defRPr/>
              </a:pPr>
              <a:t>5/1/17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185C7F-5C09-DE49-AFC8-14B50E11C50E}" type="slidenum">
              <a:rPr lang="en-US"/>
              <a:pPr>
                <a:defRPr/>
              </a:pPr>
              <a:t>‹#›</a:t>
            </a:fld>
            <a:endParaRPr lang="en-US"/>
          </a:p>
        </p:txBody>
      </p:sp>
    </p:spTree>
    <p:extLst>
      <p:ext uri="{BB962C8B-B14F-4D97-AF65-F5344CB8AC3E}">
        <p14:creationId xmlns:p14="http://schemas.microsoft.com/office/powerpoint/2010/main" val="247780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D92598-C894-504B-8DAB-DE4E7244E50F}" type="datetimeFigureOut">
              <a:rPr lang="en-US"/>
              <a:pPr>
                <a:defRPr/>
              </a:pPr>
              <a:t>5/1/17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E5D134-A9B9-8349-95B8-E43FE808FC73}" type="slidenum">
              <a:rPr lang="en-US"/>
              <a:pPr>
                <a:defRPr/>
              </a:pPr>
              <a:t>‹#›</a:t>
            </a:fld>
            <a:endParaRPr lang="en-US"/>
          </a:p>
        </p:txBody>
      </p:sp>
    </p:spTree>
    <p:extLst>
      <p:ext uri="{BB962C8B-B14F-4D97-AF65-F5344CB8AC3E}">
        <p14:creationId xmlns:p14="http://schemas.microsoft.com/office/powerpoint/2010/main" val="2352421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B2BB032-762B-914D-8B36-C480753060BA}" type="datetimeFigureOut">
              <a:rPr lang="en-US"/>
              <a:pPr>
                <a:defRPr/>
              </a:pPr>
              <a:t>5/1/17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2A8BD6-9B4F-A44B-A5CD-C96C39374837}" type="slidenum">
              <a:rPr lang="en-US"/>
              <a:pPr>
                <a:defRPr/>
              </a:pPr>
              <a:t>‹#›</a:t>
            </a:fld>
            <a:endParaRPr lang="en-US"/>
          </a:p>
        </p:txBody>
      </p:sp>
    </p:spTree>
    <p:extLst>
      <p:ext uri="{BB962C8B-B14F-4D97-AF65-F5344CB8AC3E}">
        <p14:creationId xmlns:p14="http://schemas.microsoft.com/office/powerpoint/2010/main" val="57258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72654B6-7142-D74D-A89D-5B992EECBB2C}" type="datetimeFigureOut">
              <a:rPr lang="en-US"/>
              <a:pPr>
                <a:defRPr/>
              </a:pPr>
              <a:t>5/1/17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9D5268-C349-D944-9579-01DEECCDD60E}" type="slidenum">
              <a:rPr lang="en-US"/>
              <a:pPr>
                <a:defRPr/>
              </a:pPr>
              <a:t>‹#›</a:t>
            </a:fld>
            <a:endParaRPr lang="en-US"/>
          </a:p>
        </p:txBody>
      </p:sp>
    </p:spTree>
    <p:extLst>
      <p:ext uri="{BB962C8B-B14F-4D97-AF65-F5344CB8AC3E}">
        <p14:creationId xmlns:p14="http://schemas.microsoft.com/office/powerpoint/2010/main" val="28764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8C899FB-59A1-624E-BB91-BB23277BE01A}" type="datetimeFigureOut">
              <a:rPr lang="en-US"/>
              <a:pPr>
                <a:defRPr/>
              </a:pPr>
              <a:t>5/1/17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C7E960C-3006-3D4A-98AB-5115B6863FCC}" type="slidenum">
              <a:rPr lang="en-US"/>
              <a:pPr>
                <a:defRPr/>
              </a:pPr>
              <a:t>‹#›</a:t>
            </a:fld>
            <a:endParaRPr lang="en-US"/>
          </a:p>
        </p:txBody>
      </p:sp>
    </p:spTree>
    <p:extLst>
      <p:ext uri="{BB962C8B-B14F-4D97-AF65-F5344CB8AC3E}">
        <p14:creationId xmlns:p14="http://schemas.microsoft.com/office/powerpoint/2010/main" val="3265796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863AA2-95B5-AC47-80CE-D65BFE825C2D}" type="datetimeFigureOut">
              <a:rPr lang="en-US"/>
              <a:pPr>
                <a:defRPr/>
              </a:pPr>
              <a:t>5/1/17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0785DB-3086-AE41-A1A5-8BEA443A95C5}" type="slidenum">
              <a:rPr lang="en-US"/>
              <a:pPr>
                <a:defRPr/>
              </a:pPr>
              <a:t>‹#›</a:t>
            </a:fld>
            <a:endParaRPr lang="en-US"/>
          </a:p>
        </p:txBody>
      </p:sp>
    </p:spTree>
    <p:extLst>
      <p:ext uri="{BB962C8B-B14F-4D97-AF65-F5344CB8AC3E}">
        <p14:creationId xmlns:p14="http://schemas.microsoft.com/office/powerpoint/2010/main" val="251834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1FBF24-D055-8E46-9E3B-4ADE2E18394F}" type="datetimeFigureOut">
              <a:rPr lang="en-US"/>
              <a:pPr>
                <a:defRPr/>
              </a:pPr>
              <a:t>5/1/17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7C344B-A45E-914E-B8D7-D4D4EDF76A58}" type="slidenum">
              <a:rPr lang="en-US"/>
              <a:pPr>
                <a:defRPr/>
              </a:pPr>
              <a:t>‹#›</a:t>
            </a:fld>
            <a:endParaRPr lang="en-US"/>
          </a:p>
        </p:txBody>
      </p:sp>
    </p:spTree>
    <p:extLst>
      <p:ext uri="{BB962C8B-B14F-4D97-AF65-F5344CB8AC3E}">
        <p14:creationId xmlns:p14="http://schemas.microsoft.com/office/powerpoint/2010/main" val="172261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6D518D-6845-E048-B282-3C351FE710FC}" type="datetimeFigureOut">
              <a:rPr lang="en-US"/>
              <a:pPr>
                <a:defRPr/>
              </a:pPr>
              <a:t>5/1/17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1E021B-23EA-BE4A-8DB9-AE873F722251}" type="slidenum">
              <a:rPr lang="en-US"/>
              <a:pPr>
                <a:defRPr/>
              </a:pPr>
              <a:t>‹#›</a:t>
            </a:fld>
            <a:endParaRPr lang="en-US"/>
          </a:p>
        </p:txBody>
      </p:sp>
    </p:spTree>
    <p:extLst>
      <p:ext uri="{BB962C8B-B14F-4D97-AF65-F5344CB8AC3E}">
        <p14:creationId xmlns:p14="http://schemas.microsoft.com/office/powerpoint/2010/main" val="45676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56C69-5818-2042-88E2-7F5963E11DA4}" type="datetimeFigureOut">
              <a:rPr lang="en-US"/>
              <a:pPr>
                <a:defRPr/>
              </a:pPr>
              <a:t>5/1/17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AA5F8C-3885-5C45-AC21-DABEA5C318D7}" type="slidenum">
              <a:rPr lang="en-US"/>
              <a:pPr>
                <a:defRPr/>
              </a:pPr>
              <a:t>‹#›</a:t>
            </a:fld>
            <a:endParaRPr lang="en-US"/>
          </a:p>
        </p:txBody>
      </p:sp>
    </p:spTree>
    <p:extLst>
      <p:ext uri="{BB962C8B-B14F-4D97-AF65-F5344CB8AC3E}">
        <p14:creationId xmlns:p14="http://schemas.microsoft.com/office/powerpoint/2010/main" val="2135809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B3688ED6-A24B-0A43-890C-6536580FC804}" type="datetimeFigureOut">
              <a:rPr lang="en-US"/>
              <a:pPr>
                <a:defRPr/>
              </a:pPr>
              <a:t>5/1/17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62AD7203-1CC7-2744-BA80-056F16FE84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5.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7.jp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xml"/><Relationship Id="rId5" Type="http://schemas.openxmlformats.org/officeDocument/2006/relationships/image" Target="../media/image1.png"/><Relationship Id="rId1" Type="http://schemas.microsoft.com/office/2007/relationships/media" Target="../media/media1.mpg"/><Relationship Id="rId2" Type="http://schemas.openxmlformats.org/officeDocument/2006/relationships/video" Target="../media/media1.mp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27.jp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microsoft.com/office/2007/relationships/hdphoto" Target="../media/hdphoto1.wdp"/><Relationship Id="rId5"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jpe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tif"/><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p:cNvSpPr txBox="1">
            <a:spLocks noChangeArrowheads="1"/>
          </p:cNvSpPr>
          <p:nvPr/>
        </p:nvSpPr>
        <p:spPr bwMode="auto">
          <a:xfrm>
            <a:off x="0" y="2859088"/>
            <a:ext cx="91440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cs typeface="Arial" charset="0"/>
              </a:rPr>
              <a:t>Greg Holmes</a:t>
            </a:r>
          </a:p>
          <a:p>
            <a:pPr algn="ctr" eaLnBrk="1" hangingPunct="1"/>
            <a:endParaRPr lang="en-US" b="1" baseline="30000" dirty="0">
              <a:cs typeface="Arial" charset="0"/>
            </a:endParaRPr>
          </a:p>
          <a:p>
            <a:pPr algn="ctr" eaLnBrk="1" hangingPunct="1"/>
            <a:r>
              <a:rPr lang="en-US" b="1" dirty="0">
                <a:cs typeface="Arial" charset="0"/>
              </a:rPr>
              <a:t>Icahn School of Medicine at Mount Sinai, New York</a:t>
            </a:r>
          </a:p>
        </p:txBody>
      </p:sp>
      <p:sp>
        <p:nvSpPr>
          <p:cNvPr id="15362" name="Title 2"/>
          <p:cNvSpPr>
            <a:spLocks noGrp="1"/>
          </p:cNvSpPr>
          <p:nvPr>
            <p:ph type="title"/>
          </p:nvPr>
        </p:nvSpPr>
        <p:spPr>
          <a:xfrm>
            <a:off x="280686" y="830263"/>
            <a:ext cx="8582628" cy="1143000"/>
          </a:xfrm>
        </p:spPr>
        <p:txBody>
          <a:bodyPr/>
          <a:lstStyle/>
          <a:p>
            <a:r>
              <a:rPr lang="en-US" sz="5400" b="1" dirty="0">
                <a:latin typeface="Arial" charset="0"/>
                <a:cs typeface="Arial" charset="0"/>
              </a:rPr>
              <a:t>Transcriptome </a:t>
            </a:r>
            <a:r>
              <a:rPr lang="en-US" sz="5400" b="1" dirty="0" smtClean="0">
                <a:latin typeface="Arial" charset="0"/>
                <a:cs typeface="Arial" charset="0"/>
              </a:rPr>
              <a:t>Atlases </a:t>
            </a:r>
            <a:r>
              <a:rPr lang="en-US" sz="5400" b="1" dirty="0">
                <a:latin typeface="Arial" charset="0"/>
                <a:cs typeface="Arial" charset="0"/>
              </a:rPr>
              <a:t>of the Craniofacial Sutures</a:t>
            </a:r>
            <a:endParaRPr lang="en-US" sz="5400" dirty="0">
              <a:latin typeface="Arial" charset="0"/>
              <a:cs typeface="Arial" charset="0"/>
            </a:endParaRPr>
          </a:p>
        </p:txBody>
      </p:sp>
      <p:sp>
        <p:nvSpPr>
          <p:cNvPr id="15363" name="TextBox 1"/>
          <p:cNvSpPr txBox="1">
            <a:spLocks noChangeArrowheads="1"/>
          </p:cNvSpPr>
          <p:nvPr/>
        </p:nvSpPr>
        <p:spPr bwMode="auto">
          <a:xfrm>
            <a:off x="3216275" y="5306053"/>
            <a:ext cx="2711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err="1"/>
              <a:t>www.facebase.org</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34925" y="14288"/>
            <a:ext cx="9056688" cy="1143000"/>
          </a:xfrm>
        </p:spPr>
        <p:txBody>
          <a:bodyPr/>
          <a:lstStyle/>
          <a:p>
            <a:pPr eaLnBrk="1" hangingPunct="1"/>
            <a:r>
              <a:rPr lang="en-US" sz="2800" b="1" dirty="0">
                <a:latin typeface="Arial" charset="0"/>
                <a:cs typeface="Arial" charset="0"/>
              </a:rPr>
              <a:t>Laser Capture Microdissection of</a:t>
            </a:r>
            <a:br>
              <a:rPr lang="en-US" sz="2800" b="1" dirty="0">
                <a:latin typeface="Arial" charset="0"/>
                <a:cs typeface="Arial" charset="0"/>
              </a:rPr>
            </a:br>
            <a:r>
              <a:rPr lang="en-US" sz="2800" b="1" dirty="0" smtClean="0">
                <a:latin typeface="Arial" charset="0"/>
                <a:cs typeface="Arial" charset="0"/>
              </a:rPr>
              <a:t>Murine Suture Subregions for RNA-Seq Libraries</a:t>
            </a:r>
            <a:endParaRPr lang="en-US" sz="2800" b="1" dirty="0">
              <a:latin typeface="Arial" charset="0"/>
              <a:cs typeface="Arial" charset="0"/>
            </a:endParaRPr>
          </a:p>
        </p:txBody>
      </p:sp>
      <p:grpSp>
        <p:nvGrpSpPr>
          <p:cNvPr id="3" name="Group 2"/>
          <p:cNvGrpSpPr/>
          <p:nvPr/>
        </p:nvGrpSpPr>
        <p:grpSpPr>
          <a:xfrm>
            <a:off x="1307939" y="1031275"/>
            <a:ext cx="6395671" cy="5603948"/>
            <a:chOff x="1307939" y="1031275"/>
            <a:chExt cx="6395671" cy="5603948"/>
          </a:xfrm>
        </p:grpSpPr>
        <p:pic>
          <p:nvPicPr>
            <p:cNvPr id="256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1077" y="4064412"/>
              <a:ext cx="5912533" cy="2570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6" name="Picture 10" descr="LCM figure.jpg"/>
            <p:cNvPicPr>
              <a:picLocks noChangeAspect="1"/>
            </p:cNvPicPr>
            <p:nvPr/>
          </p:nvPicPr>
          <p:blipFill>
            <a:blip r:embed="rId4">
              <a:extLst>
                <a:ext uri="{28A0092B-C50C-407E-A947-70E740481C1C}">
                  <a14:useLocalDpi xmlns:a14="http://schemas.microsoft.com/office/drawing/2010/main" val="0"/>
                </a:ext>
              </a:extLst>
            </a:blip>
            <a:srcRect b="55673"/>
            <a:stretch>
              <a:fillRect/>
            </a:stretch>
          </p:blipFill>
          <p:spPr bwMode="auto">
            <a:xfrm>
              <a:off x="1307939" y="1367612"/>
              <a:ext cx="3351204" cy="2449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7" name="Picture 12" descr="LCM figure.jpg"/>
            <p:cNvPicPr>
              <a:picLocks noChangeAspect="1"/>
            </p:cNvPicPr>
            <p:nvPr/>
          </p:nvPicPr>
          <p:blipFill>
            <a:blip r:embed="rId5">
              <a:extLst>
                <a:ext uri="{28A0092B-C50C-407E-A947-70E740481C1C}">
                  <a14:useLocalDpi xmlns:a14="http://schemas.microsoft.com/office/drawing/2010/main" val="0"/>
                </a:ext>
              </a:extLst>
            </a:blip>
            <a:srcRect t="45638"/>
            <a:stretch>
              <a:fillRect/>
            </a:stretch>
          </p:blipFill>
          <p:spPr bwMode="auto">
            <a:xfrm>
              <a:off x="4748316" y="1367612"/>
              <a:ext cx="2763536" cy="2477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5" name="Rectangle 54"/>
            <p:cNvSpPr>
              <a:spLocks noChangeArrowheads="1"/>
            </p:cNvSpPr>
            <p:nvPr/>
          </p:nvSpPr>
          <p:spPr bwMode="auto">
            <a:xfrm>
              <a:off x="5208656" y="1031275"/>
              <a:ext cx="1664817" cy="355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dirty="0"/>
                <a:t>F</a:t>
              </a:r>
              <a:r>
                <a:rPr lang="en-US" sz="1600" b="1" dirty="0" smtClean="0"/>
                <a:t>rontal </a:t>
              </a:r>
              <a:r>
                <a:rPr lang="en-US" sz="1600" b="1" dirty="0"/>
                <a:t>Suture</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412750" y="176949"/>
            <a:ext cx="82296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r>
              <a:rPr lang="en-US" sz="3600" b="1" dirty="0">
                <a:cs typeface="Arial" charset="0"/>
              </a:rPr>
              <a:t>Data Generation for Each Suture</a:t>
            </a:r>
          </a:p>
        </p:txBody>
      </p:sp>
      <p:grpSp>
        <p:nvGrpSpPr>
          <p:cNvPr id="27650" name="Group 1"/>
          <p:cNvGrpSpPr>
            <a:grpSpLocks/>
          </p:cNvGrpSpPr>
          <p:nvPr/>
        </p:nvGrpSpPr>
        <p:grpSpPr bwMode="auto">
          <a:xfrm>
            <a:off x="904389" y="1602226"/>
            <a:ext cx="7335222" cy="4302125"/>
            <a:chOff x="1403350" y="1570733"/>
            <a:chExt cx="7335222" cy="4301430"/>
          </a:xfrm>
        </p:grpSpPr>
        <p:sp>
          <p:nvSpPr>
            <p:cNvPr id="27651" name="Rectangle 4"/>
            <p:cNvSpPr>
              <a:spLocks noChangeArrowheads="1"/>
            </p:cNvSpPr>
            <p:nvPr/>
          </p:nvSpPr>
          <p:spPr bwMode="auto">
            <a:xfrm>
              <a:off x="2279650" y="1652588"/>
              <a:ext cx="1600200" cy="373062"/>
            </a:xfrm>
            <a:prstGeom prst="rect">
              <a:avLst/>
            </a:prstGeom>
            <a:gradFill rotWithShape="0">
              <a:gsLst>
                <a:gs pos="0">
                  <a:srgbClr val="FFFF99"/>
                </a:gs>
                <a:gs pos="100000">
                  <a:srgbClr val="FFFFCC"/>
                </a:gs>
              </a:gsLst>
              <a:lin ang="5400000" scaled="1"/>
            </a:gradFill>
            <a:ln w="9360" cap="sq">
              <a:solidFill>
                <a:srgbClr val="808000"/>
              </a:solidFill>
              <a:miter lim="800000"/>
              <a:headEnd/>
              <a:tailEnd/>
            </a:ln>
          </p:spPr>
          <p:txBody>
            <a:bodyPr wrap="none" anchor="ctr"/>
            <a:lstStyle/>
            <a:p>
              <a:pPr eaLnBrk="1" hangingPunct="1"/>
              <a:endParaRPr lang="en-US" b="1" dirty="0"/>
            </a:p>
          </p:txBody>
        </p:sp>
        <p:sp>
          <p:nvSpPr>
            <p:cNvPr id="27652" name="Text Box 5"/>
            <p:cNvSpPr txBox="1">
              <a:spLocks noChangeArrowheads="1"/>
            </p:cNvSpPr>
            <p:nvPr/>
          </p:nvSpPr>
          <p:spPr bwMode="auto">
            <a:xfrm>
              <a:off x="2344738" y="1676400"/>
              <a:ext cx="1470025"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608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r>
                <a:rPr lang="en-US" sz="1600" b="1" dirty="0">
                  <a:solidFill>
                    <a:srgbClr val="2A3006"/>
                  </a:solidFill>
                </a:rPr>
                <a:t>Suture</a:t>
              </a:r>
            </a:p>
          </p:txBody>
        </p:sp>
        <p:grpSp>
          <p:nvGrpSpPr>
            <p:cNvPr id="27653" name="Group 36"/>
            <p:cNvGrpSpPr>
              <a:grpSpLocks/>
            </p:cNvGrpSpPr>
            <p:nvPr/>
          </p:nvGrpSpPr>
          <p:grpSpPr bwMode="auto">
            <a:xfrm>
              <a:off x="1403350" y="2300288"/>
              <a:ext cx="1600200" cy="371475"/>
              <a:chOff x="1828800" y="1989931"/>
              <a:chExt cx="1600201" cy="372269"/>
            </a:xfrm>
          </p:grpSpPr>
          <p:sp>
            <p:nvSpPr>
              <p:cNvPr id="27677" name="Rectangle 32"/>
              <p:cNvSpPr>
                <a:spLocks noChangeArrowheads="1"/>
              </p:cNvSpPr>
              <p:nvPr/>
            </p:nvSpPr>
            <p:spPr bwMode="auto">
              <a:xfrm>
                <a:off x="1828800" y="1989931"/>
                <a:ext cx="1600201" cy="372269"/>
              </a:xfrm>
              <a:prstGeom prst="rect">
                <a:avLst/>
              </a:prstGeom>
              <a:gradFill rotWithShape="0">
                <a:gsLst>
                  <a:gs pos="0">
                    <a:srgbClr val="FFFF99"/>
                  </a:gs>
                  <a:gs pos="100000">
                    <a:srgbClr val="FFFFCC"/>
                  </a:gs>
                </a:gsLst>
                <a:lin ang="5400000" scaled="1"/>
              </a:gradFill>
              <a:ln w="9360" cap="sq">
                <a:solidFill>
                  <a:srgbClr val="808000"/>
                </a:solidFill>
                <a:miter lim="800000"/>
                <a:headEnd/>
                <a:tailEnd/>
              </a:ln>
            </p:spPr>
            <p:txBody>
              <a:bodyPr wrap="none" anchor="ctr"/>
              <a:lstStyle/>
              <a:p>
                <a:pPr eaLnBrk="1" hangingPunct="1"/>
                <a:endParaRPr lang="en-US" b="1" dirty="0"/>
              </a:p>
            </p:txBody>
          </p:sp>
          <p:sp>
            <p:nvSpPr>
              <p:cNvPr id="27678" name="Text Box 5"/>
              <p:cNvSpPr txBox="1">
                <a:spLocks noChangeArrowheads="1"/>
              </p:cNvSpPr>
              <p:nvPr/>
            </p:nvSpPr>
            <p:spPr bwMode="auto">
              <a:xfrm>
                <a:off x="1905000" y="2013794"/>
                <a:ext cx="1468439" cy="295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608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r>
                  <a:rPr lang="en-US" sz="1600" b="1" dirty="0">
                    <a:solidFill>
                      <a:srgbClr val="2A3006"/>
                    </a:solidFill>
                  </a:rPr>
                  <a:t>Mesenchyme</a:t>
                </a:r>
              </a:p>
            </p:txBody>
          </p:sp>
        </p:grpSp>
        <p:grpSp>
          <p:nvGrpSpPr>
            <p:cNvPr id="27654" name="Group 1"/>
            <p:cNvGrpSpPr>
              <a:grpSpLocks/>
            </p:cNvGrpSpPr>
            <p:nvPr/>
          </p:nvGrpSpPr>
          <p:grpSpPr bwMode="auto">
            <a:xfrm>
              <a:off x="3155950" y="2300288"/>
              <a:ext cx="1979613" cy="371475"/>
              <a:chOff x="4724399" y="1981200"/>
              <a:chExt cx="1600201" cy="372269"/>
            </a:xfrm>
          </p:grpSpPr>
          <p:sp>
            <p:nvSpPr>
              <p:cNvPr id="27675" name="Rectangle 34"/>
              <p:cNvSpPr>
                <a:spLocks noChangeArrowheads="1"/>
              </p:cNvSpPr>
              <p:nvPr/>
            </p:nvSpPr>
            <p:spPr bwMode="auto">
              <a:xfrm>
                <a:off x="4724399" y="1981200"/>
                <a:ext cx="1600201" cy="372269"/>
              </a:xfrm>
              <a:prstGeom prst="rect">
                <a:avLst/>
              </a:prstGeom>
              <a:gradFill rotWithShape="0">
                <a:gsLst>
                  <a:gs pos="0">
                    <a:srgbClr val="FFFF99"/>
                  </a:gs>
                  <a:gs pos="100000">
                    <a:srgbClr val="FFFFCC"/>
                  </a:gs>
                </a:gsLst>
                <a:lin ang="5400000" scaled="1"/>
              </a:gradFill>
              <a:ln w="9360" cap="sq">
                <a:solidFill>
                  <a:srgbClr val="808000"/>
                </a:solidFill>
                <a:miter lim="800000"/>
                <a:headEnd/>
                <a:tailEnd/>
              </a:ln>
            </p:spPr>
            <p:txBody>
              <a:bodyPr wrap="none" anchor="ctr"/>
              <a:lstStyle/>
              <a:p>
                <a:pPr eaLnBrk="1" hangingPunct="1"/>
                <a:endParaRPr lang="en-US" b="1" dirty="0"/>
              </a:p>
            </p:txBody>
          </p:sp>
          <p:sp>
            <p:nvSpPr>
              <p:cNvPr id="27676" name="Text Box 5"/>
              <p:cNvSpPr txBox="1">
                <a:spLocks noChangeArrowheads="1"/>
              </p:cNvSpPr>
              <p:nvPr/>
            </p:nvSpPr>
            <p:spPr bwMode="auto">
              <a:xfrm>
                <a:off x="4800111" y="2005063"/>
                <a:ext cx="1468027" cy="295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608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r>
                  <a:rPr lang="en-US" sz="1600" b="1" dirty="0">
                    <a:solidFill>
                      <a:srgbClr val="2A3006"/>
                    </a:solidFill>
                  </a:rPr>
                  <a:t>Osteogenic fronts</a:t>
                </a:r>
              </a:p>
            </p:txBody>
          </p:sp>
        </p:grpSp>
        <p:grpSp>
          <p:nvGrpSpPr>
            <p:cNvPr id="27655" name="Group 2"/>
            <p:cNvGrpSpPr>
              <a:grpSpLocks/>
            </p:cNvGrpSpPr>
            <p:nvPr/>
          </p:nvGrpSpPr>
          <p:grpSpPr bwMode="auto">
            <a:xfrm>
              <a:off x="2422525" y="2025651"/>
              <a:ext cx="1316038" cy="269875"/>
              <a:chOff x="3219450" y="2020887"/>
              <a:chExt cx="1316037" cy="269365"/>
            </a:xfrm>
          </p:grpSpPr>
          <p:sp>
            <p:nvSpPr>
              <p:cNvPr id="27673" name="Line 3"/>
              <p:cNvSpPr>
                <a:spLocks noChangeShapeType="1"/>
              </p:cNvSpPr>
              <p:nvPr/>
            </p:nvSpPr>
            <p:spPr bwMode="auto">
              <a:xfrm flipH="1">
                <a:off x="3219450" y="2020886"/>
                <a:ext cx="0" cy="269365"/>
              </a:xfrm>
              <a:prstGeom prst="line">
                <a:avLst/>
              </a:prstGeom>
              <a:noFill/>
              <a:ln w="9360" cap="sq">
                <a:solidFill>
                  <a:srgbClr val="808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b="1" dirty="0"/>
              </a:p>
            </p:txBody>
          </p:sp>
          <p:sp>
            <p:nvSpPr>
              <p:cNvPr id="27674" name="Line 3"/>
              <p:cNvSpPr>
                <a:spLocks noChangeShapeType="1"/>
              </p:cNvSpPr>
              <p:nvPr/>
            </p:nvSpPr>
            <p:spPr bwMode="auto">
              <a:xfrm>
                <a:off x="4535487" y="2020886"/>
                <a:ext cx="0" cy="269365"/>
              </a:xfrm>
              <a:prstGeom prst="line">
                <a:avLst/>
              </a:prstGeom>
              <a:noFill/>
              <a:ln w="9360" cap="sq">
                <a:solidFill>
                  <a:srgbClr val="808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b="1" dirty="0"/>
              </a:p>
            </p:txBody>
          </p:sp>
        </p:grpSp>
        <p:sp>
          <p:nvSpPr>
            <p:cNvPr id="64" name="Rectangle 63"/>
            <p:cNvSpPr>
              <a:spLocks noChangeArrowheads="1"/>
            </p:cNvSpPr>
            <p:nvPr/>
          </p:nvSpPr>
          <p:spPr bwMode="auto">
            <a:xfrm>
              <a:off x="2174875" y="2953222"/>
              <a:ext cx="1809750" cy="371415"/>
            </a:xfrm>
            <a:prstGeom prst="rect">
              <a:avLst/>
            </a:prstGeom>
            <a:solidFill>
              <a:schemeClr val="accent5">
                <a:lumMod val="20000"/>
                <a:lumOff val="80000"/>
              </a:schemeClr>
            </a:solidFill>
            <a:ln w="9360" cap="sq">
              <a:solidFill>
                <a:schemeClr val="accent5">
                  <a:lumMod val="50000"/>
                </a:schemeClr>
              </a:solidFill>
              <a:prstDash val="solid"/>
              <a:miter lim="800000"/>
              <a:headEnd/>
              <a:tailEnd/>
            </a:ln>
            <a:effectLst/>
            <a:extLst/>
          </p:spPr>
          <p:txBody>
            <a:bodyPr wrap="none" anchor="ctr"/>
            <a:lstStyle/>
            <a:p>
              <a:pPr eaLnBrk="1" hangingPunct="1">
                <a:buFont typeface="Times New Roman" charset="0"/>
                <a:buNone/>
                <a:defRPr/>
              </a:pPr>
              <a:endParaRPr lang="en-US" b="1" dirty="0">
                <a:cs typeface="Droid Sans" charset="0"/>
              </a:endParaRPr>
            </a:p>
          </p:txBody>
        </p:sp>
        <p:sp>
          <p:nvSpPr>
            <p:cNvPr id="65" name="Text Box 5"/>
            <p:cNvSpPr txBox="1">
              <a:spLocks noChangeArrowheads="1"/>
            </p:cNvSpPr>
            <p:nvPr/>
          </p:nvSpPr>
          <p:spPr bwMode="auto">
            <a:xfrm>
              <a:off x="2333625" y="2977031"/>
              <a:ext cx="1492250" cy="295227"/>
            </a:xfrm>
            <a:prstGeom prst="rect">
              <a:avLst/>
            </a:prstGeom>
            <a:solidFill>
              <a:schemeClr val="accent5">
                <a:lumMod val="20000"/>
                <a:lumOff val="80000"/>
              </a:schemeClr>
            </a:solidFill>
            <a:ln>
              <a:noFill/>
            </a:ln>
            <a:effectLst/>
            <a:extLst/>
          </p:spPr>
          <p:txBody>
            <a:bodyPr wrap="none" lIns="90000" tIns="6084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9pPr>
            </a:lstStyle>
            <a:p>
              <a:pPr algn="ctr" eaLnBrk="1" hangingPunct="1">
                <a:defRPr/>
              </a:pPr>
              <a:r>
                <a:rPr lang="en-US" altLang="x-none" sz="1600" b="1" dirty="0" smtClean="0">
                  <a:solidFill>
                    <a:srgbClr val="007A37"/>
                  </a:solidFill>
                  <a:ea typeface="+mn-ea"/>
                </a:rPr>
                <a:t>RNA extraction</a:t>
              </a:r>
            </a:p>
          </p:txBody>
        </p:sp>
        <p:sp>
          <p:nvSpPr>
            <p:cNvPr id="27658" name="Rectangle 82"/>
            <p:cNvSpPr>
              <a:spLocks noChangeArrowheads="1"/>
            </p:cNvSpPr>
            <p:nvPr/>
          </p:nvSpPr>
          <p:spPr bwMode="auto">
            <a:xfrm>
              <a:off x="2306638" y="4229101"/>
              <a:ext cx="1546225" cy="373062"/>
            </a:xfrm>
            <a:prstGeom prst="rect">
              <a:avLst/>
            </a:prstGeom>
            <a:solidFill>
              <a:srgbClr val="CCECFF">
                <a:alpha val="50195"/>
              </a:srgbClr>
            </a:solidFill>
            <a:ln w="9360" cap="sq">
              <a:solidFill>
                <a:srgbClr val="002060"/>
              </a:solidFill>
              <a:miter lim="800000"/>
              <a:headEnd/>
              <a:tailEnd/>
            </a:ln>
          </p:spPr>
          <p:txBody>
            <a:bodyPr wrap="none" anchor="ctr"/>
            <a:lstStyle/>
            <a:p>
              <a:pPr eaLnBrk="1" hangingPunct="1"/>
              <a:endParaRPr lang="en-US" b="1" dirty="0"/>
            </a:p>
          </p:txBody>
        </p:sp>
        <p:sp>
          <p:nvSpPr>
            <p:cNvPr id="27659" name="Text Box 5"/>
            <p:cNvSpPr txBox="1">
              <a:spLocks noChangeArrowheads="1"/>
            </p:cNvSpPr>
            <p:nvPr/>
          </p:nvSpPr>
          <p:spPr bwMode="auto">
            <a:xfrm>
              <a:off x="2438400" y="4252913"/>
              <a:ext cx="1282700"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608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r>
                <a:rPr lang="en-US" sz="1600" b="1" dirty="0">
                  <a:solidFill>
                    <a:srgbClr val="002060"/>
                  </a:solidFill>
                </a:rPr>
                <a:t>Total RNA-Seq</a:t>
              </a:r>
            </a:p>
          </p:txBody>
        </p:sp>
        <p:sp>
          <p:nvSpPr>
            <p:cNvPr id="27660" name="Text Box 24"/>
            <p:cNvSpPr txBox="1">
              <a:spLocks noChangeArrowheads="1"/>
            </p:cNvSpPr>
            <p:nvPr/>
          </p:nvSpPr>
          <p:spPr bwMode="auto">
            <a:xfrm>
              <a:off x="1646129" y="4881563"/>
              <a:ext cx="5979011"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285750" indent="-285750" eaLnBrk="1" hangingPunct="1">
                <a:buFont typeface="Arial" charset="0"/>
                <a:buChar char="•"/>
              </a:pPr>
              <a:r>
                <a:rPr lang="en-US" sz="2000" b="1" dirty="0" smtClean="0">
                  <a:solidFill>
                    <a:srgbClr val="000000"/>
                  </a:solidFill>
                </a:rPr>
                <a:t>Illumina </a:t>
              </a:r>
              <a:r>
                <a:rPr lang="en-US" sz="2000" b="1" dirty="0" err="1" smtClean="0">
                  <a:solidFill>
                    <a:srgbClr val="000000"/>
                  </a:solidFill>
                </a:rPr>
                <a:t>HiSeq</a:t>
              </a:r>
              <a:r>
                <a:rPr lang="en-US" sz="2000" b="1" dirty="0" smtClean="0">
                  <a:solidFill>
                    <a:srgbClr val="000000"/>
                  </a:solidFill>
                </a:rPr>
                <a:t> 2500</a:t>
              </a:r>
              <a:endParaRPr lang="en-US" sz="2000" b="1" dirty="0">
                <a:solidFill>
                  <a:srgbClr val="000000"/>
                </a:solidFill>
              </a:endParaRPr>
            </a:p>
            <a:p>
              <a:pPr marL="285750" indent="-285750" eaLnBrk="1" hangingPunct="1">
                <a:buFont typeface="Arial" charset="0"/>
                <a:buChar char="•"/>
              </a:pPr>
              <a:r>
                <a:rPr lang="en-US" sz="2000" b="1" dirty="0" smtClean="0">
                  <a:solidFill>
                    <a:srgbClr val="000000"/>
                  </a:solidFill>
                </a:rPr>
                <a:t>Paired-end </a:t>
              </a:r>
              <a:r>
                <a:rPr lang="en-US" sz="2000" b="1" dirty="0">
                  <a:solidFill>
                    <a:srgbClr val="000000"/>
                  </a:solidFill>
                </a:rPr>
                <a:t>100 nt </a:t>
              </a:r>
              <a:r>
                <a:rPr lang="en-US" sz="2000" b="1" dirty="0" smtClean="0">
                  <a:solidFill>
                    <a:srgbClr val="000000"/>
                  </a:solidFill>
                </a:rPr>
                <a:t>reads (capture alternate splicing)</a:t>
              </a:r>
              <a:endParaRPr lang="en-US" sz="2000" b="1" dirty="0">
                <a:solidFill>
                  <a:srgbClr val="000000"/>
                </a:solidFill>
              </a:endParaRPr>
            </a:p>
            <a:p>
              <a:pPr marL="285750" indent="-285750" eaLnBrk="1" hangingPunct="1">
                <a:buFont typeface="Arial" charset="0"/>
                <a:buChar char="•"/>
              </a:pPr>
              <a:r>
                <a:rPr lang="en-US" sz="2000" b="1" dirty="0" smtClean="0">
                  <a:solidFill>
                    <a:srgbClr val="000000"/>
                  </a:solidFill>
                </a:rPr>
                <a:t>Depth</a:t>
              </a:r>
              <a:r>
                <a:rPr lang="en-US" sz="2000" b="1" dirty="0">
                  <a:solidFill>
                    <a:srgbClr val="000000"/>
                  </a:solidFill>
                </a:rPr>
                <a:t>: ~40M read </a:t>
              </a:r>
              <a:r>
                <a:rPr lang="en-US" sz="2000" b="1" dirty="0" smtClean="0">
                  <a:solidFill>
                    <a:srgbClr val="000000"/>
                  </a:solidFill>
                </a:rPr>
                <a:t>pairs (comprehensive gene detection)</a:t>
              </a:r>
              <a:endParaRPr lang="en-US" sz="2000" b="1" dirty="0">
                <a:solidFill>
                  <a:srgbClr val="000000"/>
                </a:solidFill>
              </a:endParaRPr>
            </a:p>
          </p:txBody>
        </p:sp>
        <p:sp>
          <p:nvSpPr>
            <p:cNvPr id="27661" name="Line 18"/>
            <p:cNvSpPr>
              <a:spLocks noChangeShapeType="1"/>
            </p:cNvSpPr>
            <p:nvPr/>
          </p:nvSpPr>
          <p:spPr bwMode="auto">
            <a:xfrm flipH="1">
              <a:off x="3078163" y="4602163"/>
              <a:ext cx="3175" cy="244475"/>
            </a:xfrm>
            <a:prstGeom prst="line">
              <a:avLst/>
            </a:prstGeom>
            <a:noFill/>
            <a:ln w="9360" cap="sq">
              <a:solidFill>
                <a:srgbClr val="00206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b="1" dirty="0"/>
            </a:p>
          </p:txBody>
        </p:sp>
        <p:sp>
          <p:nvSpPr>
            <p:cNvPr id="27662" name="Line 18"/>
            <p:cNvSpPr>
              <a:spLocks noChangeShapeType="1"/>
            </p:cNvSpPr>
            <p:nvPr/>
          </p:nvSpPr>
          <p:spPr bwMode="auto">
            <a:xfrm flipH="1">
              <a:off x="3078163" y="3976688"/>
              <a:ext cx="3175" cy="244475"/>
            </a:xfrm>
            <a:prstGeom prst="line">
              <a:avLst/>
            </a:prstGeom>
            <a:noFill/>
            <a:ln w="9360" cap="sq">
              <a:solidFill>
                <a:srgbClr val="00206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b="1" dirty="0"/>
            </a:p>
          </p:txBody>
        </p:sp>
        <p:sp>
          <p:nvSpPr>
            <p:cNvPr id="27663" name="Rectangle 1"/>
            <p:cNvSpPr>
              <a:spLocks noChangeArrowheads="1"/>
            </p:cNvSpPr>
            <p:nvPr/>
          </p:nvSpPr>
          <p:spPr bwMode="auto">
            <a:xfrm>
              <a:off x="5387975" y="2208908"/>
              <a:ext cx="3348994"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b="1" dirty="0"/>
                <a:t>→ 5 </a:t>
              </a:r>
              <a:r>
                <a:rPr lang="en-US" b="1" dirty="0" smtClean="0"/>
                <a:t>replicates (mice)</a:t>
              </a:r>
              <a:endParaRPr lang="en-US" b="1" dirty="0"/>
            </a:p>
          </p:txBody>
        </p:sp>
        <p:sp>
          <p:nvSpPr>
            <p:cNvPr id="27664" name="Rectangle 54"/>
            <p:cNvSpPr>
              <a:spLocks noChangeArrowheads="1"/>
            </p:cNvSpPr>
            <p:nvPr/>
          </p:nvSpPr>
          <p:spPr bwMode="auto">
            <a:xfrm>
              <a:off x="5387975" y="1570733"/>
              <a:ext cx="1244251"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b="1" dirty="0"/>
                <a:t>→ LCM</a:t>
              </a:r>
            </a:p>
          </p:txBody>
        </p:sp>
        <p:grpSp>
          <p:nvGrpSpPr>
            <p:cNvPr id="27665" name="Group 3"/>
            <p:cNvGrpSpPr>
              <a:grpSpLocks/>
            </p:cNvGrpSpPr>
            <p:nvPr/>
          </p:nvGrpSpPr>
          <p:grpSpPr bwMode="auto">
            <a:xfrm>
              <a:off x="2422525" y="2668588"/>
              <a:ext cx="1316038" cy="269875"/>
              <a:chOff x="3219450" y="2664335"/>
              <a:chExt cx="1316037" cy="269365"/>
            </a:xfrm>
          </p:grpSpPr>
          <p:sp>
            <p:nvSpPr>
              <p:cNvPr id="27671" name="Line 3"/>
              <p:cNvSpPr>
                <a:spLocks noChangeShapeType="1"/>
              </p:cNvSpPr>
              <p:nvPr/>
            </p:nvSpPr>
            <p:spPr bwMode="auto">
              <a:xfrm flipH="1">
                <a:off x="3219450" y="2664335"/>
                <a:ext cx="0" cy="269365"/>
              </a:xfrm>
              <a:prstGeom prst="line">
                <a:avLst/>
              </a:prstGeom>
              <a:noFill/>
              <a:ln w="9360" cap="sq">
                <a:solidFill>
                  <a:srgbClr val="007A37"/>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b="1" dirty="0"/>
              </a:p>
            </p:txBody>
          </p:sp>
          <p:sp>
            <p:nvSpPr>
              <p:cNvPr id="27672" name="Line 3"/>
              <p:cNvSpPr>
                <a:spLocks noChangeShapeType="1"/>
              </p:cNvSpPr>
              <p:nvPr/>
            </p:nvSpPr>
            <p:spPr bwMode="auto">
              <a:xfrm>
                <a:off x="4535487" y="2664335"/>
                <a:ext cx="0" cy="269365"/>
              </a:xfrm>
              <a:prstGeom prst="line">
                <a:avLst/>
              </a:prstGeom>
              <a:noFill/>
              <a:ln w="9360" cap="sq">
                <a:solidFill>
                  <a:srgbClr val="007A37"/>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b="1" dirty="0"/>
              </a:p>
            </p:txBody>
          </p:sp>
        </p:grpSp>
        <p:sp>
          <p:nvSpPr>
            <p:cNvPr id="58" name="Rectangle 57"/>
            <p:cNvSpPr>
              <a:spLocks noChangeArrowheads="1"/>
            </p:cNvSpPr>
            <p:nvPr/>
          </p:nvSpPr>
          <p:spPr bwMode="auto">
            <a:xfrm>
              <a:off x="2089150" y="3596056"/>
              <a:ext cx="1981200" cy="371415"/>
            </a:xfrm>
            <a:prstGeom prst="rect">
              <a:avLst/>
            </a:prstGeom>
            <a:solidFill>
              <a:schemeClr val="accent5">
                <a:lumMod val="20000"/>
                <a:lumOff val="80000"/>
              </a:schemeClr>
            </a:solidFill>
            <a:ln w="9360" cap="sq">
              <a:solidFill>
                <a:schemeClr val="accent5">
                  <a:lumMod val="50000"/>
                </a:schemeClr>
              </a:solidFill>
              <a:prstDash val="solid"/>
              <a:miter lim="800000"/>
              <a:headEnd/>
              <a:tailEnd/>
            </a:ln>
            <a:effectLst/>
            <a:extLst/>
          </p:spPr>
          <p:txBody>
            <a:bodyPr wrap="none" anchor="ctr"/>
            <a:lstStyle/>
            <a:p>
              <a:pPr eaLnBrk="1" hangingPunct="1">
                <a:buFont typeface="Times New Roman" charset="0"/>
                <a:buNone/>
                <a:defRPr/>
              </a:pPr>
              <a:endParaRPr lang="en-US" b="1" dirty="0">
                <a:cs typeface="Droid Sans" charset="0"/>
              </a:endParaRPr>
            </a:p>
          </p:txBody>
        </p:sp>
        <p:sp>
          <p:nvSpPr>
            <p:cNvPr id="59" name="Text Box 5"/>
            <p:cNvSpPr txBox="1">
              <a:spLocks noChangeArrowheads="1"/>
            </p:cNvSpPr>
            <p:nvPr/>
          </p:nvSpPr>
          <p:spPr bwMode="auto">
            <a:xfrm>
              <a:off x="2333625" y="3619864"/>
              <a:ext cx="1492250" cy="295227"/>
            </a:xfrm>
            <a:prstGeom prst="rect">
              <a:avLst/>
            </a:prstGeom>
            <a:solidFill>
              <a:schemeClr val="accent5">
                <a:lumMod val="20000"/>
                <a:lumOff val="80000"/>
              </a:schemeClr>
            </a:solidFill>
            <a:ln>
              <a:noFill/>
            </a:ln>
            <a:effectLst/>
            <a:extLst/>
          </p:spPr>
          <p:txBody>
            <a:bodyPr wrap="none" lIns="90000" tIns="6084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Droid Sans" charset="0"/>
                </a:defRPr>
              </a:lvl9pPr>
            </a:lstStyle>
            <a:p>
              <a:pPr algn="ctr" eaLnBrk="1" hangingPunct="1">
                <a:defRPr/>
              </a:pPr>
              <a:r>
                <a:rPr lang="en-US" altLang="x-none" sz="1600" b="1" dirty="0" smtClean="0">
                  <a:solidFill>
                    <a:srgbClr val="007A37"/>
                  </a:solidFill>
                  <a:ea typeface="+mn-ea"/>
                </a:rPr>
                <a:t>SPI amplification</a:t>
              </a:r>
            </a:p>
          </p:txBody>
        </p:sp>
        <p:sp>
          <p:nvSpPr>
            <p:cNvPr id="27668" name="Line 3"/>
            <p:cNvSpPr>
              <a:spLocks noChangeShapeType="1"/>
            </p:cNvSpPr>
            <p:nvPr/>
          </p:nvSpPr>
          <p:spPr bwMode="auto">
            <a:xfrm flipH="1">
              <a:off x="3079750" y="3316288"/>
              <a:ext cx="0" cy="269875"/>
            </a:xfrm>
            <a:prstGeom prst="line">
              <a:avLst/>
            </a:prstGeom>
            <a:noFill/>
            <a:ln w="9360" cap="sq">
              <a:solidFill>
                <a:srgbClr val="007A37"/>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b="1" dirty="0"/>
            </a:p>
          </p:txBody>
        </p:sp>
        <p:sp>
          <p:nvSpPr>
            <p:cNvPr id="27669" name="Rectangle 60"/>
            <p:cNvSpPr>
              <a:spLocks noChangeArrowheads="1"/>
            </p:cNvSpPr>
            <p:nvPr/>
          </p:nvSpPr>
          <p:spPr bwMode="auto">
            <a:xfrm>
              <a:off x="5387975" y="2866133"/>
              <a:ext cx="1654620"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b="1" dirty="0"/>
                <a:t>→ 1-10 ng</a:t>
              </a:r>
            </a:p>
          </p:txBody>
        </p:sp>
        <p:sp>
          <p:nvSpPr>
            <p:cNvPr id="27670" name="Rectangle 62"/>
            <p:cNvSpPr>
              <a:spLocks noChangeArrowheads="1"/>
            </p:cNvSpPr>
            <p:nvPr/>
          </p:nvSpPr>
          <p:spPr bwMode="auto">
            <a:xfrm>
              <a:off x="5387975" y="3504308"/>
              <a:ext cx="3350597"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b="1" dirty="0"/>
                <a:t>→ rRNAs suppressed</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2"/>
          <p:cNvSpPr>
            <a:spLocks noGrp="1"/>
          </p:cNvSpPr>
          <p:nvPr>
            <p:ph type="title"/>
          </p:nvPr>
        </p:nvSpPr>
        <p:spPr>
          <a:xfrm>
            <a:off x="0" y="22225"/>
            <a:ext cx="9144000" cy="1143000"/>
          </a:xfrm>
        </p:spPr>
        <p:txBody>
          <a:bodyPr/>
          <a:lstStyle/>
          <a:p>
            <a:r>
              <a:rPr lang="en-US" sz="3600" b="1" dirty="0">
                <a:latin typeface="Arial" charset="0"/>
              </a:rPr>
              <a:t>Differential Gene Expression:</a:t>
            </a:r>
            <a:br>
              <a:rPr lang="en-US" sz="3600" b="1" dirty="0">
                <a:latin typeface="Arial" charset="0"/>
              </a:rPr>
            </a:br>
            <a:r>
              <a:rPr lang="en-US" sz="3600" b="1" dirty="0">
                <a:latin typeface="Arial" charset="0"/>
              </a:rPr>
              <a:t>WT F</a:t>
            </a:r>
            <a:r>
              <a:rPr lang="en-US" sz="3600" b="1" dirty="0" smtClean="0">
                <a:latin typeface="Arial" charset="0"/>
              </a:rPr>
              <a:t>rontal </a:t>
            </a:r>
            <a:r>
              <a:rPr lang="en-US" sz="3600" b="1" dirty="0">
                <a:latin typeface="Arial" charset="0"/>
              </a:rPr>
              <a:t>Suture</a:t>
            </a:r>
          </a:p>
        </p:txBody>
      </p:sp>
      <p:pic>
        <p:nvPicPr>
          <p:cNvPr id="37890" name="Picture 3" descr="Cluster analys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63" y="1715453"/>
            <a:ext cx="3971925" cy="3954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TextBox 7"/>
          <p:cNvSpPr txBox="1">
            <a:spLocks noChangeArrowheads="1"/>
          </p:cNvSpPr>
          <p:nvPr/>
        </p:nvSpPr>
        <p:spPr bwMode="auto">
          <a:xfrm>
            <a:off x="581030" y="1283653"/>
            <a:ext cx="334803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t>Hierarchical Clustering (1,272 genes)</a:t>
            </a:r>
          </a:p>
        </p:txBody>
      </p:sp>
      <p:grpSp>
        <p:nvGrpSpPr>
          <p:cNvPr id="37892" name="Group 2"/>
          <p:cNvGrpSpPr>
            <a:grpSpLocks/>
          </p:cNvGrpSpPr>
          <p:nvPr/>
        </p:nvGrpSpPr>
        <p:grpSpPr bwMode="auto">
          <a:xfrm>
            <a:off x="4375150" y="3253740"/>
            <a:ext cx="4483100" cy="2405063"/>
            <a:chOff x="3983038" y="2004106"/>
            <a:chExt cx="4872037" cy="2613932"/>
          </a:xfrm>
        </p:grpSpPr>
        <p:sp>
          <p:nvSpPr>
            <p:cNvPr id="37896" name="TextBox 8"/>
            <p:cNvSpPr txBox="1">
              <a:spLocks noChangeArrowheads="1"/>
            </p:cNvSpPr>
            <p:nvPr/>
          </p:nvSpPr>
          <p:spPr bwMode="auto">
            <a:xfrm>
              <a:off x="4288338" y="2004106"/>
              <a:ext cx="42037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t>Gene Ontology Categories (Osteogenic Fronts)</a:t>
              </a:r>
            </a:p>
          </p:txBody>
        </p:sp>
        <p:grpSp>
          <p:nvGrpSpPr>
            <p:cNvPr id="37897" name="Group 2"/>
            <p:cNvGrpSpPr>
              <a:grpSpLocks/>
            </p:cNvGrpSpPr>
            <p:nvPr/>
          </p:nvGrpSpPr>
          <p:grpSpPr bwMode="auto">
            <a:xfrm>
              <a:off x="3983038" y="2370138"/>
              <a:ext cx="4872037" cy="2247900"/>
              <a:chOff x="4632325" y="1641107"/>
              <a:chExt cx="4067517" cy="1876793"/>
            </a:xfrm>
          </p:grpSpPr>
          <p:pic>
            <p:nvPicPr>
              <p:cNvPr id="37898" name="Picture 6" descr="GeneOntology short.jpg"/>
              <p:cNvPicPr>
                <a:picLocks noChangeAspect="1"/>
              </p:cNvPicPr>
              <p:nvPr/>
            </p:nvPicPr>
            <p:blipFill>
              <a:blip r:embed="rId4">
                <a:extLst>
                  <a:ext uri="{28A0092B-C50C-407E-A947-70E740481C1C}">
                    <a14:useLocalDpi xmlns:a14="http://schemas.microsoft.com/office/drawing/2010/main" val="0"/>
                  </a:ext>
                </a:extLst>
              </a:blip>
              <a:srcRect l="-227" r="-2" b="6635"/>
              <a:stretch>
                <a:fillRect/>
              </a:stretch>
            </p:blipFill>
            <p:spPr bwMode="auto">
              <a:xfrm>
                <a:off x="4632326" y="1641107"/>
                <a:ext cx="4067516" cy="1876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p:nvCxnSpPr>
            <p:spPr>
              <a:xfrm>
                <a:off x="4632325" y="1930441"/>
                <a:ext cx="0" cy="5200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632325" y="2552748"/>
                <a:ext cx="0" cy="63527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632325" y="3283094"/>
                <a:ext cx="0" cy="18438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37893" name="Group 1"/>
          <p:cNvGrpSpPr>
            <a:grpSpLocks/>
          </p:cNvGrpSpPr>
          <p:nvPr/>
        </p:nvGrpSpPr>
        <p:grpSpPr bwMode="auto">
          <a:xfrm>
            <a:off x="4275138" y="1278890"/>
            <a:ext cx="4518025" cy="1874838"/>
            <a:chOff x="4365625" y="3846430"/>
            <a:chExt cx="4518025" cy="1874920"/>
          </a:xfrm>
        </p:grpSpPr>
        <p:pic>
          <p:nvPicPr>
            <p:cNvPr id="37894" name="Picture 5" descr="Browser trac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5625" y="4198938"/>
              <a:ext cx="4518025" cy="152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5" name="TextBox 9"/>
            <p:cNvSpPr txBox="1">
              <a:spLocks noChangeArrowheads="1"/>
            </p:cNvSpPr>
            <p:nvPr/>
          </p:nvSpPr>
          <p:spPr bwMode="auto">
            <a:xfrm>
              <a:off x="4632325" y="3846430"/>
              <a:ext cx="39846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t>Browser track: </a:t>
              </a:r>
              <a:r>
                <a:rPr lang="en-US" sz="1400" b="1" i="1" dirty="0"/>
                <a:t>Integrin-binding sialoprotein</a:t>
              </a:r>
            </a:p>
          </p:txBody>
        </p:sp>
      </p:grpSp>
      <p:sp>
        <p:nvSpPr>
          <p:cNvPr id="2" name="TextBox 1"/>
          <p:cNvSpPr txBox="1"/>
          <p:nvPr/>
        </p:nvSpPr>
        <p:spPr>
          <a:xfrm>
            <a:off x="143801" y="6145348"/>
            <a:ext cx="8856399" cy="307777"/>
          </a:xfrm>
          <a:prstGeom prst="rect">
            <a:avLst/>
          </a:prstGeom>
          <a:noFill/>
        </p:spPr>
        <p:txBody>
          <a:bodyPr wrap="none" rtlCol="0">
            <a:spAutoFit/>
          </a:bodyPr>
          <a:lstStyle/>
          <a:p>
            <a:r>
              <a:rPr lang="en-US" sz="1400" smtClean="0"/>
              <a:t>Poster: </a:t>
            </a:r>
            <a:r>
              <a:rPr lang="en-US" sz="1400" b="1" dirty="0" smtClean="0"/>
              <a:t>“Transcriptome </a:t>
            </a:r>
            <a:r>
              <a:rPr lang="en-US" sz="1400" b="1" dirty="0"/>
              <a:t>Analysis of the Frontal Suture in Craniosynostosis Mouse </a:t>
            </a:r>
            <a:r>
              <a:rPr lang="en-US" sz="1400" b="1" dirty="0" smtClean="0"/>
              <a:t>Models”</a:t>
            </a:r>
            <a:r>
              <a:rPr lang="en-US" sz="1400" dirty="0" smtClean="0"/>
              <a:t>, Na Lu </a:t>
            </a:r>
            <a:r>
              <a:rPr lang="en-US" sz="1400" i="1" dirty="0" smtClean="0"/>
              <a:t>et al.</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678"/>
            <a:ext cx="8229600" cy="448231"/>
          </a:xfrm>
        </p:spPr>
        <p:txBody>
          <a:bodyPr/>
          <a:lstStyle/>
          <a:p>
            <a:r>
              <a:rPr lang="en-US" sz="3600" b="1" dirty="0" smtClean="0">
                <a:latin typeface="Arial"/>
                <a:cs typeface="Arial"/>
              </a:rPr>
              <a:t>FaceBase Dataset </a:t>
            </a:r>
            <a:r>
              <a:rPr lang="en-US" sz="3600" b="1" dirty="0">
                <a:latin typeface="Arial"/>
                <a:cs typeface="Arial"/>
              </a:rPr>
              <a:t>H</a:t>
            </a:r>
            <a:r>
              <a:rPr lang="en-US" sz="3600" b="1" dirty="0" smtClean="0">
                <a:latin typeface="Arial"/>
                <a:cs typeface="Arial"/>
              </a:rPr>
              <a:t>eatmaps</a:t>
            </a:r>
            <a:endParaRPr lang="en-US" sz="3600" b="1" dirty="0">
              <a:latin typeface="Arial"/>
              <a:cs typeface="Arial"/>
            </a:endParaRPr>
          </a:p>
        </p:txBody>
      </p:sp>
      <p:sp>
        <p:nvSpPr>
          <p:cNvPr id="17" name="TextBox 16"/>
          <p:cNvSpPr txBox="1"/>
          <p:nvPr/>
        </p:nvSpPr>
        <p:spPr>
          <a:xfrm>
            <a:off x="171597" y="6293138"/>
            <a:ext cx="8800807" cy="461665"/>
          </a:xfrm>
          <a:prstGeom prst="rect">
            <a:avLst/>
          </a:prstGeom>
          <a:noFill/>
        </p:spPr>
        <p:txBody>
          <a:bodyPr wrap="none" rtlCol="0">
            <a:spAutoFit/>
          </a:bodyPr>
          <a:lstStyle/>
          <a:p>
            <a:r>
              <a:rPr lang="en-US" b="1" dirty="0" smtClean="0"/>
              <a:t>4 suture types, 18 individual sutures, 200 RNA-Seq profiles</a:t>
            </a:r>
            <a:endParaRPr lang="en-US" b="1" dirty="0"/>
          </a:p>
        </p:txBody>
      </p:sp>
      <p:grpSp>
        <p:nvGrpSpPr>
          <p:cNvPr id="4" name="Group 3"/>
          <p:cNvGrpSpPr/>
          <p:nvPr/>
        </p:nvGrpSpPr>
        <p:grpSpPr>
          <a:xfrm>
            <a:off x="1341065" y="782679"/>
            <a:ext cx="6385670" cy="5560883"/>
            <a:chOff x="1073369" y="782679"/>
            <a:chExt cx="6385670" cy="5560883"/>
          </a:xfrm>
        </p:grpSpPr>
        <p:sp>
          <p:nvSpPr>
            <p:cNvPr id="3" name="TextBox 2"/>
            <p:cNvSpPr txBox="1"/>
            <p:nvPr/>
          </p:nvSpPr>
          <p:spPr>
            <a:xfrm>
              <a:off x="1073369" y="3218193"/>
              <a:ext cx="2515432" cy="246221"/>
            </a:xfrm>
            <a:prstGeom prst="rect">
              <a:avLst/>
            </a:prstGeom>
            <a:noFill/>
          </p:spPr>
          <p:txBody>
            <a:bodyPr wrap="none" rtlCol="0">
              <a:spAutoFit/>
            </a:bodyPr>
            <a:lstStyle/>
            <a:p>
              <a:r>
                <a:rPr lang="en-US" sz="1000" b="1" dirty="0" smtClean="0"/>
                <a:t>WT/</a:t>
              </a:r>
              <a:r>
                <a:rPr lang="en-US" sz="1000" b="1" i="1" dirty="0" smtClean="0"/>
                <a:t>Fgfr2</a:t>
              </a:r>
              <a:r>
                <a:rPr lang="en-US" sz="1000" b="1" i="1" baseline="30000" dirty="0" smtClean="0"/>
                <a:t>+/S252W</a:t>
              </a:r>
              <a:r>
                <a:rPr lang="en-US" sz="1000" b="1" dirty="0" smtClean="0"/>
                <a:t>/</a:t>
              </a:r>
              <a:r>
                <a:rPr lang="en-US" sz="1000" b="1" i="1" dirty="0" smtClean="0"/>
                <a:t>Twist1</a:t>
              </a:r>
              <a:r>
                <a:rPr lang="en-US" sz="1000" b="1" i="1" baseline="30000" dirty="0" smtClean="0"/>
                <a:t>+/-</a:t>
              </a:r>
              <a:r>
                <a:rPr lang="en-US" sz="1000" b="1" dirty="0" smtClean="0"/>
                <a:t> at E16.5/E18.5</a:t>
              </a:r>
              <a:endParaRPr lang="en-US" sz="1000" b="1" i="1" baseline="30000" dirty="0"/>
            </a:p>
          </p:txBody>
        </p:sp>
        <p:sp>
          <p:nvSpPr>
            <p:cNvPr id="8" name="TextBox 7"/>
            <p:cNvSpPr txBox="1"/>
            <p:nvPr/>
          </p:nvSpPr>
          <p:spPr>
            <a:xfrm>
              <a:off x="1426867" y="782679"/>
              <a:ext cx="1774845" cy="307777"/>
            </a:xfrm>
            <a:prstGeom prst="rect">
              <a:avLst/>
            </a:prstGeom>
            <a:noFill/>
          </p:spPr>
          <p:txBody>
            <a:bodyPr wrap="none" rtlCol="0">
              <a:spAutoFit/>
            </a:bodyPr>
            <a:lstStyle/>
            <a:p>
              <a:r>
                <a:rPr lang="en-US" sz="1400" b="1" dirty="0" smtClean="0"/>
                <a:t>Frontal Suture (60)</a:t>
              </a:r>
              <a:endParaRPr lang="en-US" sz="1400" b="1" dirty="0"/>
            </a:p>
          </p:txBody>
        </p:sp>
        <p:sp>
          <p:nvSpPr>
            <p:cNvPr id="9" name="TextBox 8"/>
            <p:cNvSpPr txBox="1"/>
            <p:nvPr/>
          </p:nvSpPr>
          <p:spPr>
            <a:xfrm>
              <a:off x="5146316" y="782679"/>
              <a:ext cx="1845377" cy="307777"/>
            </a:xfrm>
            <a:prstGeom prst="rect">
              <a:avLst/>
            </a:prstGeom>
            <a:noFill/>
          </p:spPr>
          <p:txBody>
            <a:bodyPr wrap="none" rtlCol="0">
              <a:spAutoFit/>
            </a:bodyPr>
            <a:lstStyle/>
            <a:p>
              <a:r>
                <a:rPr lang="en-US" sz="1400" b="1" dirty="0" smtClean="0"/>
                <a:t>Coronal Suture (60)</a:t>
              </a:r>
              <a:endParaRPr lang="en-US" sz="1400" b="1" dirty="0"/>
            </a:p>
          </p:txBody>
        </p:sp>
        <p:sp>
          <p:nvSpPr>
            <p:cNvPr id="10" name="TextBox 9"/>
            <p:cNvSpPr txBox="1"/>
            <p:nvPr/>
          </p:nvSpPr>
          <p:spPr>
            <a:xfrm>
              <a:off x="5109730" y="3254446"/>
              <a:ext cx="1803699" cy="246221"/>
            </a:xfrm>
            <a:prstGeom prst="rect">
              <a:avLst/>
            </a:prstGeom>
            <a:noFill/>
          </p:spPr>
          <p:txBody>
            <a:bodyPr wrap="none" rtlCol="0">
              <a:spAutoFit/>
            </a:bodyPr>
            <a:lstStyle/>
            <a:p>
              <a:r>
                <a:rPr lang="en-US" sz="1000" b="1" dirty="0" smtClean="0"/>
                <a:t>WT/</a:t>
              </a:r>
              <a:r>
                <a:rPr lang="en-US" sz="1000" b="1" i="1" dirty="0" smtClean="0"/>
                <a:t>Twist1</a:t>
              </a:r>
              <a:r>
                <a:rPr lang="en-US" sz="1000" b="1" i="1" baseline="30000" dirty="0" smtClean="0"/>
                <a:t>+/-</a:t>
              </a:r>
              <a:r>
                <a:rPr lang="en-US" sz="1000" b="1" dirty="0" smtClean="0"/>
                <a:t> at E16.5/E18.5</a:t>
              </a:r>
              <a:endParaRPr lang="en-US" sz="1000" b="1" i="1" baseline="30000" dirty="0"/>
            </a:p>
          </p:txBody>
        </p:sp>
        <p:sp>
          <p:nvSpPr>
            <p:cNvPr id="11" name="TextBox 10"/>
            <p:cNvSpPr txBox="1"/>
            <p:nvPr/>
          </p:nvSpPr>
          <p:spPr>
            <a:xfrm>
              <a:off x="1384271" y="5740411"/>
              <a:ext cx="1980029" cy="246221"/>
            </a:xfrm>
            <a:prstGeom prst="rect">
              <a:avLst/>
            </a:prstGeom>
            <a:noFill/>
          </p:spPr>
          <p:txBody>
            <a:bodyPr wrap="none" rtlCol="0">
              <a:spAutoFit/>
            </a:bodyPr>
            <a:lstStyle/>
            <a:p>
              <a:r>
                <a:rPr lang="en-US" sz="1000" b="1" dirty="0" smtClean="0"/>
                <a:t>WT/</a:t>
              </a:r>
              <a:r>
                <a:rPr lang="en-US" sz="1000" b="1" i="1" dirty="0" smtClean="0"/>
                <a:t>Fgfr2</a:t>
              </a:r>
              <a:r>
                <a:rPr lang="en-US" sz="1000" b="1" i="1" baseline="30000" dirty="0" smtClean="0"/>
                <a:t>+/S252W</a:t>
              </a:r>
              <a:r>
                <a:rPr lang="en-US" sz="1000" b="1" dirty="0" smtClean="0"/>
                <a:t> at E16.5/E18.5</a:t>
              </a:r>
              <a:endParaRPr lang="en-US" sz="1000" b="1" i="1" baseline="30000" dirty="0"/>
            </a:p>
          </p:txBody>
        </p:sp>
        <p:sp>
          <p:nvSpPr>
            <p:cNvPr id="13" name="TextBox 12"/>
            <p:cNvSpPr txBox="1"/>
            <p:nvPr/>
          </p:nvSpPr>
          <p:spPr>
            <a:xfrm>
              <a:off x="1380342" y="3751970"/>
              <a:ext cx="2013693" cy="307777"/>
            </a:xfrm>
            <a:prstGeom prst="rect">
              <a:avLst/>
            </a:prstGeom>
            <a:noFill/>
          </p:spPr>
          <p:txBody>
            <a:bodyPr wrap="none" rtlCol="0">
              <a:spAutoFit/>
            </a:bodyPr>
            <a:lstStyle/>
            <a:p>
              <a:r>
                <a:rPr lang="en-US" sz="1400" b="1" dirty="0" smtClean="0"/>
                <a:t>Internasal Suture (40)</a:t>
              </a:r>
              <a:endParaRPr lang="en-US" sz="1400" b="1" dirty="0"/>
            </a:p>
          </p:txBody>
        </p:sp>
        <p:sp>
          <p:nvSpPr>
            <p:cNvPr id="12" name="TextBox 11"/>
            <p:cNvSpPr txBox="1"/>
            <p:nvPr/>
          </p:nvSpPr>
          <p:spPr>
            <a:xfrm>
              <a:off x="5036898" y="6097341"/>
              <a:ext cx="1980029" cy="246221"/>
            </a:xfrm>
            <a:prstGeom prst="rect">
              <a:avLst/>
            </a:prstGeom>
            <a:noFill/>
          </p:spPr>
          <p:txBody>
            <a:bodyPr wrap="none" rtlCol="0">
              <a:spAutoFit/>
            </a:bodyPr>
            <a:lstStyle/>
            <a:p>
              <a:r>
                <a:rPr lang="en-US" sz="1000" b="1" dirty="0" smtClean="0"/>
                <a:t>WT/</a:t>
              </a:r>
              <a:r>
                <a:rPr lang="en-US" sz="1000" b="1" i="1" dirty="0" smtClean="0"/>
                <a:t>Fgfr2</a:t>
              </a:r>
              <a:r>
                <a:rPr lang="en-US" sz="1000" b="1" i="1" baseline="30000" dirty="0" smtClean="0"/>
                <a:t>+/S252W</a:t>
              </a:r>
              <a:r>
                <a:rPr lang="en-US" sz="1000" b="1" dirty="0" smtClean="0"/>
                <a:t> at E16.5/E18.5</a:t>
              </a:r>
              <a:endParaRPr lang="en-US" sz="1000" b="1" i="1" baseline="30000" dirty="0"/>
            </a:p>
          </p:txBody>
        </p:sp>
        <p:sp>
          <p:nvSpPr>
            <p:cNvPr id="14" name="TextBox 13"/>
            <p:cNvSpPr txBox="1"/>
            <p:nvPr/>
          </p:nvSpPr>
          <p:spPr>
            <a:xfrm>
              <a:off x="4845823" y="3751970"/>
              <a:ext cx="2613216" cy="307777"/>
            </a:xfrm>
            <a:prstGeom prst="rect">
              <a:avLst/>
            </a:prstGeom>
            <a:noFill/>
          </p:spPr>
          <p:txBody>
            <a:bodyPr wrap="none" rtlCol="0">
              <a:spAutoFit/>
            </a:bodyPr>
            <a:lstStyle/>
            <a:p>
              <a:r>
                <a:rPr lang="en-US" sz="1400" b="1" dirty="0" smtClean="0"/>
                <a:t>Interpremaxillary Suture (40)</a:t>
              </a:r>
              <a:endParaRPr lang="en-US" sz="1400" b="1"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968" y="1066405"/>
              <a:ext cx="2272480" cy="213263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2469" y="1066405"/>
              <a:ext cx="2220513" cy="2137417"/>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095" y="4004025"/>
              <a:ext cx="2313580" cy="1739634"/>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2469" y="3985904"/>
              <a:ext cx="2282507" cy="2112558"/>
            </a:xfrm>
            <a:prstGeom prst="rect">
              <a:avLst/>
            </a:prstGeom>
          </p:spPr>
        </p:pic>
      </p:grpSp>
    </p:spTree>
    <p:extLst>
      <p:ext uri="{BB962C8B-B14F-4D97-AF65-F5344CB8AC3E}">
        <p14:creationId xmlns:p14="http://schemas.microsoft.com/office/powerpoint/2010/main" val="363073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0" y="41275"/>
            <a:ext cx="9144000" cy="1143000"/>
          </a:xfrm>
        </p:spPr>
        <p:txBody>
          <a:bodyPr/>
          <a:lstStyle/>
          <a:p>
            <a:r>
              <a:rPr lang="en-US" sz="3600" b="1" dirty="0">
                <a:latin typeface="Arial" charset="0"/>
                <a:cs typeface="Arial" charset="0"/>
              </a:rPr>
              <a:t>Comparisons Across Ages and </a:t>
            </a:r>
            <a:r>
              <a:rPr lang="en-US" sz="3600" b="1" dirty="0" smtClean="0">
                <a:latin typeface="Arial" charset="0"/>
                <a:cs typeface="Arial" charset="0"/>
              </a:rPr>
              <a:t>Sutures</a:t>
            </a:r>
            <a:endParaRPr lang="en-US" sz="3600" b="1" dirty="0">
              <a:latin typeface="Arial" charset="0"/>
              <a:cs typeface="Arial" charset="0"/>
            </a:endParaRPr>
          </a:p>
        </p:txBody>
      </p:sp>
      <p:pic>
        <p:nvPicPr>
          <p:cNvPr id="51202" name="Picture 2" descr="1A.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3363" y="1169988"/>
            <a:ext cx="6137275" cy="498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694270" y="3759200"/>
            <a:ext cx="776175" cy="584775"/>
          </a:xfrm>
          <a:prstGeom prst="rect">
            <a:avLst/>
          </a:prstGeom>
          <a:noFill/>
        </p:spPr>
        <p:txBody>
          <a:bodyPr wrap="none" rtlCol="0">
            <a:spAutoFit/>
          </a:bodyPr>
          <a:lstStyle/>
          <a:p>
            <a:r>
              <a:rPr lang="en-US" sz="1600" b="1" dirty="0" smtClean="0"/>
              <a:t>1,756</a:t>
            </a:r>
          </a:p>
          <a:p>
            <a:r>
              <a:rPr lang="en-US" sz="1600" b="1" dirty="0" smtClean="0"/>
              <a:t>genes</a:t>
            </a:r>
            <a:endParaRPr lang="en-US" sz="1600" b="1" dirty="0"/>
          </a:p>
        </p:txBody>
      </p:sp>
      <p:sp>
        <p:nvSpPr>
          <p:cNvPr id="3" name="TextBox 2"/>
          <p:cNvSpPr txBox="1"/>
          <p:nvPr/>
        </p:nvSpPr>
        <p:spPr>
          <a:xfrm>
            <a:off x="619216" y="6369680"/>
            <a:ext cx="7905568" cy="307777"/>
          </a:xfrm>
          <a:prstGeom prst="rect">
            <a:avLst/>
          </a:prstGeom>
          <a:noFill/>
        </p:spPr>
        <p:txBody>
          <a:bodyPr wrap="square" rtlCol="0">
            <a:spAutoFit/>
          </a:bodyPr>
          <a:lstStyle/>
          <a:p>
            <a:r>
              <a:rPr lang="en-US" sz="1400" smtClean="0"/>
              <a:t>Poster: </a:t>
            </a:r>
            <a:r>
              <a:rPr lang="en-US" sz="1400" b="1" dirty="0" smtClean="0"/>
              <a:t>“A </a:t>
            </a:r>
            <a:r>
              <a:rPr lang="en-US" sz="1400" b="1" dirty="0"/>
              <a:t>Compendium of Expression Profiles of the Craniofacial </a:t>
            </a:r>
            <a:r>
              <a:rPr lang="en-US" sz="1400" b="1" dirty="0" smtClean="0"/>
              <a:t>Sutures”</a:t>
            </a:r>
            <a:r>
              <a:rPr lang="en-US" sz="1400" dirty="0" smtClean="0"/>
              <a:t>, Divya Kriti </a:t>
            </a:r>
            <a:r>
              <a:rPr lang="en-US" sz="1400" i="1" dirty="0" smtClean="0"/>
              <a:t>et al.</a:t>
            </a:r>
            <a:endParaRPr lang="en-US" sz="1400"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0" y="28575"/>
            <a:ext cx="9144000" cy="1143000"/>
          </a:xfrm>
        </p:spPr>
        <p:txBody>
          <a:bodyPr/>
          <a:lstStyle/>
          <a:p>
            <a:r>
              <a:rPr lang="en-US" sz="3600" b="1" dirty="0">
                <a:latin typeface="Arial" charset="0"/>
                <a:cs typeface="Arial" charset="0"/>
              </a:rPr>
              <a:t>Alternate </a:t>
            </a:r>
            <a:r>
              <a:rPr lang="en-US" sz="3600" b="1">
                <a:latin typeface="Arial" charset="0"/>
                <a:cs typeface="Arial" charset="0"/>
              </a:rPr>
              <a:t>Splicing </a:t>
            </a:r>
            <a:r>
              <a:rPr lang="en-US" sz="3600" b="1" smtClean="0">
                <a:latin typeface="Arial" charset="0"/>
                <a:cs typeface="Arial" charset="0"/>
              </a:rPr>
              <a:t>Analysis: Periostin</a:t>
            </a:r>
            <a:endParaRPr lang="en-US" sz="3600" b="1" dirty="0">
              <a:latin typeface="Arial" charset="0"/>
              <a:cs typeface="Arial" charset="0"/>
            </a:endParaRPr>
          </a:p>
        </p:txBody>
      </p:sp>
      <p:sp>
        <p:nvSpPr>
          <p:cNvPr id="4" name="TextBox 3"/>
          <p:cNvSpPr txBox="1"/>
          <p:nvPr/>
        </p:nvSpPr>
        <p:spPr>
          <a:xfrm>
            <a:off x="543560" y="6359520"/>
            <a:ext cx="8056880" cy="307777"/>
          </a:xfrm>
          <a:prstGeom prst="rect">
            <a:avLst/>
          </a:prstGeom>
          <a:noFill/>
        </p:spPr>
        <p:txBody>
          <a:bodyPr wrap="square" rtlCol="0">
            <a:spAutoFit/>
          </a:bodyPr>
          <a:lstStyle/>
          <a:p>
            <a:r>
              <a:rPr lang="en-US" sz="1400" smtClean="0"/>
              <a:t>Poster: </a:t>
            </a:r>
            <a:r>
              <a:rPr lang="en-US" sz="1400" b="1" dirty="0" smtClean="0"/>
              <a:t>“A </a:t>
            </a:r>
            <a:r>
              <a:rPr lang="en-US" sz="1400" b="1" dirty="0"/>
              <a:t>Compendium of Expression Profiles of the Craniofacial </a:t>
            </a:r>
            <a:r>
              <a:rPr lang="en-US" sz="1400" b="1" dirty="0" smtClean="0"/>
              <a:t>Sutures”</a:t>
            </a:r>
            <a:r>
              <a:rPr lang="en-US" sz="1400" dirty="0" smtClean="0"/>
              <a:t>, Divya Kriti </a:t>
            </a:r>
            <a:r>
              <a:rPr lang="en-US" sz="1400" i="1" dirty="0" smtClean="0"/>
              <a:t>et al.</a:t>
            </a:r>
            <a:endParaRPr lang="en-US" sz="1400"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00" y="1270000"/>
            <a:ext cx="6146800" cy="493770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57200" y="52388"/>
            <a:ext cx="8229600" cy="1143000"/>
          </a:xfrm>
        </p:spPr>
        <p:txBody>
          <a:bodyPr/>
          <a:lstStyle/>
          <a:p>
            <a:r>
              <a:rPr lang="en-US" sz="3600" b="1" dirty="0">
                <a:latin typeface="Arial" charset="0"/>
                <a:cs typeface="Arial" charset="0"/>
              </a:rPr>
              <a:t>Network </a:t>
            </a:r>
            <a:r>
              <a:rPr lang="en-US" sz="3600" b="1" dirty="0" smtClean="0">
                <a:latin typeface="Arial" charset="0"/>
                <a:cs typeface="Arial" charset="0"/>
              </a:rPr>
              <a:t>Analysis:</a:t>
            </a:r>
            <a:br>
              <a:rPr lang="en-US" sz="3600" b="1" dirty="0" smtClean="0">
                <a:latin typeface="Arial" charset="0"/>
                <a:cs typeface="Arial" charset="0"/>
              </a:rPr>
            </a:br>
            <a:r>
              <a:rPr lang="en-US" sz="3600" b="1" dirty="0" smtClean="0">
                <a:latin typeface="Arial" charset="0"/>
                <a:cs typeface="Arial" charset="0"/>
              </a:rPr>
              <a:t>WT </a:t>
            </a:r>
            <a:r>
              <a:rPr lang="en-US" sz="3600" b="1" dirty="0">
                <a:latin typeface="Arial" charset="0"/>
                <a:cs typeface="Arial" charset="0"/>
              </a:rPr>
              <a:t>F</a:t>
            </a:r>
            <a:r>
              <a:rPr lang="en-US" sz="3600" b="1" dirty="0" smtClean="0">
                <a:latin typeface="Arial" charset="0"/>
                <a:cs typeface="Arial" charset="0"/>
              </a:rPr>
              <a:t>rontal Suture </a:t>
            </a:r>
            <a:r>
              <a:rPr lang="en-US" sz="3600" b="1" dirty="0">
                <a:latin typeface="Arial" charset="0"/>
                <a:cs typeface="Arial" charset="0"/>
              </a:rPr>
              <a:t>M</a:t>
            </a:r>
            <a:r>
              <a:rPr lang="en-US" sz="3600" b="1" dirty="0" smtClean="0">
                <a:latin typeface="Arial" charset="0"/>
                <a:cs typeface="Arial" charset="0"/>
              </a:rPr>
              <a:t>esenchyme</a:t>
            </a:r>
            <a:endParaRPr lang="en-US" sz="3600" b="1" dirty="0">
              <a:latin typeface="Arial" charset="0"/>
              <a:cs typeface="Arial" charset="0"/>
            </a:endParaRPr>
          </a:p>
        </p:txBody>
      </p:sp>
      <p:grpSp>
        <p:nvGrpSpPr>
          <p:cNvPr id="4" name="Group 3"/>
          <p:cNvGrpSpPr/>
          <p:nvPr/>
        </p:nvGrpSpPr>
        <p:grpSpPr>
          <a:xfrm>
            <a:off x="142714" y="1557419"/>
            <a:ext cx="8858571" cy="4522180"/>
            <a:chOff x="142714" y="1314528"/>
            <a:chExt cx="8858571" cy="452218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14" y="1314528"/>
              <a:ext cx="8858571" cy="4522180"/>
            </a:xfrm>
            <a:prstGeom prst="rect">
              <a:avLst/>
            </a:prstGeom>
          </p:spPr>
        </p:pic>
        <p:sp>
          <p:nvSpPr>
            <p:cNvPr id="3" name="Oval 2"/>
            <p:cNvSpPr/>
            <p:nvPr/>
          </p:nvSpPr>
          <p:spPr>
            <a:xfrm>
              <a:off x="213360" y="2458720"/>
              <a:ext cx="1036320" cy="2438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609600" y="3495040"/>
              <a:ext cx="1036320" cy="2438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6624320" y="2946400"/>
              <a:ext cx="1036320" cy="2438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5608320" y="2521070"/>
              <a:ext cx="1036320" cy="2438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1129" y="4443853"/>
            <a:ext cx="6701742" cy="461665"/>
          </a:xfrm>
          <a:prstGeom prst="rect">
            <a:avLst/>
          </a:prstGeom>
          <a:noFill/>
        </p:spPr>
        <p:txBody>
          <a:bodyPr wrap="square" rtlCol="0">
            <a:spAutoFit/>
          </a:bodyPr>
          <a:lstStyle/>
          <a:p>
            <a:r>
              <a:rPr lang="en-US" dirty="0" smtClean="0"/>
              <a:t>Competitive Revision: 3U01DE024448-04S1</a:t>
            </a:r>
          </a:p>
        </p:txBody>
      </p:sp>
      <p:sp>
        <p:nvSpPr>
          <p:cNvPr id="2" name="TextBox 1"/>
          <p:cNvSpPr txBox="1"/>
          <p:nvPr/>
        </p:nvSpPr>
        <p:spPr>
          <a:xfrm>
            <a:off x="722228" y="1535794"/>
            <a:ext cx="7699544" cy="2308324"/>
          </a:xfrm>
          <a:prstGeom prst="rect">
            <a:avLst/>
          </a:prstGeom>
          <a:noFill/>
        </p:spPr>
        <p:txBody>
          <a:bodyPr wrap="none" rtlCol="0">
            <a:spAutoFit/>
          </a:bodyPr>
          <a:lstStyle/>
          <a:p>
            <a:pPr algn="ctr"/>
            <a:r>
              <a:rPr lang="en-US" sz="3600" b="1" dirty="0" smtClean="0">
                <a:latin typeface="Arial"/>
                <a:cs typeface="Arial"/>
              </a:rPr>
              <a:t>Transcriptome Atlases of the </a:t>
            </a:r>
          </a:p>
          <a:p>
            <a:pPr algn="ctr"/>
            <a:r>
              <a:rPr lang="en-US" sz="3600" b="1" dirty="0" smtClean="0">
                <a:latin typeface="Arial"/>
                <a:cs typeface="Arial"/>
              </a:rPr>
              <a:t>Craniofacial Sutures:</a:t>
            </a:r>
          </a:p>
          <a:p>
            <a:pPr algn="ctr"/>
            <a:endParaRPr lang="en-US" sz="3600" b="1" dirty="0" smtClean="0">
              <a:latin typeface="Arial"/>
              <a:cs typeface="Arial"/>
            </a:endParaRPr>
          </a:p>
          <a:p>
            <a:pPr algn="ctr"/>
            <a:r>
              <a:rPr lang="en-US" sz="3600" b="1" dirty="0" smtClean="0">
                <a:latin typeface="Arial"/>
                <a:cs typeface="Arial"/>
              </a:rPr>
              <a:t>Single </a:t>
            </a:r>
            <a:r>
              <a:rPr lang="en-US" sz="3600" b="1" dirty="0">
                <a:latin typeface="Arial"/>
                <a:cs typeface="Arial"/>
              </a:rPr>
              <a:t>Cell Sequencing of </a:t>
            </a:r>
            <a:r>
              <a:rPr lang="en-US" sz="3600" b="1" dirty="0" smtClean="0">
                <a:latin typeface="Arial"/>
                <a:cs typeface="Arial"/>
              </a:rPr>
              <a:t>Sutures</a:t>
            </a:r>
          </a:p>
        </p:txBody>
      </p:sp>
    </p:spTree>
    <p:extLst>
      <p:ext uri="{BB962C8B-B14F-4D97-AF65-F5344CB8AC3E}">
        <p14:creationId xmlns:p14="http://schemas.microsoft.com/office/powerpoint/2010/main" val="1280672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 y="28575"/>
            <a:ext cx="9137005" cy="1143000"/>
          </a:xfrm>
        </p:spPr>
        <p:txBody>
          <a:bodyPr/>
          <a:lstStyle/>
          <a:p>
            <a:r>
              <a:rPr lang="en-US" sz="3600" b="1" dirty="0" smtClean="0">
                <a:latin typeface="Arial" charset="0"/>
                <a:cs typeface="Arial" charset="0"/>
              </a:rPr>
              <a:t>Suture Subpopulations:</a:t>
            </a:r>
            <a:br>
              <a:rPr lang="en-US" sz="3600" b="1" dirty="0" smtClean="0">
                <a:latin typeface="Arial" charset="0"/>
                <a:cs typeface="Arial" charset="0"/>
              </a:rPr>
            </a:br>
            <a:r>
              <a:rPr lang="en-US" sz="3600" b="1" dirty="0" smtClean="0">
                <a:latin typeface="Arial" charset="0"/>
                <a:cs typeface="Arial" charset="0"/>
              </a:rPr>
              <a:t>Osteogenic Fronts</a:t>
            </a:r>
            <a:endParaRPr lang="en-US" sz="3600" b="1" dirty="0">
              <a:latin typeface="Arial" charset="0"/>
              <a:cs typeface="Arial" charset="0"/>
            </a:endParaRPr>
          </a:p>
        </p:txBody>
      </p:sp>
      <p:grpSp>
        <p:nvGrpSpPr>
          <p:cNvPr id="3" name="Group 2"/>
          <p:cNvGrpSpPr/>
          <p:nvPr/>
        </p:nvGrpSpPr>
        <p:grpSpPr>
          <a:xfrm>
            <a:off x="1926597" y="3496513"/>
            <a:ext cx="6997700" cy="2705925"/>
            <a:chOff x="2688826" y="4175125"/>
            <a:chExt cx="5394990" cy="2045476"/>
          </a:xfrm>
        </p:grpSpPr>
        <p:pic>
          <p:nvPicPr>
            <p:cNvPr id="7" name="Picture 6" descr="Fgfrs fig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826" y="4175125"/>
              <a:ext cx="5284448" cy="1918831"/>
            </a:xfrm>
            <a:prstGeom prst="rect">
              <a:avLst/>
            </a:prstGeom>
          </p:spPr>
        </p:pic>
        <p:sp>
          <p:nvSpPr>
            <p:cNvPr id="4" name="TextBox 3"/>
            <p:cNvSpPr txBox="1"/>
            <p:nvPr/>
          </p:nvSpPr>
          <p:spPr>
            <a:xfrm>
              <a:off x="6736972" y="5943602"/>
              <a:ext cx="1346844" cy="276999"/>
            </a:xfrm>
            <a:prstGeom prst="rect">
              <a:avLst/>
            </a:prstGeom>
            <a:noFill/>
          </p:spPr>
          <p:txBody>
            <a:bodyPr wrap="none" rtlCol="0">
              <a:spAutoFit/>
            </a:bodyPr>
            <a:lstStyle/>
            <a:p>
              <a:r>
                <a:rPr lang="en-US" sz="1200" b="1" dirty="0" smtClean="0"/>
                <a:t>Iseki et al., 1991</a:t>
              </a:r>
              <a:endParaRPr lang="en-US" sz="1200" b="1" dirty="0"/>
            </a:p>
          </p:txBody>
        </p:sp>
      </p:grpSp>
      <p:grpSp>
        <p:nvGrpSpPr>
          <p:cNvPr id="8" name="Group 7"/>
          <p:cNvGrpSpPr/>
          <p:nvPr/>
        </p:nvGrpSpPr>
        <p:grpSpPr>
          <a:xfrm>
            <a:off x="1926597" y="1288272"/>
            <a:ext cx="5290806" cy="2018704"/>
            <a:chOff x="1685524" y="1427972"/>
            <a:chExt cx="5290806" cy="2018704"/>
          </a:xfrm>
        </p:grpSpPr>
        <p:grpSp>
          <p:nvGrpSpPr>
            <p:cNvPr id="5" name="Group 4"/>
            <p:cNvGrpSpPr/>
            <p:nvPr/>
          </p:nvGrpSpPr>
          <p:grpSpPr>
            <a:xfrm>
              <a:off x="1685524" y="2005146"/>
              <a:ext cx="5290806" cy="1441530"/>
              <a:chOff x="1630048" y="1435100"/>
              <a:chExt cx="6099394" cy="1661839"/>
            </a:xfrm>
          </p:grpSpPr>
          <p:pic>
            <p:nvPicPr>
              <p:cNvPr id="2" name="Picture 1" descr="Suture crop.jpg"/>
              <p:cNvPicPr>
                <a:picLocks noChangeAspect="1"/>
              </p:cNvPicPr>
              <p:nvPr/>
            </p:nvPicPr>
            <p:blipFill rotWithShape="1">
              <a:blip r:embed="rId4">
                <a:extLst>
                  <a:ext uri="{28A0092B-C50C-407E-A947-70E740481C1C}">
                    <a14:useLocalDpi xmlns:a14="http://schemas.microsoft.com/office/drawing/2010/main" val="0"/>
                  </a:ext>
                </a:extLst>
              </a:blip>
              <a:srcRect t="42342"/>
              <a:stretch/>
            </p:blipFill>
            <p:spPr>
              <a:xfrm>
                <a:off x="1630048" y="1435100"/>
                <a:ext cx="6099394" cy="1461679"/>
              </a:xfrm>
              <a:prstGeom prst="rect">
                <a:avLst/>
              </a:prstGeom>
            </p:spPr>
          </p:pic>
          <p:sp>
            <p:nvSpPr>
              <p:cNvPr id="19460" name="TextBox 4"/>
              <p:cNvSpPr txBox="1">
                <a:spLocks noChangeArrowheads="1"/>
              </p:cNvSpPr>
              <p:nvPr/>
            </p:nvSpPr>
            <p:spPr bwMode="auto">
              <a:xfrm>
                <a:off x="6270364" y="2819939"/>
                <a:ext cx="1374094" cy="2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t>Zhao </a:t>
                </a:r>
                <a:r>
                  <a:rPr lang="en-US" sz="1200" b="1" i="1" dirty="0"/>
                  <a:t>et al</a:t>
                </a:r>
                <a:r>
                  <a:rPr lang="en-US" sz="1200" b="1" dirty="0"/>
                  <a:t>., 2015</a:t>
                </a:r>
              </a:p>
            </p:txBody>
          </p:sp>
        </p:grpSp>
        <p:sp>
          <p:nvSpPr>
            <p:cNvPr id="6" name="TextBox 5"/>
            <p:cNvSpPr txBox="1"/>
            <p:nvPr/>
          </p:nvSpPr>
          <p:spPr>
            <a:xfrm>
              <a:off x="2033556" y="1427972"/>
              <a:ext cx="1300356" cy="646331"/>
            </a:xfrm>
            <a:prstGeom prst="rect">
              <a:avLst/>
            </a:prstGeom>
            <a:noFill/>
          </p:spPr>
          <p:txBody>
            <a:bodyPr wrap="none" rtlCol="0">
              <a:spAutoFit/>
            </a:bodyPr>
            <a:lstStyle/>
            <a:p>
              <a:pPr algn="ctr"/>
              <a:r>
                <a:rPr lang="en-US" sz="1800" dirty="0"/>
                <a:t>o</a:t>
              </a:r>
              <a:r>
                <a:rPr lang="en-US" sz="1800" smtClean="0"/>
                <a:t>steogenic</a:t>
              </a:r>
              <a:endParaRPr lang="en-US" sz="1800" dirty="0" smtClean="0"/>
            </a:p>
            <a:p>
              <a:pPr algn="ctr"/>
              <a:r>
                <a:rPr lang="en-US" sz="1800" dirty="0" smtClean="0"/>
                <a:t>front</a:t>
              </a:r>
              <a:endParaRPr lang="en-US" sz="1800" dirty="0"/>
            </a:p>
          </p:txBody>
        </p:sp>
        <p:sp>
          <p:nvSpPr>
            <p:cNvPr id="10" name="TextBox 9"/>
            <p:cNvSpPr txBox="1"/>
            <p:nvPr/>
          </p:nvSpPr>
          <p:spPr>
            <a:xfrm>
              <a:off x="5399056" y="1427972"/>
              <a:ext cx="1300356" cy="646331"/>
            </a:xfrm>
            <a:prstGeom prst="rect">
              <a:avLst/>
            </a:prstGeom>
            <a:noFill/>
          </p:spPr>
          <p:txBody>
            <a:bodyPr wrap="none" rtlCol="0">
              <a:spAutoFit/>
            </a:bodyPr>
            <a:lstStyle/>
            <a:p>
              <a:pPr algn="ctr"/>
              <a:r>
                <a:rPr lang="en-US" sz="1800" dirty="0"/>
                <a:t>o</a:t>
              </a:r>
              <a:r>
                <a:rPr lang="en-US" sz="1800" dirty="0" smtClean="0"/>
                <a:t>steogenic</a:t>
              </a:r>
            </a:p>
            <a:p>
              <a:pPr algn="ctr"/>
              <a:r>
                <a:rPr lang="en-US" sz="1800" dirty="0" smtClean="0"/>
                <a:t>front</a:t>
              </a:r>
              <a:endParaRPr lang="en-US" sz="1800" dirty="0"/>
            </a:p>
          </p:txBody>
        </p:sp>
      </p:grpSp>
    </p:spTree>
    <p:extLst>
      <p:ext uri="{BB962C8B-B14F-4D97-AF65-F5344CB8AC3E}">
        <p14:creationId xmlns:p14="http://schemas.microsoft.com/office/powerpoint/2010/main" val="2430854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28575"/>
            <a:ext cx="8229600" cy="1143000"/>
          </a:xfrm>
        </p:spPr>
        <p:txBody>
          <a:bodyPr/>
          <a:lstStyle/>
          <a:p>
            <a:r>
              <a:rPr lang="en-US" sz="3600" b="1" dirty="0">
                <a:latin typeface="Arial" charset="0"/>
                <a:cs typeface="Arial" charset="0"/>
              </a:rPr>
              <a:t>Suture Subpopulations:</a:t>
            </a:r>
            <a:br>
              <a:rPr lang="en-US" sz="3600" b="1" dirty="0">
                <a:latin typeface="Arial" charset="0"/>
                <a:cs typeface="Arial" charset="0"/>
              </a:rPr>
            </a:br>
            <a:r>
              <a:rPr lang="en-US" sz="3600" b="1" dirty="0">
                <a:latin typeface="Arial" charset="0"/>
                <a:cs typeface="Arial" charset="0"/>
              </a:rPr>
              <a:t>Osteogenic Fronts</a:t>
            </a:r>
          </a:p>
        </p:txBody>
      </p:sp>
      <p:pic>
        <p:nvPicPr>
          <p:cNvPr id="8" name="Picture 7" descr="Bcl11b coro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222" y="3586572"/>
            <a:ext cx="5675555" cy="2371073"/>
          </a:xfrm>
          <a:prstGeom prst="rect">
            <a:avLst/>
          </a:prstGeom>
        </p:spPr>
      </p:pic>
      <p:sp>
        <p:nvSpPr>
          <p:cNvPr id="6" name="Text Box 10"/>
          <p:cNvSpPr txBox="1">
            <a:spLocks noChangeArrowheads="1"/>
          </p:cNvSpPr>
          <p:nvPr/>
        </p:nvSpPr>
        <p:spPr bwMode="auto">
          <a:xfrm>
            <a:off x="5961279" y="6001569"/>
            <a:ext cx="15675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dirty="0"/>
              <a:t>Holmes </a:t>
            </a:r>
            <a:r>
              <a:rPr lang="en-US" sz="1200" b="1" i="1" dirty="0"/>
              <a:t>et </a:t>
            </a:r>
            <a:r>
              <a:rPr lang="en-US" sz="1200" b="1" i="1" dirty="0" smtClean="0"/>
              <a:t>al.</a:t>
            </a:r>
            <a:r>
              <a:rPr lang="en-US" sz="1200" b="1" dirty="0" smtClean="0"/>
              <a:t>, </a:t>
            </a:r>
            <a:r>
              <a:rPr lang="en-US" sz="1200" b="1" dirty="0"/>
              <a:t>2015</a:t>
            </a:r>
          </a:p>
        </p:txBody>
      </p:sp>
      <p:sp>
        <p:nvSpPr>
          <p:cNvPr id="9" name="TextBox 3"/>
          <p:cNvSpPr txBox="1">
            <a:spLocks noChangeArrowheads="1"/>
          </p:cNvSpPr>
          <p:nvPr/>
        </p:nvSpPr>
        <p:spPr bwMode="auto">
          <a:xfrm>
            <a:off x="1650741" y="5959423"/>
            <a:ext cx="421936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smtClean="0"/>
              <a:t>Immunohistochemistry: </a:t>
            </a:r>
            <a:r>
              <a:rPr lang="en-US" sz="1600" b="1" dirty="0" smtClean="0">
                <a:solidFill>
                  <a:srgbClr val="FF0000"/>
                </a:solidFill>
              </a:rPr>
              <a:t>RUNX2</a:t>
            </a:r>
            <a:r>
              <a:rPr lang="en-US" sz="1600" b="1" dirty="0" smtClean="0"/>
              <a:t>,</a:t>
            </a:r>
            <a:r>
              <a:rPr lang="en-US" sz="1600" b="1" dirty="0" smtClean="0">
                <a:solidFill>
                  <a:srgbClr val="008000"/>
                </a:solidFill>
              </a:rPr>
              <a:t> </a:t>
            </a:r>
            <a:r>
              <a:rPr lang="en-US" sz="1600" b="1" dirty="0">
                <a:solidFill>
                  <a:srgbClr val="00B050"/>
                </a:solidFill>
              </a:rPr>
              <a:t>BCL11B</a:t>
            </a:r>
          </a:p>
        </p:txBody>
      </p:sp>
      <p:sp>
        <p:nvSpPr>
          <p:cNvPr id="4" name="TextBox 3"/>
          <p:cNvSpPr txBox="1"/>
          <p:nvPr/>
        </p:nvSpPr>
        <p:spPr>
          <a:xfrm>
            <a:off x="1707777" y="3563472"/>
            <a:ext cx="1324402" cy="400110"/>
          </a:xfrm>
          <a:prstGeom prst="rect">
            <a:avLst/>
          </a:prstGeom>
          <a:noFill/>
        </p:spPr>
        <p:txBody>
          <a:bodyPr wrap="none" rtlCol="0">
            <a:spAutoFit/>
          </a:bodyPr>
          <a:lstStyle/>
          <a:p>
            <a:r>
              <a:rPr lang="en-US" sz="2000" b="1" dirty="0" smtClean="0">
                <a:solidFill>
                  <a:schemeClr val="bg1"/>
                </a:solidFill>
              </a:rPr>
              <a:t>WT E18.5</a:t>
            </a:r>
            <a:endParaRPr lang="en-US" sz="2000" b="1" dirty="0">
              <a:solidFill>
                <a:schemeClr val="bg1"/>
              </a:solidFill>
            </a:endParaRPr>
          </a:p>
        </p:txBody>
      </p:sp>
      <p:grpSp>
        <p:nvGrpSpPr>
          <p:cNvPr id="16" name="Group 15"/>
          <p:cNvGrpSpPr/>
          <p:nvPr/>
        </p:nvGrpSpPr>
        <p:grpSpPr>
          <a:xfrm>
            <a:off x="1926597" y="1288272"/>
            <a:ext cx="5290806" cy="2018704"/>
            <a:chOff x="1685524" y="1427972"/>
            <a:chExt cx="5290806" cy="2018704"/>
          </a:xfrm>
        </p:grpSpPr>
        <p:grpSp>
          <p:nvGrpSpPr>
            <p:cNvPr id="17" name="Group 16"/>
            <p:cNvGrpSpPr/>
            <p:nvPr/>
          </p:nvGrpSpPr>
          <p:grpSpPr>
            <a:xfrm>
              <a:off x="1685524" y="2005146"/>
              <a:ext cx="5290806" cy="1441530"/>
              <a:chOff x="1630048" y="1435100"/>
              <a:chExt cx="6099394" cy="1661839"/>
            </a:xfrm>
          </p:grpSpPr>
          <p:pic>
            <p:nvPicPr>
              <p:cNvPr id="20" name="Picture 19" descr="Suture crop.jpg"/>
              <p:cNvPicPr>
                <a:picLocks noChangeAspect="1"/>
              </p:cNvPicPr>
              <p:nvPr/>
            </p:nvPicPr>
            <p:blipFill rotWithShape="1">
              <a:blip r:embed="rId4">
                <a:extLst>
                  <a:ext uri="{28A0092B-C50C-407E-A947-70E740481C1C}">
                    <a14:useLocalDpi xmlns:a14="http://schemas.microsoft.com/office/drawing/2010/main" val="0"/>
                  </a:ext>
                </a:extLst>
              </a:blip>
              <a:srcRect t="42342"/>
              <a:stretch/>
            </p:blipFill>
            <p:spPr>
              <a:xfrm>
                <a:off x="1630048" y="1435100"/>
                <a:ext cx="6099394" cy="1461679"/>
              </a:xfrm>
              <a:prstGeom prst="rect">
                <a:avLst/>
              </a:prstGeom>
            </p:spPr>
          </p:pic>
          <p:sp>
            <p:nvSpPr>
              <p:cNvPr id="21" name="TextBox 4"/>
              <p:cNvSpPr txBox="1">
                <a:spLocks noChangeArrowheads="1"/>
              </p:cNvSpPr>
              <p:nvPr/>
            </p:nvSpPr>
            <p:spPr bwMode="auto">
              <a:xfrm>
                <a:off x="6270364" y="2819939"/>
                <a:ext cx="1374094" cy="2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t>Zhao </a:t>
                </a:r>
                <a:r>
                  <a:rPr lang="en-US" sz="1200" b="1" i="1" dirty="0"/>
                  <a:t>et al</a:t>
                </a:r>
                <a:r>
                  <a:rPr lang="en-US" sz="1200" b="1" dirty="0"/>
                  <a:t>., 2015</a:t>
                </a:r>
              </a:p>
            </p:txBody>
          </p:sp>
        </p:grpSp>
        <p:sp>
          <p:nvSpPr>
            <p:cNvPr id="18" name="TextBox 17"/>
            <p:cNvSpPr txBox="1"/>
            <p:nvPr/>
          </p:nvSpPr>
          <p:spPr>
            <a:xfrm>
              <a:off x="2033556" y="1427972"/>
              <a:ext cx="1300356" cy="646331"/>
            </a:xfrm>
            <a:prstGeom prst="rect">
              <a:avLst/>
            </a:prstGeom>
            <a:noFill/>
          </p:spPr>
          <p:txBody>
            <a:bodyPr wrap="none" rtlCol="0">
              <a:spAutoFit/>
            </a:bodyPr>
            <a:lstStyle/>
            <a:p>
              <a:pPr algn="ctr"/>
              <a:r>
                <a:rPr lang="en-US" sz="1800" dirty="0"/>
                <a:t>o</a:t>
              </a:r>
              <a:r>
                <a:rPr lang="en-US" sz="1800" smtClean="0"/>
                <a:t>steogenic</a:t>
              </a:r>
              <a:endParaRPr lang="en-US" sz="1800" dirty="0" smtClean="0"/>
            </a:p>
            <a:p>
              <a:pPr algn="ctr"/>
              <a:r>
                <a:rPr lang="en-US" sz="1800" dirty="0" smtClean="0"/>
                <a:t>front</a:t>
              </a:r>
              <a:endParaRPr lang="en-US" sz="1800" dirty="0"/>
            </a:p>
          </p:txBody>
        </p:sp>
        <p:sp>
          <p:nvSpPr>
            <p:cNvPr id="19" name="TextBox 18"/>
            <p:cNvSpPr txBox="1"/>
            <p:nvPr/>
          </p:nvSpPr>
          <p:spPr>
            <a:xfrm>
              <a:off x="5399056" y="1427972"/>
              <a:ext cx="1300356" cy="646331"/>
            </a:xfrm>
            <a:prstGeom prst="rect">
              <a:avLst/>
            </a:prstGeom>
            <a:noFill/>
          </p:spPr>
          <p:txBody>
            <a:bodyPr wrap="none" rtlCol="0">
              <a:spAutoFit/>
            </a:bodyPr>
            <a:lstStyle/>
            <a:p>
              <a:pPr algn="ctr"/>
              <a:r>
                <a:rPr lang="en-US" sz="1800" dirty="0"/>
                <a:t>o</a:t>
              </a:r>
              <a:r>
                <a:rPr lang="en-US" sz="1800" dirty="0" smtClean="0"/>
                <a:t>steogenic</a:t>
              </a:r>
            </a:p>
            <a:p>
              <a:pPr algn="ctr"/>
              <a:r>
                <a:rPr lang="en-US" sz="1800" dirty="0" smtClean="0"/>
                <a:t>front</a:t>
              </a:r>
              <a:endParaRPr lang="en-US" sz="1800" dirty="0"/>
            </a:p>
          </p:txBody>
        </p:sp>
      </p:grpSp>
    </p:spTree>
    <p:extLst>
      <p:ext uri="{BB962C8B-B14F-4D97-AF65-F5344CB8AC3E}">
        <p14:creationId xmlns:p14="http://schemas.microsoft.com/office/powerpoint/2010/main" val="2998852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90488"/>
            <a:ext cx="8229600" cy="1014412"/>
          </a:xfrm>
        </p:spPr>
        <p:txBody>
          <a:bodyPr/>
          <a:lstStyle/>
          <a:p>
            <a:r>
              <a:rPr lang="en-US" b="1" dirty="0">
                <a:latin typeface="Arial" charset="0"/>
                <a:cs typeface="Arial" charset="0"/>
              </a:rPr>
              <a:t>Sutures</a:t>
            </a:r>
          </a:p>
        </p:txBody>
      </p:sp>
      <p:pic>
        <p:nvPicPr>
          <p:cNvPr id="3" name="shorter_path_3.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18877"/>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28575"/>
            <a:ext cx="8229600" cy="1143000"/>
          </a:xfrm>
        </p:spPr>
        <p:txBody>
          <a:bodyPr/>
          <a:lstStyle/>
          <a:p>
            <a:r>
              <a:rPr lang="en-US" sz="3600" b="1" dirty="0" smtClean="0">
                <a:latin typeface="Arial" charset="0"/>
                <a:cs typeface="Arial" charset="0"/>
              </a:rPr>
              <a:t>Suture Subpopulations:</a:t>
            </a:r>
            <a:br>
              <a:rPr lang="en-US" sz="3600" b="1" dirty="0" smtClean="0">
                <a:latin typeface="Arial" charset="0"/>
                <a:cs typeface="Arial" charset="0"/>
              </a:rPr>
            </a:br>
            <a:r>
              <a:rPr lang="en-US" sz="3600" b="1" dirty="0" smtClean="0">
                <a:latin typeface="Arial" charset="0"/>
                <a:cs typeface="Arial" charset="0"/>
              </a:rPr>
              <a:t>Suture Mesenchyme</a:t>
            </a:r>
            <a:endParaRPr lang="en-US" sz="3600" b="1" dirty="0">
              <a:latin typeface="Arial" charset="0"/>
              <a:cs typeface="Arial" charset="0"/>
            </a:endParaRPr>
          </a:p>
        </p:txBody>
      </p:sp>
      <p:grpSp>
        <p:nvGrpSpPr>
          <p:cNvPr id="3" name="Group 2"/>
          <p:cNvGrpSpPr/>
          <p:nvPr/>
        </p:nvGrpSpPr>
        <p:grpSpPr>
          <a:xfrm>
            <a:off x="1598618" y="3023088"/>
            <a:ext cx="5946764" cy="3642701"/>
            <a:chOff x="1539945" y="2870688"/>
            <a:chExt cx="5946764" cy="3642701"/>
          </a:xfrm>
        </p:grpSpPr>
        <p:pic>
          <p:nvPicPr>
            <p:cNvPr id="6" name="Picture 5" descr="Twist1 suture control alone.jpg"/>
            <p:cNvPicPr>
              <a:picLocks noChangeAspect="1"/>
            </p:cNvPicPr>
            <p:nvPr/>
          </p:nvPicPr>
          <p:blipFill rotWithShape="1">
            <a:blip r:embed="rId3">
              <a:extLst>
                <a:ext uri="{28A0092B-C50C-407E-A947-70E740481C1C}">
                  <a14:useLocalDpi xmlns:a14="http://schemas.microsoft.com/office/drawing/2010/main" val="0"/>
                </a:ext>
              </a:extLst>
            </a:blip>
            <a:srcRect l="67344" t="68621"/>
            <a:stretch/>
          </p:blipFill>
          <p:spPr>
            <a:xfrm>
              <a:off x="3014367" y="4628376"/>
              <a:ext cx="2776149" cy="1885013"/>
            </a:xfrm>
            <a:prstGeom prst="rect">
              <a:avLst/>
            </a:prstGeom>
          </p:spPr>
        </p:pic>
        <p:pic>
          <p:nvPicPr>
            <p:cNvPr id="7" name="Picture 6" descr="Twist1 suture control alone.jpg"/>
            <p:cNvPicPr>
              <a:picLocks noChangeAspect="1"/>
            </p:cNvPicPr>
            <p:nvPr/>
          </p:nvPicPr>
          <p:blipFill rotWithShape="1">
            <a:blip r:embed="rId3">
              <a:extLst>
                <a:ext uri="{28A0092B-C50C-407E-A947-70E740481C1C}">
                  <a14:useLocalDpi xmlns:a14="http://schemas.microsoft.com/office/drawing/2010/main" val="0"/>
                </a:ext>
              </a:extLst>
            </a:blip>
            <a:srcRect t="68621" r="32656"/>
            <a:stretch/>
          </p:blipFill>
          <p:spPr>
            <a:xfrm>
              <a:off x="1539945" y="2870688"/>
              <a:ext cx="5724994" cy="1885013"/>
            </a:xfrm>
            <a:prstGeom prst="rect">
              <a:avLst/>
            </a:prstGeom>
          </p:spPr>
        </p:pic>
        <p:sp>
          <p:nvSpPr>
            <p:cNvPr id="8" name="Text Box 1037"/>
            <p:cNvSpPr txBox="1">
              <a:spLocks noChangeArrowheads="1"/>
            </p:cNvSpPr>
            <p:nvPr/>
          </p:nvSpPr>
          <p:spPr bwMode="auto">
            <a:xfrm>
              <a:off x="5678201" y="6234640"/>
              <a:ext cx="1808508"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t>Connerney </a:t>
              </a:r>
              <a:r>
                <a:rPr lang="en-US" sz="1200" b="1" i="1" dirty="0"/>
                <a:t>et </a:t>
              </a:r>
              <a:r>
                <a:rPr lang="en-US" sz="1200" b="1" i="1" dirty="0" smtClean="0"/>
                <a:t>al.</a:t>
              </a:r>
              <a:r>
                <a:rPr lang="en-US" sz="1200" b="1" dirty="0" smtClean="0"/>
                <a:t>, </a:t>
              </a:r>
              <a:r>
                <a:rPr lang="en-US" sz="1200" b="1" dirty="0"/>
                <a:t>2006</a:t>
              </a:r>
            </a:p>
          </p:txBody>
        </p:sp>
      </p:grpSp>
      <p:grpSp>
        <p:nvGrpSpPr>
          <p:cNvPr id="9" name="Group 8"/>
          <p:cNvGrpSpPr/>
          <p:nvPr/>
        </p:nvGrpSpPr>
        <p:grpSpPr>
          <a:xfrm>
            <a:off x="1926597" y="1123172"/>
            <a:ext cx="5290806" cy="2018704"/>
            <a:chOff x="1685524" y="1427972"/>
            <a:chExt cx="5290806" cy="2018704"/>
          </a:xfrm>
        </p:grpSpPr>
        <p:grpSp>
          <p:nvGrpSpPr>
            <p:cNvPr id="10" name="Group 9"/>
            <p:cNvGrpSpPr/>
            <p:nvPr/>
          </p:nvGrpSpPr>
          <p:grpSpPr>
            <a:xfrm>
              <a:off x="1685524" y="2005146"/>
              <a:ext cx="5290806" cy="1441530"/>
              <a:chOff x="1630048" y="1435100"/>
              <a:chExt cx="6099394" cy="1661839"/>
            </a:xfrm>
          </p:grpSpPr>
          <p:pic>
            <p:nvPicPr>
              <p:cNvPr id="13" name="Picture 12" descr="Suture crop.jpg"/>
              <p:cNvPicPr>
                <a:picLocks noChangeAspect="1"/>
              </p:cNvPicPr>
              <p:nvPr/>
            </p:nvPicPr>
            <p:blipFill rotWithShape="1">
              <a:blip r:embed="rId4">
                <a:extLst>
                  <a:ext uri="{28A0092B-C50C-407E-A947-70E740481C1C}">
                    <a14:useLocalDpi xmlns:a14="http://schemas.microsoft.com/office/drawing/2010/main" val="0"/>
                  </a:ext>
                </a:extLst>
              </a:blip>
              <a:srcRect t="42342"/>
              <a:stretch/>
            </p:blipFill>
            <p:spPr>
              <a:xfrm>
                <a:off x="1630048" y="1435100"/>
                <a:ext cx="6099394" cy="1461679"/>
              </a:xfrm>
              <a:prstGeom prst="rect">
                <a:avLst/>
              </a:prstGeom>
            </p:spPr>
          </p:pic>
          <p:sp>
            <p:nvSpPr>
              <p:cNvPr id="14" name="TextBox 4"/>
              <p:cNvSpPr txBox="1">
                <a:spLocks noChangeArrowheads="1"/>
              </p:cNvSpPr>
              <p:nvPr/>
            </p:nvSpPr>
            <p:spPr bwMode="auto">
              <a:xfrm>
                <a:off x="6270364" y="2819939"/>
                <a:ext cx="1374094" cy="2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t>Zhao </a:t>
                </a:r>
                <a:r>
                  <a:rPr lang="en-US" sz="1200" b="1" i="1" dirty="0"/>
                  <a:t>et al</a:t>
                </a:r>
                <a:r>
                  <a:rPr lang="en-US" sz="1200" b="1" dirty="0"/>
                  <a:t>., 2015</a:t>
                </a:r>
              </a:p>
            </p:txBody>
          </p:sp>
        </p:grpSp>
        <p:sp>
          <p:nvSpPr>
            <p:cNvPr id="11" name="TextBox 10"/>
            <p:cNvSpPr txBox="1"/>
            <p:nvPr/>
          </p:nvSpPr>
          <p:spPr>
            <a:xfrm>
              <a:off x="2033556" y="1427972"/>
              <a:ext cx="1300356" cy="646331"/>
            </a:xfrm>
            <a:prstGeom prst="rect">
              <a:avLst/>
            </a:prstGeom>
            <a:noFill/>
          </p:spPr>
          <p:txBody>
            <a:bodyPr wrap="none" rtlCol="0">
              <a:spAutoFit/>
            </a:bodyPr>
            <a:lstStyle/>
            <a:p>
              <a:pPr algn="ctr"/>
              <a:r>
                <a:rPr lang="en-US" sz="1800" dirty="0"/>
                <a:t>o</a:t>
              </a:r>
              <a:r>
                <a:rPr lang="en-US" sz="1800" smtClean="0"/>
                <a:t>steogenic</a:t>
              </a:r>
              <a:endParaRPr lang="en-US" sz="1800" dirty="0" smtClean="0"/>
            </a:p>
            <a:p>
              <a:pPr algn="ctr"/>
              <a:r>
                <a:rPr lang="en-US" sz="1800" dirty="0" smtClean="0"/>
                <a:t>front</a:t>
              </a:r>
              <a:endParaRPr lang="en-US" sz="1800" dirty="0"/>
            </a:p>
          </p:txBody>
        </p:sp>
        <p:sp>
          <p:nvSpPr>
            <p:cNvPr id="12" name="TextBox 11"/>
            <p:cNvSpPr txBox="1"/>
            <p:nvPr/>
          </p:nvSpPr>
          <p:spPr>
            <a:xfrm>
              <a:off x="5399056" y="1427972"/>
              <a:ext cx="1300356" cy="646331"/>
            </a:xfrm>
            <a:prstGeom prst="rect">
              <a:avLst/>
            </a:prstGeom>
            <a:noFill/>
          </p:spPr>
          <p:txBody>
            <a:bodyPr wrap="none" rtlCol="0">
              <a:spAutoFit/>
            </a:bodyPr>
            <a:lstStyle/>
            <a:p>
              <a:pPr algn="ctr"/>
              <a:r>
                <a:rPr lang="en-US" sz="1800" dirty="0"/>
                <a:t>o</a:t>
              </a:r>
              <a:r>
                <a:rPr lang="en-US" sz="1800" dirty="0" smtClean="0"/>
                <a:t>steogenic</a:t>
              </a:r>
            </a:p>
            <a:p>
              <a:pPr algn="ctr"/>
              <a:r>
                <a:rPr lang="en-US" sz="1800" dirty="0" smtClean="0"/>
                <a:t>front</a:t>
              </a:r>
              <a:endParaRPr lang="en-US" sz="1800" dirty="0"/>
            </a:p>
          </p:txBody>
        </p:sp>
      </p:grpSp>
    </p:spTree>
    <p:extLst>
      <p:ext uri="{BB962C8B-B14F-4D97-AF65-F5344CB8AC3E}">
        <p14:creationId xmlns:p14="http://schemas.microsoft.com/office/powerpoint/2010/main" val="4067317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798"/>
            <a:ext cx="8229600" cy="1143000"/>
          </a:xfrm>
        </p:spPr>
        <p:txBody>
          <a:bodyPr/>
          <a:lstStyle/>
          <a:p>
            <a:r>
              <a:rPr lang="en-US" sz="3600" b="1" dirty="0" smtClean="0">
                <a:latin typeface="Arial"/>
                <a:cs typeface="Arial"/>
              </a:rPr>
              <a:t>Single </a:t>
            </a:r>
            <a:r>
              <a:rPr lang="en-US" sz="3600" b="1" dirty="0">
                <a:latin typeface="Arial"/>
                <a:cs typeface="Arial"/>
              </a:rPr>
              <a:t>C</a:t>
            </a:r>
            <a:r>
              <a:rPr lang="en-US" sz="3600" b="1" dirty="0" smtClean="0">
                <a:latin typeface="Arial"/>
                <a:cs typeface="Arial"/>
              </a:rPr>
              <a:t>ell Sequencing of Sutures</a:t>
            </a:r>
            <a:endParaRPr lang="en-US" sz="3600" b="1" dirty="0">
              <a:latin typeface="Arial"/>
              <a:cs typeface="Arial"/>
            </a:endParaRPr>
          </a:p>
        </p:txBody>
      </p:sp>
      <p:sp>
        <p:nvSpPr>
          <p:cNvPr id="4" name="TextBox 3"/>
          <p:cNvSpPr txBox="1"/>
          <p:nvPr/>
        </p:nvSpPr>
        <p:spPr>
          <a:xfrm>
            <a:off x="232229" y="1180577"/>
            <a:ext cx="8752113" cy="5632311"/>
          </a:xfrm>
          <a:prstGeom prst="rect">
            <a:avLst/>
          </a:prstGeom>
          <a:noFill/>
        </p:spPr>
        <p:txBody>
          <a:bodyPr wrap="square" rtlCol="0">
            <a:spAutoFit/>
          </a:bodyPr>
          <a:lstStyle/>
          <a:p>
            <a:pPr marL="342900" indent="-342900" algn="just">
              <a:buFont typeface="Arial" charset="0"/>
              <a:buChar char="•"/>
            </a:pPr>
            <a:r>
              <a:rPr lang="en-US" dirty="0" smtClean="0"/>
              <a:t>Heterogeneity of gene expression within </a:t>
            </a:r>
            <a:r>
              <a:rPr lang="en-US" dirty="0"/>
              <a:t>osteogenic fronts </a:t>
            </a:r>
            <a:r>
              <a:rPr lang="en-US" dirty="0" smtClean="0"/>
              <a:t>and suture mesenchyme is apparent, but subpopulations not defined</a:t>
            </a:r>
          </a:p>
          <a:p>
            <a:pPr marL="342900" indent="-342900" algn="just">
              <a:buFont typeface="Arial" charset="0"/>
              <a:buChar char="•"/>
            </a:pPr>
            <a:endParaRPr lang="en-US" dirty="0"/>
          </a:p>
          <a:p>
            <a:pPr marL="342900" indent="-342900" algn="just">
              <a:buFont typeface="Arial" charset="0"/>
              <a:buChar char="•"/>
            </a:pPr>
            <a:r>
              <a:rPr lang="en-US" dirty="0" smtClean="0"/>
              <a:t>Significance of subpopulations for progenitor to osteoblast progression, or suture-specific functions, is unclear or unknown</a:t>
            </a:r>
          </a:p>
          <a:p>
            <a:pPr marL="342900" indent="-342900" algn="just">
              <a:buFont typeface="Arial" charset="0"/>
              <a:buChar char="•"/>
            </a:pPr>
            <a:endParaRPr lang="en-US" dirty="0"/>
          </a:p>
          <a:p>
            <a:pPr marL="342900" indent="-342900" algn="just">
              <a:buFont typeface="Arial" charset="0"/>
              <a:buChar char="•"/>
            </a:pPr>
            <a:r>
              <a:rPr lang="en-US" dirty="0" smtClean="0"/>
              <a:t>Current “Transcriptome Atlases” provide deep sequencing of osteogenic fronts and mesenchyme, but homogenizes subpopulations within a suture subregion</a:t>
            </a:r>
          </a:p>
          <a:p>
            <a:pPr marL="342900" indent="-342900" algn="just">
              <a:buFont typeface="Arial" charset="0"/>
              <a:buChar char="•"/>
            </a:pPr>
            <a:endParaRPr lang="en-US" dirty="0"/>
          </a:p>
          <a:p>
            <a:pPr marL="342900" indent="-342900" algn="just">
              <a:buFont typeface="Arial" charset="0"/>
              <a:buChar char="•"/>
            </a:pPr>
            <a:r>
              <a:rPr lang="en-US" b="1" dirty="0" smtClean="0"/>
              <a:t>Single cell sequencing goal is </a:t>
            </a:r>
            <a:r>
              <a:rPr lang="en-US" b="1" dirty="0"/>
              <a:t>to distinguish </a:t>
            </a:r>
            <a:r>
              <a:rPr lang="en-US" b="1" dirty="0" smtClean="0"/>
              <a:t>these subpopulations: target of  ~1,000 cells at 100,000 reads per cell. </a:t>
            </a:r>
          </a:p>
        </p:txBody>
      </p:sp>
    </p:spTree>
    <p:extLst>
      <p:ext uri="{BB962C8B-B14F-4D97-AF65-F5344CB8AC3E}">
        <p14:creationId xmlns:p14="http://schemas.microsoft.com/office/powerpoint/2010/main" val="941535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250"/>
            <a:ext cx="8229600" cy="1143000"/>
          </a:xfrm>
        </p:spPr>
        <p:txBody>
          <a:bodyPr/>
          <a:lstStyle/>
          <a:p>
            <a:r>
              <a:rPr lang="en-US" sz="3600" b="1" dirty="0" smtClean="0">
                <a:latin typeface="Arial"/>
                <a:cs typeface="Arial"/>
              </a:rPr>
              <a:t>Single </a:t>
            </a:r>
            <a:r>
              <a:rPr lang="en-US" sz="3600" b="1" dirty="0">
                <a:latin typeface="Arial"/>
                <a:cs typeface="Arial"/>
              </a:rPr>
              <a:t>C</a:t>
            </a:r>
            <a:r>
              <a:rPr lang="en-US" sz="3600" b="1" dirty="0" smtClean="0">
                <a:latin typeface="Arial"/>
                <a:cs typeface="Arial"/>
              </a:rPr>
              <a:t>ell Sequencing of Sutures:</a:t>
            </a:r>
            <a:br>
              <a:rPr lang="en-US" sz="3600" b="1" dirty="0" smtClean="0">
                <a:latin typeface="Arial"/>
                <a:cs typeface="Arial"/>
              </a:rPr>
            </a:br>
            <a:r>
              <a:rPr lang="en-US" sz="3600" b="1" dirty="0" smtClean="0">
                <a:latin typeface="Arial"/>
                <a:cs typeface="Arial"/>
              </a:rPr>
              <a:t>4 Sutures, 3 Ages</a:t>
            </a:r>
            <a:endParaRPr lang="en-US" sz="3600" b="1" dirty="0">
              <a:latin typeface="Arial"/>
              <a:cs typeface="Arial"/>
            </a:endParaRPr>
          </a:p>
        </p:txBody>
      </p:sp>
      <p:sp>
        <p:nvSpPr>
          <p:cNvPr id="4" name="TextBox 3"/>
          <p:cNvSpPr txBox="1"/>
          <p:nvPr/>
        </p:nvSpPr>
        <p:spPr>
          <a:xfrm>
            <a:off x="845993" y="1417638"/>
            <a:ext cx="7452014" cy="461665"/>
          </a:xfrm>
          <a:prstGeom prst="rect">
            <a:avLst/>
          </a:prstGeom>
          <a:noFill/>
        </p:spPr>
        <p:txBody>
          <a:bodyPr wrap="square" rtlCol="0">
            <a:spAutoFit/>
          </a:bodyPr>
          <a:lstStyle/>
          <a:p>
            <a:r>
              <a:rPr lang="en-US" dirty="0" smtClean="0"/>
              <a:t>WT Sutures: Frontal, Sagittal, Coronal, Lambdoid</a:t>
            </a:r>
          </a:p>
        </p:txBody>
      </p:sp>
      <p:sp>
        <p:nvSpPr>
          <p:cNvPr id="5" name="TextBox 4"/>
          <p:cNvSpPr txBox="1"/>
          <p:nvPr/>
        </p:nvSpPr>
        <p:spPr>
          <a:xfrm>
            <a:off x="325102" y="2696935"/>
            <a:ext cx="5468406" cy="3170099"/>
          </a:xfrm>
          <a:prstGeom prst="rect">
            <a:avLst/>
          </a:prstGeom>
          <a:noFill/>
        </p:spPr>
        <p:txBody>
          <a:bodyPr wrap="square" rtlCol="0">
            <a:spAutoFit/>
          </a:bodyPr>
          <a:lstStyle/>
          <a:p>
            <a:pPr marL="342900" indent="-342900">
              <a:buFont typeface="Arial" charset="0"/>
              <a:buChar char="•"/>
            </a:pPr>
            <a:r>
              <a:rPr lang="en-US" sz="2000" b="1" dirty="0" smtClean="0"/>
              <a:t>E18.5</a:t>
            </a:r>
            <a:r>
              <a:rPr lang="en-US" sz="2000" dirty="0" smtClean="0"/>
              <a:t> (</a:t>
            </a:r>
            <a:r>
              <a:rPr lang="en-US" sz="2000" dirty="0"/>
              <a:t>as in Atlases, </a:t>
            </a:r>
            <a:r>
              <a:rPr lang="en-US" sz="2000" dirty="0" smtClean="0"/>
              <a:t>active formation)</a:t>
            </a:r>
          </a:p>
          <a:p>
            <a:endParaRPr lang="en-US" sz="2000" dirty="0"/>
          </a:p>
          <a:p>
            <a:pPr marL="342900" indent="-342900">
              <a:buFont typeface="Arial" charset="0"/>
              <a:buChar char="•"/>
            </a:pPr>
            <a:r>
              <a:rPr lang="en-US" sz="2000" b="1" dirty="0" smtClean="0"/>
              <a:t>P10</a:t>
            </a:r>
            <a:r>
              <a:rPr lang="en-US" sz="2000" dirty="0"/>
              <a:t> </a:t>
            </a:r>
            <a:r>
              <a:rPr lang="en-US" sz="2000" dirty="0" smtClean="0"/>
              <a:t>(skull expansion, frontal suture fusion imminent)</a:t>
            </a:r>
          </a:p>
          <a:p>
            <a:endParaRPr lang="en-US" sz="2000" dirty="0"/>
          </a:p>
          <a:p>
            <a:pPr marL="342900" indent="-342900">
              <a:buFont typeface="Arial" charset="0"/>
              <a:buChar char="•"/>
            </a:pPr>
            <a:r>
              <a:rPr lang="en-US" sz="2000" b="1" dirty="0" smtClean="0"/>
              <a:t>P28</a:t>
            </a:r>
            <a:r>
              <a:rPr lang="en-US" sz="2000" dirty="0"/>
              <a:t> </a:t>
            </a:r>
            <a:r>
              <a:rPr lang="en-US" sz="2000" dirty="0" smtClean="0"/>
              <a:t>(post-expansion, mature suture maintenance)</a:t>
            </a:r>
          </a:p>
          <a:p>
            <a:pPr marL="342900" indent="-342900">
              <a:buFont typeface="Arial" charset="0"/>
              <a:buChar char="•"/>
            </a:pPr>
            <a:endParaRPr lang="en-US" sz="2000" dirty="0" smtClean="0"/>
          </a:p>
          <a:p>
            <a:pPr marL="342900" indent="-342900">
              <a:buFont typeface="Arial" charset="0"/>
              <a:buChar char="•"/>
            </a:pPr>
            <a:endParaRPr lang="en-US" sz="2000" dirty="0"/>
          </a:p>
          <a:p>
            <a:pPr marL="342900" indent="-342900">
              <a:buFont typeface="Courier New" charset="0"/>
              <a:buChar char="o"/>
            </a:pPr>
            <a:r>
              <a:rPr lang="en-US" sz="2000" dirty="0"/>
              <a:t>V</a:t>
            </a:r>
            <a:r>
              <a:rPr lang="en-US" sz="2000" dirty="0" smtClean="0"/>
              <a:t>alidation of expression by e.g., ISH or IHC</a:t>
            </a:r>
            <a:endParaRPr lang="en-US" sz="2000" dirty="0"/>
          </a:p>
        </p:txBody>
      </p:sp>
      <p:grpSp>
        <p:nvGrpSpPr>
          <p:cNvPr id="8" name="Group 7"/>
          <p:cNvGrpSpPr/>
          <p:nvPr/>
        </p:nvGrpSpPr>
        <p:grpSpPr>
          <a:xfrm>
            <a:off x="5793508" y="2208584"/>
            <a:ext cx="3224807" cy="3766575"/>
            <a:chOff x="5793508" y="1915544"/>
            <a:chExt cx="3224807" cy="3766575"/>
          </a:xfrm>
        </p:grpSpPr>
        <p:pic>
          <p:nvPicPr>
            <p:cNvPr id="2" name="Picture 1" descr="Sag suture his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508" y="2377209"/>
              <a:ext cx="3087624" cy="3072384"/>
            </a:xfrm>
            <a:prstGeom prst="rect">
              <a:avLst/>
            </a:prstGeom>
          </p:spPr>
        </p:pic>
        <p:sp>
          <p:nvSpPr>
            <p:cNvPr id="6" name="TextBox 5"/>
            <p:cNvSpPr txBox="1"/>
            <p:nvPr/>
          </p:nvSpPr>
          <p:spPr>
            <a:xfrm>
              <a:off x="7142480" y="5405120"/>
              <a:ext cx="1875835" cy="276999"/>
            </a:xfrm>
            <a:prstGeom prst="rect">
              <a:avLst/>
            </a:prstGeom>
            <a:noFill/>
          </p:spPr>
          <p:txBody>
            <a:bodyPr wrap="none" rtlCol="0">
              <a:spAutoFit/>
            </a:bodyPr>
            <a:lstStyle/>
            <a:p>
              <a:r>
                <a:rPr lang="en-US" sz="1200" b="1" dirty="0" smtClean="0"/>
                <a:t>Zimmerman </a:t>
              </a:r>
              <a:r>
                <a:rPr lang="en-US" sz="1200" b="1" i="1" dirty="0" smtClean="0"/>
                <a:t>et al.</a:t>
              </a:r>
              <a:r>
                <a:rPr lang="en-US" sz="1200" b="1" dirty="0" smtClean="0"/>
                <a:t>, 1998</a:t>
              </a:r>
              <a:endParaRPr lang="en-US" sz="1200" b="1" dirty="0"/>
            </a:p>
          </p:txBody>
        </p:sp>
        <p:sp>
          <p:nvSpPr>
            <p:cNvPr id="7" name="TextBox 6"/>
            <p:cNvSpPr txBox="1"/>
            <p:nvPr/>
          </p:nvSpPr>
          <p:spPr>
            <a:xfrm>
              <a:off x="6159053" y="1915544"/>
              <a:ext cx="2356534" cy="461665"/>
            </a:xfrm>
            <a:prstGeom prst="rect">
              <a:avLst/>
            </a:prstGeom>
            <a:noFill/>
          </p:spPr>
          <p:txBody>
            <a:bodyPr wrap="none" rtlCol="0">
              <a:spAutoFit/>
            </a:bodyPr>
            <a:lstStyle/>
            <a:p>
              <a:r>
                <a:rPr lang="en-US" b="1" dirty="0" smtClean="0"/>
                <a:t>Sagittal </a:t>
              </a:r>
              <a:r>
                <a:rPr lang="en-US" b="1" dirty="0"/>
                <a:t>Suture </a:t>
              </a:r>
            </a:p>
          </p:txBody>
        </p:sp>
      </p:grpSp>
    </p:spTree>
    <p:extLst>
      <p:ext uri="{BB962C8B-B14F-4D97-AF65-F5344CB8AC3E}">
        <p14:creationId xmlns:p14="http://schemas.microsoft.com/office/powerpoint/2010/main" val="3477699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76200" y="72571"/>
            <a:ext cx="9067800" cy="830997"/>
          </a:xfrm>
          <a:prstGeom prst="rect">
            <a:avLst/>
          </a:prstGeom>
          <a:noFill/>
        </p:spPr>
        <p:txBody>
          <a:bodyPr wrap="square" rtlCol="0">
            <a:spAutoFit/>
          </a:bodyPr>
          <a:lstStyle/>
          <a:p>
            <a:pPr algn="ctr"/>
            <a:r>
              <a:rPr lang="en-US" sz="2400" b="1" dirty="0" smtClean="0">
                <a:solidFill>
                  <a:srgbClr val="000000"/>
                </a:solidFill>
              </a:rPr>
              <a:t>10X </a:t>
            </a:r>
            <a:r>
              <a:rPr lang="en-US" b="1" dirty="0">
                <a:solidFill>
                  <a:srgbClr val="000000"/>
                </a:solidFill>
              </a:rPr>
              <a:t>G</a:t>
            </a:r>
            <a:r>
              <a:rPr lang="en-US" sz="2400" b="1" dirty="0" smtClean="0">
                <a:solidFill>
                  <a:srgbClr val="000000"/>
                </a:solidFill>
              </a:rPr>
              <a:t>enomics Chromium:</a:t>
            </a:r>
          </a:p>
          <a:p>
            <a:pPr algn="ctr"/>
            <a:r>
              <a:rPr lang="en-US" sz="2400" b="1" dirty="0" smtClean="0">
                <a:solidFill>
                  <a:srgbClr val="000000"/>
                </a:solidFill>
              </a:rPr>
              <a:t>Nanofluidics and Emulsion PCR for Single </a:t>
            </a:r>
            <a:r>
              <a:rPr lang="en-US" b="1" dirty="0">
                <a:solidFill>
                  <a:srgbClr val="000000"/>
                </a:solidFill>
              </a:rPr>
              <a:t>C</a:t>
            </a:r>
            <a:r>
              <a:rPr lang="en-US" sz="2400" b="1" dirty="0" smtClean="0">
                <a:solidFill>
                  <a:srgbClr val="000000"/>
                </a:solidFill>
              </a:rPr>
              <a:t>ell RNA-Seq</a:t>
            </a:r>
            <a:endParaRPr lang="en-US" sz="2400" b="1" dirty="0">
              <a:solidFill>
                <a:srgbClr val="000000"/>
              </a:solidFill>
            </a:endParaRPr>
          </a:p>
        </p:txBody>
      </p:sp>
      <p:pic>
        <p:nvPicPr>
          <p:cNvPr id="4" name="Content Placeholder 4"/>
          <p:cNvPicPr>
            <a:picLocks noGrp="1" noChangeAspect="1"/>
          </p:cNvPicPr>
          <p:nvPr>
            <p:ph sz="quarter" idx="4294967295"/>
          </p:nvPr>
        </p:nvPicPr>
        <p:blipFill rotWithShape="1">
          <a:blip r:embed="rId3">
            <a:extLst>
              <a:ext uri="{BEBA8EAE-BF5A-486C-A8C5-ECC9F3942E4B}">
                <a14:imgProps xmlns:a14="http://schemas.microsoft.com/office/drawing/2010/main">
                  <a14:imgLayer r:embed="rId4">
                    <a14:imgEffect>
                      <a14:sharpenSoften amount="100000"/>
                    </a14:imgEffect>
                    <a14:imgEffect>
                      <a14:brightnessContrast contrast="11000"/>
                    </a14:imgEffect>
                  </a14:imgLayer>
                </a14:imgProps>
              </a:ext>
              <a:ext uri="{28A0092B-C50C-407E-A947-70E740481C1C}">
                <a14:useLocalDpi xmlns:a14="http://schemas.microsoft.com/office/drawing/2010/main" val="0"/>
              </a:ext>
            </a:extLst>
          </a:blip>
          <a:stretch/>
        </p:blipFill>
        <p:spPr>
          <a:xfrm>
            <a:off x="665258" y="903585"/>
            <a:ext cx="7884597" cy="5914373"/>
          </a:xfrm>
          <a:prstGeom prst="rect">
            <a:avLst/>
          </a:prstGeom>
        </p:spPr>
      </p:pic>
      <p:pic>
        <p:nvPicPr>
          <p:cNvPr id="5" name="Picture 4" descr="GEMimage.jpg"/>
          <p:cNvPicPr>
            <a:picLocks noChangeAspect="1"/>
          </p:cNvPicPr>
          <p:nvPr/>
        </p:nvPicPr>
        <p:blipFill rotWithShape="1">
          <a:blip r:embed="rId5">
            <a:extLst>
              <a:ext uri="{28A0092B-C50C-407E-A947-70E740481C1C}">
                <a14:useLocalDpi xmlns:a14="http://schemas.microsoft.com/office/drawing/2010/main" val="0"/>
              </a:ext>
            </a:extLst>
          </a:blip>
          <a:srcRect r="25433"/>
          <a:stretch/>
        </p:blipFill>
        <p:spPr>
          <a:xfrm>
            <a:off x="896167" y="3216562"/>
            <a:ext cx="2720794" cy="2768741"/>
          </a:xfrm>
          <a:prstGeom prst="rect">
            <a:avLst/>
          </a:prstGeom>
        </p:spPr>
      </p:pic>
      <p:sp>
        <p:nvSpPr>
          <p:cNvPr id="2" name="TextBox 1"/>
          <p:cNvSpPr txBox="1"/>
          <p:nvPr/>
        </p:nvSpPr>
        <p:spPr>
          <a:xfrm>
            <a:off x="76440" y="6546362"/>
            <a:ext cx="4901614" cy="276999"/>
          </a:xfrm>
          <a:prstGeom prst="rect">
            <a:avLst/>
          </a:prstGeom>
          <a:noFill/>
        </p:spPr>
        <p:txBody>
          <a:bodyPr wrap="none" rtlCol="0">
            <a:spAutoFit/>
          </a:bodyPr>
          <a:lstStyle/>
          <a:p>
            <a:r>
              <a:rPr lang="en-US" sz="1200" i="1" dirty="0" smtClean="0"/>
              <a:t>(Courtesy of Robert Sebra, Icahn School of Medicine at Mount Sinai)</a:t>
            </a:r>
            <a:endParaRPr lang="en-US" sz="1200" i="1" dirty="0"/>
          </a:p>
        </p:txBody>
      </p:sp>
      <p:sp>
        <p:nvSpPr>
          <p:cNvPr id="3" name="TextBox 2"/>
          <p:cNvSpPr txBox="1"/>
          <p:nvPr/>
        </p:nvSpPr>
        <p:spPr>
          <a:xfrm>
            <a:off x="3616960" y="3423920"/>
            <a:ext cx="1172116" cy="2492990"/>
          </a:xfrm>
          <a:prstGeom prst="rect">
            <a:avLst/>
          </a:prstGeom>
          <a:noFill/>
        </p:spPr>
        <p:txBody>
          <a:bodyPr wrap="none" rtlCol="0">
            <a:spAutoFit/>
          </a:bodyPr>
          <a:lstStyle/>
          <a:p>
            <a:r>
              <a:rPr lang="en-US" sz="1200" dirty="0" smtClean="0"/>
              <a:t>Single cell</a:t>
            </a:r>
          </a:p>
          <a:p>
            <a:endParaRPr lang="en-US" sz="1200" dirty="0"/>
          </a:p>
          <a:p>
            <a:endParaRPr lang="en-US" sz="1200" dirty="0" smtClean="0"/>
          </a:p>
          <a:p>
            <a:r>
              <a:rPr lang="en-US" sz="1200" dirty="0" smtClean="0"/>
              <a:t>Functionalized</a:t>
            </a:r>
          </a:p>
          <a:p>
            <a:r>
              <a:rPr lang="en-US" sz="1200" dirty="0" smtClean="0"/>
              <a:t>gel bead</a:t>
            </a:r>
          </a:p>
          <a:p>
            <a:endParaRPr lang="en-US" sz="1200" dirty="0"/>
          </a:p>
          <a:p>
            <a:r>
              <a:rPr lang="en-US" sz="1200" dirty="0" smtClean="0"/>
              <a:t>RT reagents</a:t>
            </a:r>
          </a:p>
          <a:p>
            <a:r>
              <a:rPr lang="en-US" sz="1200" dirty="0"/>
              <a:t>i</a:t>
            </a:r>
            <a:r>
              <a:rPr lang="en-US" sz="1200" dirty="0" smtClean="0"/>
              <a:t>n solution</a:t>
            </a:r>
          </a:p>
          <a:p>
            <a:endParaRPr lang="en-US" sz="1200" dirty="0"/>
          </a:p>
          <a:p>
            <a:endParaRPr lang="en-US" sz="1200" dirty="0" smtClean="0"/>
          </a:p>
          <a:p>
            <a:endParaRPr lang="en-US" sz="1200" dirty="0"/>
          </a:p>
          <a:p>
            <a:endParaRPr lang="en-US" sz="1200" dirty="0" smtClean="0"/>
          </a:p>
          <a:p>
            <a:r>
              <a:rPr lang="en-US" sz="1200" dirty="0"/>
              <a:t>P</a:t>
            </a:r>
            <a:r>
              <a:rPr lang="en-US" sz="1200" dirty="0" smtClean="0"/>
              <a:t>artitioning oil</a:t>
            </a:r>
            <a:endParaRPr lang="en-US" sz="1200" dirty="0"/>
          </a:p>
        </p:txBody>
      </p:sp>
      <p:sp>
        <p:nvSpPr>
          <p:cNvPr id="7" name="TextBox 6"/>
          <p:cNvSpPr txBox="1"/>
          <p:nvPr/>
        </p:nvSpPr>
        <p:spPr>
          <a:xfrm>
            <a:off x="2212287" y="1114359"/>
            <a:ext cx="5493812" cy="369332"/>
          </a:xfrm>
          <a:prstGeom prst="rect">
            <a:avLst/>
          </a:prstGeom>
          <a:noFill/>
        </p:spPr>
        <p:txBody>
          <a:bodyPr wrap="none" rtlCol="0">
            <a:spAutoFit/>
          </a:bodyPr>
          <a:lstStyle/>
          <a:p>
            <a:r>
              <a:rPr lang="en-US" sz="1800" dirty="0" smtClean="0"/>
              <a:t>Cells + reagents + oil                      Library synthesis</a:t>
            </a:r>
            <a:endParaRPr lang="en-US" sz="1800" dirty="0"/>
          </a:p>
        </p:txBody>
      </p:sp>
      <p:cxnSp>
        <p:nvCxnSpPr>
          <p:cNvPr id="11" name="Straight Arrow Connector 10"/>
          <p:cNvCxnSpPr/>
          <p:nvPr/>
        </p:nvCxnSpPr>
        <p:spPr>
          <a:xfrm>
            <a:off x="4515394" y="1313542"/>
            <a:ext cx="1259840"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8735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80554" y="1185224"/>
            <a:ext cx="6203315" cy="4992624"/>
            <a:chOff x="1580554" y="1571844"/>
            <a:chExt cx="6203315" cy="4992624"/>
          </a:xfrm>
        </p:grpSpPr>
        <p:pic>
          <p:nvPicPr>
            <p:cNvPr id="6" name="Picture 5" descr="Single cell br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554" y="1571844"/>
              <a:ext cx="6135624" cy="4992624"/>
            </a:xfrm>
            <a:prstGeom prst="rect">
              <a:avLst/>
            </a:prstGeom>
          </p:spPr>
        </p:pic>
        <p:sp>
          <p:nvSpPr>
            <p:cNvPr id="2" name="TextBox 1"/>
            <p:cNvSpPr txBox="1"/>
            <p:nvPr/>
          </p:nvSpPr>
          <p:spPr>
            <a:xfrm>
              <a:off x="6470689" y="2965703"/>
              <a:ext cx="1313180" cy="307777"/>
            </a:xfrm>
            <a:prstGeom prst="rect">
              <a:avLst/>
            </a:prstGeom>
            <a:noFill/>
          </p:spPr>
          <p:txBody>
            <a:bodyPr wrap="none" rtlCol="0">
              <a:spAutoFit/>
            </a:bodyPr>
            <a:lstStyle/>
            <a:p>
              <a:r>
                <a:rPr lang="en-US" sz="1400" b="1" dirty="0" smtClean="0">
                  <a:solidFill>
                    <a:srgbClr val="0000FF"/>
                  </a:solidFill>
                </a:rPr>
                <a:t>Mesenchyme</a:t>
              </a:r>
              <a:endParaRPr lang="en-US" sz="1400" b="1" dirty="0">
                <a:solidFill>
                  <a:srgbClr val="0000FF"/>
                </a:solidFill>
              </a:endParaRPr>
            </a:p>
          </p:txBody>
        </p:sp>
        <p:sp>
          <p:nvSpPr>
            <p:cNvPr id="8" name="TextBox 7"/>
            <p:cNvSpPr txBox="1"/>
            <p:nvPr/>
          </p:nvSpPr>
          <p:spPr>
            <a:xfrm>
              <a:off x="3676284" y="2965703"/>
              <a:ext cx="1212354" cy="307777"/>
            </a:xfrm>
            <a:prstGeom prst="rect">
              <a:avLst/>
            </a:prstGeom>
            <a:noFill/>
            <a:ln>
              <a:noFill/>
            </a:ln>
          </p:spPr>
          <p:txBody>
            <a:bodyPr wrap="none" rtlCol="0">
              <a:spAutoFit/>
            </a:bodyPr>
            <a:lstStyle/>
            <a:p>
              <a:r>
                <a:rPr lang="en-US" sz="1400" b="1" dirty="0" smtClean="0">
                  <a:solidFill>
                    <a:srgbClr val="008000"/>
                  </a:solidFill>
                </a:rPr>
                <a:t>Osteoblasts</a:t>
              </a:r>
              <a:endParaRPr lang="en-US" sz="1400" b="1" dirty="0">
                <a:solidFill>
                  <a:srgbClr val="008000"/>
                </a:solidFill>
              </a:endParaRPr>
            </a:p>
          </p:txBody>
        </p:sp>
        <p:sp>
          <p:nvSpPr>
            <p:cNvPr id="12" name="Bent Arrow 11"/>
            <p:cNvSpPr/>
            <p:nvPr/>
          </p:nvSpPr>
          <p:spPr>
            <a:xfrm flipV="1">
              <a:off x="4442362" y="3206928"/>
              <a:ext cx="155288" cy="131604"/>
            </a:xfrm>
            <a:prstGeom prst="bentArrow">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 name="Title 2"/>
          <p:cNvSpPr>
            <a:spLocks noGrp="1"/>
          </p:cNvSpPr>
          <p:nvPr>
            <p:ph type="title"/>
          </p:nvPr>
        </p:nvSpPr>
        <p:spPr>
          <a:xfrm>
            <a:off x="457200" y="30798"/>
            <a:ext cx="8229600" cy="1143000"/>
          </a:xfrm>
        </p:spPr>
        <p:txBody>
          <a:bodyPr/>
          <a:lstStyle/>
          <a:p>
            <a:r>
              <a:rPr lang="en-US" sz="3600" b="1" dirty="0" smtClean="0">
                <a:latin typeface="Arial"/>
                <a:cs typeface="Arial"/>
              </a:rPr>
              <a:t>Preliminary Example:</a:t>
            </a:r>
            <a:br>
              <a:rPr lang="en-US" sz="3600" b="1" dirty="0" smtClean="0">
                <a:latin typeface="Arial"/>
                <a:cs typeface="Arial"/>
              </a:rPr>
            </a:br>
            <a:r>
              <a:rPr lang="en-US" sz="3600" b="1" dirty="0" smtClean="0">
                <a:latin typeface="Arial"/>
                <a:cs typeface="Arial"/>
              </a:rPr>
              <a:t>E18.5 Frontal Suture (~500 cells)</a:t>
            </a:r>
            <a:endParaRPr lang="en-US" sz="3600" b="1" dirty="0">
              <a:latin typeface="Arial"/>
              <a:cs typeface="Arial"/>
            </a:endParaRPr>
          </a:p>
        </p:txBody>
      </p:sp>
      <p:sp>
        <p:nvSpPr>
          <p:cNvPr id="7" name="TextBox 6"/>
          <p:cNvSpPr txBox="1"/>
          <p:nvPr/>
        </p:nvSpPr>
        <p:spPr>
          <a:xfrm>
            <a:off x="4290117" y="6323475"/>
            <a:ext cx="784189" cy="461665"/>
          </a:xfrm>
          <a:prstGeom prst="rect">
            <a:avLst/>
          </a:prstGeom>
          <a:noFill/>
        </p:spPr>
        <p:txBody>
          <a:bodyPr wrap="none" rtlCol="0">
            <a:spAutoFit/>
          </a:bodyPr>
          <a:lstStyle/>
          <a:p>
            <a:r>
              <a:rPr lang="en-US" dirty="0" smtClean="0"/>
              <a:t>PC1</a:t>
            </a:r>
            <a:endParaRPr lang="en-US" dirty="0"/>
          </a:p>
        </p:txBody>
      </p:sp>
      <p:cxnSp>
        <p:nvCxnSpPr>
          <p:cNvPr id="9" name="Straight Arrow Connector 8"/>
          <p:cNvCxnSpPr/>
          <p:nvPr/>
        </p:nvCxnSpPr>
        <p:spPr>
          <a:xfrm>
            <a:off x="4014166" y="6323475"/>
            <a:ext cx="133609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382450" y="2916852"/>
            <a:ext cx="0" cy="14955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19760" y="3433771"/>
            <a:ext cx="784189" cy="461665"/>
          </a:xfrm>
          <a:prstGeom prst="rect">
            <a:avLst/>
          </a:prstGeom>
          <a:noFill/>
        </p:spPr>
        <p:txBody>
          <a:bodyPr wrap="none" rtlCol="0">
            <a:spAutoFit/>
          </a:bodyPr>
          <a:lstStyle/>
          <a:p>
            <a:r>
              <a:rPr lang="en-US" dirty="0" smtClean="0"/>
              <a:t>PC2</a:t>
            </a:r>
            <a:endParaRPr lang="en-US" dirty="0"/>
          </a:p>
        </p:txBody>
      </p:sp>
    </p:spTree>
    <p:extLst>
      <p:ext uri="{BB962C8B-B14F-4D97-AF65-F5344CB8AC3E}">
        <p14:creationId xmlns:p14="http://schemas.microsoft.com/office/powerpoint/2010/main" val="275053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841316" y="1049814"/>
            <a:ext cx="4026778" cy="2938064"/>
            <a:chOff x="1580554" y="1571844"/>
            <a:chExt cx="6842665" cy="4992624"/>
          </a:xfrm>
        </p:grpSpPr>
        <p:pic>
          <p:nvPicPr>
            <p:cNvPr id="6" name="Picture 5" descr="Single cell br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554" y="1571844"/>
              <a:ext cx="6135624" cy="4992624"/>
            </a:xfrm>
            <a:prstGeom prst="rect">
              <a:avLst/>
            </a:prstGeom>
          </p:spPr>
        </p:pic>
        <p:sp>
          <p:nvSpPr>
            <p:cNvPr id="2" name="TextBox 1"/>
            <p:cNvSpPr txBox="1"/>
            <p:nvPr/>
          </p:nvSpPr>
          <p:spPr>
            <a:xfrm>
              <a:off x="6470689" y="2965703"/>
              <a:ext cx="1952530" cy="505432"/>
            </a:xfrm>
            <a:prstGeom prst="rect">
              <a:avLst/>
            </a:prstGeom>
            <a:noFill/>
          </p:spPr>
          <p:txBody>
            <a:bodyPr wrap="none" rtlCol="0">
              <a:spAutoFit/>
            </a:bodyPr>
            <a:lstStyle/>
            <a:p>
              <a:r>
                <a:rPr lang="en-US" sz="800" b="1" dirty="0" smtClean="0">
                  <a:solidFill>
                    <a:srgbClr val="0000FF"/>
                  </a:solidFill>
                </a:rPr>
                <a:t>Mesenchyme</a:t>
              </a:r>
              <a:endParaRPr lang="en-US" sz="800" b="1" dirty="0">
                <a:solidFill>
                  <a:srgbClr val="0000FF"/>
                </a:solidFill>
              </a:endParaRPr>
            </a:p>
          </p:txBody>
        </p:sp>
        <p:sp>
          <p:nvSpPr>
            <p:cNvPr id="8" name="TextBox 7"/>
            <p:cNvSpPr txBox="1"/>
            <p:nvPr/>
          </p:nvSpPr>
          <p:spPr>
            <a:xfrm>
              <a:off x="3676284" y="2965703"/>
              <a:ext cx="1817147" cy="505432"/>
            </a:xfrm>
            <a:prstGeom prst="rect">
              <a:avLst/>
            </a:prstGeom>
            <a:noFill/>
            <a:ln>
              <a:noFill/>
            </a:ln>
          </p:spPr>
          <p:txBody>
            <a:bodyPr wrap="none" rtlCol="0">
              <a:spAutoFit/>
            </a:bodyPr>
            <a:lstStyle/>
            <a:p>
              <a:r>
                <a:rPr lang="en-US" sz="800" b="1" dirty="0" smtClean="0">
                  <a:solidFill>
                    <a:srgbClr val="008000"/>
                  </a:solidFill>
                </a:rPr>
                <a:t>Osteoblasts</a:t>
              </a:r>
              <a:endParaRPr lang="en-US" sz="800" b="1" dirty="0">
                <a:solidFill>
                  <a:srgbClr val="008000"/>
                </a:solidFill>
              </a:endParaRPr>
            </a:p>
          </p:txBody>
        </p:sp>
        <p:sp>
          <p:nvSpPr>
            <p:cNvPr id="12" name="Bent Arrow 11"/>
            <p:cNvSpPr/>
            <p:nvPr/>
          </p:nvSpPr>
          <p:spPr>
            <a:xfrm flipV="1">
              <a:off x="4442362" y="3206928"/>
              <a:ext cx="155288" cy="131604"/>
            </a:xfrm>
            <a:prstGeom prst="bentArrow">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7" name="TextBox 6"/>
          <p:cNvSpPr txBox="1"/>
          <p:nvPr/>
        </p:nvSpPr>
        <p:spPr>
          <a:xfrm>
            <a:off x="4435843" y="4083542"/>
            <a:ext cx="385042" cy="215444"/>
          </a:xfrm>
          <a:prstGeom prst="rect">
            <a:avLst/>
          </a:prstGeom>
          <a:noFill/>
        </p:spPr>
        <p:txBody>
          <a:bodyPr wrap="none" rtlCol="0">
            <a:spAutoFit/>
          </a:bodyPr>
          <a:lstStyle/>
          <a:p>
            <a:r>
              <a:rPr lang="en-US" sz="800" dirty="0" smtClean="0"/>
              <a:t>PC1</a:t>
            </a:r>
            <a:endParaRPr lang="en-US" sz="800" dirty="0"/>
          </a:p>
        </p:txBody>
      </p:sp>
      <p:cxnSp>
        <p:nvCxnSpPr>
          <p:cNvPr id="9" name="Straight Arrow Connector 8"/>
          <p:cNvCxnSpPr/>
          <p:nvPr/>
        </p:nvCxnSpPr>
        <p:spPr>
          <a:xfrm>
            <a:off x="4273450" y="4083542"/>
            <a:ext cx="786264"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724736" y="2078809"/>
            <a:ext cx="0" cy="8800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75907" y="2383005"/>
            <a:ext cx="385042" cy="215444"/>
          </a:xfrm>
          <a:prstGeom prst="rect">
            <a:avLst/>
          </a:prstGeom>
          <a:noFill/>
        </p:spPr>
        <p:txBody>
          <a:bodyPr wrap="none" rtlCol="0">
            <a:spAutoFit/>
          </a:bodyPr>
          <a:lstStyle/>
          <a:p>
            <a:r>
              <a:rPr lang="en-US" sz="800" smtClean="0"/>
              <a:t>PC2</a:t>
            </a:r>
            <a:endParaRPr lang="en-US" sz="8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956" y="4377719"/>
            <a:ext cx="8338088" cy="2309746"/>
          </a:xfrm>
          <a:prstGeom prst="rect">
            <a:avLst/>
          </a:prstGeom>
        </p:spPr>
      </p:pic>
      <p:sp>
        <p:nvSpPr>
          <p:cNvPr id="17" name="Rectangle 16"/>
          <p:cNvSpPr/>
          <p:nvPr/>
        </p:nvSpPr>
        <p:spPr>
          <a:xfrm>
            <a:off x="1594938" y="5089160"/>
            <a:ext cx="346288" cy="1229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1212688" y="5031129"/>
            <a:ext cx="839451" cy="230832"/>
          </a:xfrm>
          <a:prstGeom prst="rect">
            <a:avLst/>
          </a:prstGeom>
          <a:noFill/>
        </p:spPr>
        <p:txBody>
          <a:bodyPr wrap="square" rtlCol="0">
            <a:spAutoFit/>
          </a:bodyPr>
          <a:lstStyle/>
          <a:p>
            <a:r>
              <a:rPr lang="en-US" sz="900" b="1" dirty="0" smtClean="0">
                <a:solidFill>
                  <a:schemeClr val="tx1">
                    <a:lumMod val="65000"/>
                    <a:lumOff val="35000"/>
                  </a:schemeClr>
                </a:solidFill>
                <a:latin typeface="+mj-lt"/>
              </a:rPr>
              <a:t>Mesenchyme</a:t>
            </a:r>
            <a:endParaRPr lang="en-US" sz="900" b="1" dirty="0">
              <a:solidFill>
                <a:schemeClr val="tx1">
                  <a:lumMod val="65000"/>
                  <a:lumOff val="35000"/>
                </a:schemeClr>
              </a:solidFill>
              <a:latin typeface="+mj-lt"/>
            </a:endParaRPr>
          </a:p>
        </p:txBody>
      </p:sp>
      <p:sp>
        <p:nvSpPr>
          <p:cNvPr id="3" name="Title 2"/>
          <p:cNvSpPr>
            <a:spLocks noGrp="1"/>
          </p:cNvSpPr>
          <p:nvPr>
            <p:ph type="title"/>
          </p:nvPr>
        </p:nvSpPr>
        <p:spPr>
          <a:xfrm>
            <a:off x="457200" y="30798"/>
            <a:ext cx="8229600" cy="1143000"/>
          </a:xfrm>
        </p:spPr>
        <p:txBody>
          <a:bodyPr/>
          <a:lstStyle/>
          <a:p>
            <a:r>
              <a:rPr lang="en-US" sz="3600" b="1" dirty="0">
                <a:latin typeface="Arial"/>
                <a:cs typeface="Arial"/>
              </a:rPr>
              <a:t>Preliminary Example:</a:t>
            </a:r>
            <a:br>
              <a:rPr lang="en-US" sz="3600" b="1" dirty="0">
                <a:latin typeface="Arial"/>
                <a:cs typeface="Arial"/>
              </a:rPr>
            </a:br>
            <a:r>
              <a:rPr lang="en-US" sz="3600" b="1" dirty="0">
                <a:latin typeface="Arial"/>
                <a:cs typeface="Arial"/>
              </a:rPr>
              <a:t>E18.5 Frontal Suture (~500 cells)</a:t>
            </a:r>
          </a:p>
        </p:txBody>
      </p:sp>
      <p:sp>
        <p:nvSpPr>
          <p:cNvPr id="5" name="Oval 4"/>
          <p:cNvSpPr/>
          <p:nvPr/>
        </p:nvSpPr>
        <p:spPr>
          <a:xfrm>
            <a:off x="1893100" y="4774457"/>
            <a:ext cx="783510" cy="37344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5556124" y="4986050"/>
            <a:ext cx="895890" cy="29195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10265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4"/>
          <p:cNvGrpSpPr>
            <a:grpSpLocks/>
          </p:cNvGrpSpPr>
          <p:nvPr/>
        </p:nvGrpSpPr>
        <p:grpSpPr bwMode="auto">
          <a:xfrm>
            <a:off x="1314450" y="5922963"/>
            <a:ext cx="6441560" cy="762000"/>
            <a:chOff x="635000" y="5313363"/>
            <a:chExt cx="6442345" cy="762000"/>
          </a:xfrm>
        </p:grpSpPr>
        <p:sp>
          <p:nvSpPr>
            <p:cNvPr id="39960" name="Rectangle 1"/>
            <p:cNvSpPr>
              <a:spLocks noChangeArrowheads="1"/>
            </p:cNvSpPr>
            <p:nvPr/>
          </p:nvSpPr>
          <p:spPr bwMode="auto">
            <a:xfrm>
              <a:off x="3596481" y="5494338"/>
              <a:ext cx="348086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000" b="1" dirty="0">
                  <a:solidFill>
                    <a:srgbClr val="00B0F0"/>
                  </a:solidFill>
                </a:rPr>
                <a:t>NIH/NIDCR </a:t>
              </a:r>
              <a:r>
                <a:rPr lang="en-US" sz="2000" b="1" dirty="0" smtClean="0">
                  <a:solidFill>
                    <a:srgbClr val="00B0F0"/>
                  </a:solidFill>
                </a:rPr>
                <a:t>5U01 </a:t>
              </a:r>
              <a:r>
                <a:rPr lang="en-US" sz="2000" b="1" dirty="0">
                  <a:solidFill>
                    <a:srgbClr val="00B0F0"/>
                  </a:solidFill>
                </a:rPr>
                <a:t>DE024448</a:t>
              </a:r>
            </a:p>
          </p:txBody>
        </p:sp>
        <p:pic>
          <p:nvPicPr>
            <p:cNvPr id="399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5313363"/>
              <a:ext cx="3048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9938" name="Group 3"/>
          <p:cNvGrpSpPr>
            <a:grpSpLocks/>
          </p:cNvGrpSpPr>
          <p:nvPr/>
        </p:nvGrpSpPr>
        <p:grpSpPr bwMode="auto">
          <a:xfrm>
            <a:off x="433388" y="1062038"/>
            <a:ext cx="5081587" cy="3263900"/>
            <a:chOff x="433388" y="1219200"/>
            <a:chExt cx="5081587" cy="3263900"/>
          </a:xfrm>
        </p:grpSpPr>
        <p:sp>
          <p:nvSpPr>
            <p:cNvPr id="39958" name="Text Box 4"/>
            <p:cNvSpPr txBox="1">
              <a:spLocks noChangeArrowheads="1"/>
            </p:cNvSpPr>
            <p:nvPr/>
          </p:nvSpPr>
          <p:spPr bwMode="auto">
            <a:xfrm>
              <a:off x="609600" y="1589087"/>
              <a:ext cx="4762500" cy="289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eaLnBrk="1" hangingPunct="1"/>
              <a:r>
                <a:rPr lang="en-US" sz="2000" dirty="0">
                  <a:solidFill>
                    <a:srgbClr val="000000"/>
                  </a:solidFill>
                </a:rPr>
                <a:t>Ethylin Wang Jabs		Harm van Bakel</a:t>
              </a:r>
            </a:p>
            <a:p>
              <a:pPr eaLnBrk="1" hangingPunct="1"/>
              <a:r>
                <a:rPr lang="en-US" sz="2000" dirty="0">
                  <a:solidFill>
                    <a:srgbClr val="000000"/>
                  </a:solidFill>
                </a:rPr>
                <a:t>Greg Holmes			</a:t>
              </a:r>
              <a:r>
                <a:rPr lang="en-US" sz="2000" dirty="0" err="1">
                  <a:solidFill>
                    <a:srgbClr val="000000"/>
                  </a:solidFill>
                </a:rPr>
                <a:t>Divya</a:t>
              </a:r>
              <a:r>
                <a:rPr lang="en-US" sz="2000" dirty="0">
                  <a:solidFill>
                    <a:srgbClr val="000000"/>
                  </a:solidFill>
                </a:rPr>
                <a:t> </a:t>
              </a:r>
              <a:r>
                <a:rPr lang="en-US" sz="2000" dirty="0" err="1">
                  <a:solidFill>
                    <a:srgbClr val="000000"/>
                  </a:solidFill>
                </a:rPr>
                <a:t>Kriti</a:t>
              </a:r>
              <a:r>
                <a:rPr lang="en-US" sz="2000" dirty="0">
                  <a:solidFill>
                    <a:srgbClr val="000000"/>
                  </a:solidFill>
                </a:rPr>
                <a:t>	</a:t>
              </a:r>
            </a:p>
            <a:p>
              <a:pPr eaLnBrk="1" hangingPunct="1"/>
              <a:r>
                <a:rPr lang="en-US" sz="2000" dirty="0">
                  <a:solidFill>
                    <a:srgbClr val="000000"/>
                  </a:solidFill>
                </a:rPr>
                <a:t>Joshua Rivera</a:t>
              </a:r>
            </a:p>
            <a:p>
              <a:pPr eaLnBrk="1" hangingPunct="1"/>
              <a:r>
                <a:rPr lang="en-US" sz="2000" dirty="0">
                  <a:solidFill>
                    <a:srgbClr val="000000"/>
                  </a:solidFill>
                </a:rPr>
                <a:t>Na Lu</a:t>
              </a:r>
            </a:p>
            <a:p>
              <a:pPr eaLnBrk="1" hangingPunct="1"/>
              <a:endParaRPr lang="en-US" sz="2000" dirty="0">
                <a:solidFill>
                  <a:srgbClr val="000000"/>
                </a:solidFill>
              </a:endParaRPr>
            </a:p>
            <a:p>
              <a:pPr eaLnBrk="1" hangingPunct="1"/>
              <a:r>
                <a:rPr lang="en-US" sz="2000" dirty="0">
                  <a:solidFill>
                    <a:srgbClr val="000000"/>
                  </a:solidFill>
                </a:rPr>
                <a:t>Bin Zhang</a:t>
              </a:r>
            </a:p>
            <a:p>
              <a:pPr eaLnBrk="1" hangingPunct="1"/>
              <a:r>
                <a:rPr lang="en-US" sz="2000" dirty="0" err="1">
                  <a:solidFill>
                    <a:srgbClr val="000000"/>
                  </a:solidFill>
                </a:rPr>
                <a:t>Xianxiao</a:t>
              </a:r>
              <a:r>
                <a:rPr lang="en-US" sz="2000" dirty="0">
                  <a:solidFill>
                    <a:srgbClr val="000000"/>
                  </a:solidFill>
                </a:rPr>
                <a:t> Zhou</a:t>
              </a:r>
            </a:p>
            <a:p>
              <a:pPr eaLnBrk="1" hangingPunct="1"/>
              <a:endParaRPr lang="en-US" sz="2000" dirty="0">
                <a:solidFill>
                  <a:srgbClr val="000000"/>
                </a:solidFill>
              </a:endParaRPr>
            </a:p>
            <a:p>
              <a:pPr eaLnBrk="1" hangingPunct="1"/>
              <a:r>
                <a:rPr lang="en-US" sz="2000" dirty="0">
                  <a:solidFill>
                    <a:srgbClr val="000000"/>
                  </a:solidFill>
                </a:rPr>
                <a:t>Michael Donovan</a:t>
              </a:r>
            </a:p>
            <a:p>
              <a:pPr eaLnBrk="1" hangingPunct="1"/>
              <a:endParaRPr lang="en-US" sz="2000" dirty="0">
                <a:solidFill>
                  <a:srgbClr val="000000"/>
                </a:solidFill>
              </a:endParaRPr>
            </a:p>
          </p:txBody>
        </p:sp>
        <p:sp>
          <p:nvSpPr>
            <p:cNvPr id="39959" name="Rectangle 1"/>
            <p:cNvSpPr>
              <a:spLocks noChangeArrowheads="1"/>
            </p:cNvSpPr>
            <p:nvPr/>
          </p:nvSpPr>
          <p:spPr bwMode="auto">
            <a:xfrm>
              <a:off x="433388" y="1219200"/>
              <a:ext cx="50815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000" b="1">
                  <a:solidFill>
                    <a:srgbClr val="00B0F0"/>
                  </a:solidFill>
                </a:rPr>
                <a:t>Icahn School of Medicine at Mount Sinai</a:t>
              </a:r>
            </a:p>
          </p:txBody>
        </p:sp>
      </p:grpSp>
      <p:grpSp>
        <p:nvGrpSpPr>
          <p:cNvPr id="39939" name="Group 2"/>
          <p:cNvGrpSpPr>
            <a:grpSpLocks/>
          </p:cNvGrpSpPr>
          <p:nvPr/>
        </p:nvGrpSpPr>
        <p:grpSpPr bwMode="auto">
          <a:xfrm>
            <a:off x="433388" y="4654550"/>
            <a:ext cx="4630737" cy="914400"/>
            <a:chOff x="433388" y="3581400"/>
            <a:chExt cx="4630737" cy="914400"/>
          </a:xfrm>
        </p:grpSpPr>
        <p:sp>
          <p:nvSpPr>
            <p:cNvPr id="39956" name="Text Box 4"/>
            <p:cNvSpPr txBox="1">
              <a:spLocks noChangeArrowheads="1"/>
            </p:cNvSpPr>
            <p:nvPr/>
          </p:nvSpPr>
          <p:spPr bwMode="auto">
            <a:xfrm>
              <a:off x="609600" y="3951288"/>
              <a:ext cx="2209800" cy="54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eaLnBrk="1" hangingPunct="1"/>
              <a:r>
                <a:rPr lang="en-US" sz="2000">
                  <a:solidFill>
                    <a:srgbClr val="000000"/>
                  </a:solidFill>
                </a:rPr>
                <a:t>Steven Potter</a:t>
              </a:r>
            </a:p>
          </p:txBody>
        </p:sp>
        <p:sp>
          <p:nvSpPr>
            <p:cNvPr id="39957" name="Rectangle 1"/>
            <p:cNvSpPr>
              <a:spLocks noChangeArrowheads="1"/>
            </p:cNvSpPr>
            <p:nvPr/>
          </p:nvSpPr>
          <p:spPr bwMode="auto">
            <a:xfrm>
              <a:off x="433388" y="3581400"/>
              <a:ext cx="46307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000" b="1">
                  <a:solidFill>
                    <a:srgbClr val="00B0F0"/>
                  </a:solidFill>
                </a:rPr>
                <a:t>Cincinnati Children’s Medical Center</a:t>
              </a:r>
            </a:p>
          </p:txBody>
        </p:sp>
      </p:grpSp>
      <p:sp>
        <p:nvSpPr>
          <p:cNvPr id="39940" name="Title 1"/>
          <p:cNvSpPr>
            <a:spLocks noGrp="1"/>
          </p:cNvSpPr>
          <p:nvPr>
            <p:ph type="title"/>
          </p:nvPr>
        </p:nvSpPr>
        <p:spPr>
          <a:xfrm>
            <a:off x="457200" y="0"/>
            <a:ext cx="8229600" cy="1143000"/>
          </a:xfrm>
        </p:spPr>
        <p:txBody>
          <a:bodyPr/>
          <a:lstStyle/>
          <a:p>
            <a:r>
              <a:rPr lang="en-US" sz="3600" b="1" dirty="0">
                <a:latin typeface="Arial" charset="0"/>
                <a:cs typeface="Arial" charset="0"/>
              </a:rPr>
              <a:t>Acknowledgements</a:t>
            </a:r>
          </a:p>
        </p:txBody>
      </p:sp>
      <p:grpSp>
        <p:nvGrpSpPr>
          <p:cNvPr id="39941" name="Group 7"/>
          <p:cNvGrpSpPr>
            <a:grpSpLocks/>
          </p:cNvGrpSpPr>
          <p:nvPr/>
        </p:nvGrpSpPr>
        <p:grpSpPr bwMode="auto">
          <a:xfrm>
            <a:off x="5842000" y="1165225"/>
            <a:ext cx="2630488" cy="4498975"/>
            <a:chOff x="5842000" y="1528763"/>
            <a:chExt cx="2630488" cy="4498422"/>
          </a:xfrm>
        </p:grpSpPr>
        <p:grpSp>
          <p:nvGrpSpPr>
            <p:cNvPr id="39942" name="Group 6"/>
            <p:cNvGrpSpPr>
              <a:grpSpLocks/>
            </p:cNvGrpSpPr>
            <p:nvPr/>
          </p:nvGrpSpPr>
          <p:grpSpPr bwMode="auto">
            <a:xfrm>
              <a:off x="5842000" y="1528763"/>
              <a:ext cx="2630488" cy="3365007"/>
              <a:chOff x="5842000" y="1528763"/>
              <a:chExt cx="2630488" cy="3365007"/>
            </a:xfrm>
          </p:grpSpPr>
          <p:grpSp>
            <p:nvGrpSpPr>
              <p:cNvPr id="39946" name="Group 3"/>
              <p:cNvGrpSpPr>
                <a:grpSpLocks/>
              </p:cNvGrpSpPr>
              <p:nvPr/>
            </p:nvGrpSpPr>
            <p:grpSpPr bwMode="auto">
              <a:xfrm>
                <a:off x="6372773" y="2661798"/>
                <a:ext cx="1715196" cy="1103050"/>
                <a:chOff x="6372773" y="2722278"/>
                <a:chExt cx="1715196" cy="1103050"/>
              </a:xfrm>
            </p:grpSpPr>
            <p:pic>
              <p:nvPicPr>
                <p:cNvPr id="39954" name="Picture 4" descr="Potter.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2773" y="2722278"/>
                  <a:ext cx="857598" cy="110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55" name="Picture 1" descr="Donovan headshot 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0371" y="2722278"/>
                  <a:ext cx="857598" cy="110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9947" name="Picture 2" descr="holme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1243" y="1528763"/>
                <a:ext cx="851245" cy="110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8" name="Picture 3" descr="jab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95535" y="1528763"/>
                <a:ext cx="881421" cy="110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9" name="Picture 5" descr="van bakel.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76955" y="1528763"/>
                <a:ext cx="852834" cy="110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9950" name="Group 4"/>
              <p:cNvGrpSpPr>
                <a:grpSpLocks/>
              </p:cNvGrpSpPr>
              <p:nvPr/>
            </p:nvGrpSpPr>
            <p:grpSpPr bwMode="auto">
              <a:xfrm>
                <a:off x="5842000" y="3790720"/>
                <a:ext cx="2615761" cy="1103050"/>
                <a:chOff x="5842000" y="3894400"/>
                <a:chExt cx="2615761" cy="1103050"/>
              </a:xfrm>
            </p:grpSpPr>
            <p:pic>
              <p:nvPicPr>
                <p:cNvPr id="39951" name="Picture 1" descr="divya.png"/>
                <p:cNvPicPr>
                  <a:picLocks noChangeAspect="1"/>
                </p:cNvPicPr>
                <p:nvPr/>
              </p:nvPicPr>
              <p:blipFill>
                <a:blip r:embed="rId9">
                  <a:extLst>
                    <a:ext uri="{28A0092B-C50C-407E-A947-70E740481C1C}">
                      <a14:useLocalDpi xmlns:a14="http://schemas.microsoft.com/office/drawing/2010/main" val="0"/>
                    </a:ext>
                  </a:extLst>
                </a:blip>
                <a:srcRect l="6308" r="4041"/>
                <a:stretch>
                  <a:fillRect/>
                </a:stretch>
              </p:blipFill>
              <p:spPr bwMode="auto">
                <a:xfrm>
                  <a:off x="7600163" y="3894400"/>
                  <a:ext cx="857598" cy="110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52" name="Picture 2" descr="Screen Shot 2017-03-24 at 4.38.02 PM.png"/>
                <p:cNvPicPr>
                  <a:picLocks noChangeAspect="1"/>
                </p:cNvPicPr>
                <p:nvPr/>
              </p:nvPicPr>
              <p:blipFill>
                <a:blip r:embed="rId10">
                  <a:extLst>
                    <a:ext uri="{28A0092B-C50C-407E-A947-70E740481C1C}">
                      <a14:useLocalDpi xmlns:a14="http://schemas.microsoft.com/office/drawing/2010/main" val="0"/>
                    </a:ext>
                  </a:extLst>
                </a:blip>
                <a:srcRect l="8510" r="14140" b="30321"/>
                <a:stretch>
                  <a:fillRect/>
                </a:stretch>
              </p:blipFill>
              <p:spPr bwMode="auto">
                <a:xfrm>
                  <a:off x="6723421" y="3894401"/>
                  <a:ext cx="881421" cy="1103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53" name="Picture 3" descr="Screen Shot 2017-03-24 at 4.38.27 PM.png"/>
                <p:cNvPicPr>
                  <a:picLocks noChangeAspect="1"/>
                </p:cNvPicPr>
                <p:nvPr/>
              </p:nvPicPr>
              <p:blipFill>
                <a:blip r:embed="rId11">
                  <a:extLst>
                    <a:ext uri="{28A0092B-C50C-407E-A947-70E740481C1C}">
                      <a14:useLocalDpi xmlns:a14="http://schemas.microsoft.com/office/drawing/2010/main" val="0"/>
                    </a:ext>
                  </a:extLst>
                </a:blip>
                <a:srcRect l="6456" t="2054" r="6456" b="18890"/>
                <a:stretch>
                  <a:fillRect/>
                </a:stretch>
              </p:blipFill>
              <p:spPr bwMode="auto">
                <a:xfrm>
                  <a:off x="5842000" y="3894400"/>
                  <a:ext cx="881421" cy="110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39943" name="Group 5"/>
            <p:cNvGrpSpPr>
              <a:grpSpLocks/>
            </p:cNvGrpSpPr>
            <p:nvPr/>
          </p:nvGrpSpPr>
          <p:grpSpPr bwMode="auto">
            <a:xfrm>
              <a:off x="6326326" y="4909624"/>
              <a:ext cx="1748175" cy="1117561"/>
              <a:chOff x="6326326" y="5039224"/>
              <a:chExt cx="1748175" cy="1117561"/>
            </a:xfrm>
          </p:grpSpPr>
          <p:pic>
            <p:nvPicPr>
              <p:cNvPr id="39944" name="Picture 1" descr="Screen Shot 2017-03-31 at 3.31.43 PM.png"/>
              <p:cNvPicPr>
                <a:picLocks noChangeAspect="1"/>
              </p:cNvPicPr>
              <p:nvPr/>
            </p:nvPicPr>
            <p:blipFill>
              <a:blip r:embed="rId12">
                <a:extLst>
                  <a:ext uri="{28A0092B-C50C-407E-A947-70E740481C1C}">
                    <a14:useLocalDpi xmlns:a14="http://schemas.microsoft.com/office/drawing/2010/main" val="0"/>
                  </a:ext>
                </a:extLst>
              </a:blip>
              <a:srcRect t="1288" b="2699"/>
              <a:stretch>
                <a:fillRect/>
              </a:stretch>
            </p:blipFill>
            <p:spPr bwMode="auto">
              <a:xfrm>
                <a:off x="7221582" y="5039224"/>
                <a:ext cx="852919" cy="1102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5" name="Picture 2" descr="Screen Shot 2017-03-31 at 3.31.58 PM.png"/>
              <p:cNvPicPr>
                <a:picLocks noChangeAspect="1"/>
              </p:cNvPicPr>
              <p:nvPr/>
            </p:nvPicPr>
            <p:blipFill>
              <a:blip r:embed="rId13">
                <a:extLst>
                  <a:ext uri="{28A0092B-C50C-407E-A947-70E740481C1C}">
                    <a14:useLocalDpi xmlns:a14="http://schemas.microsoft.com/office/drawing/2010/main" val="0"/>
                  </a:ext>
                </a:extLst>
              </a:blip>
              <a:srcRect l="-2599" r="3049"/>
              <a:stretch>
                <a:fillRect/>
              </a:stretch>
            </p:blipFill>
            <p:spPr bwMode="auto">
              <a:xfrm>
                <a:off x="6326326" y="5039224"/>
                <a:ext cx="880590" cy="1117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28575"/>
            <a:ext cx="8229600" cy="1143000"/>
          </a:xfrm>
        </p:spPr>
        <p:txBody>
          <a:bodyPr/>
          <a:lstStyle/>
          <a:p>
            <a:r>
              <a:rPr lang="en-US" b="1" dirty="0">
                <a:latin typeface="Arial" charset="0"/>
                <a:cs typeface="Arial" charset="0"/>
              </a:rPr>
              <a:t>Sutures</a:t>
            </a:r>
          </a:p>
        </p:txBody>
      </p:sp>
      <p:sp>
        <p:nvSpPr>
          <p:cNvPr id="19459" name="TextBox 3"/>
          <p:cNvSpPr txBox="1">
            <a:spLocks noChangeArrowheads="1"/>
          </p:cNvSpPr>
          <p:nvPr/>
        </p:nvSpPr>
        <p:spPr bwMode="auto">
          <a:xfrm>
            <a:off x="254522" y="3864211"/>
            <a:ext cx="8634956" cy="261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dirty="0" smtClean="0"/>
              <a:t>Subregions:</a:t>
            </a:r>
          </a:p>
          <a:p>
            <a:endParaRPr lang="en-US" sz="1600" b="1" dirty="0" smtClean="0"/>
          </a:p>
          <a:p>
            <a:pPr marL="285750" indent="-285750">
              <a:buFont typeface="Arial" charset="0"/>
              <a:buChar char="•"/>
            </a:pPr>
            <a:r>
              <a:rPr lang="en-US" b="1" dirty="0" smtClean="0">
                <a:solidFill>
                  <a:schemeClr val="accent1">
                    <a:lumMod val="75000"/>
                  </a:schemeClr>
                </a:solidFill>
              </a:rPr>
              <a:t>Osteogenic </a:t>
            </a:r>
            <a:r>
              <a:rPr lang="en-US" b="1" dirty="0">
                <a:solidFill>
                  <a:schemeClr val="accent1">
                    <a:lumMod val="75000"/>
                  </a:schemeClr>
                </a:solidFill>
              </a:rPr>
              <a:t>fronts</a:t>
            </a:r>
            <a:r>
              <a:rPr lang="en-US" dirty="0">
                <a:solidFill>
                  <a:schemeClr val="accent1">
                    <a:lumMod val="75000"/>
                  </a:schemeClr>
                </a:solidFill>
              </a:rPr>
              <a:t>- proliferation and differentiation of preosteoblasts</a:t>
            </a:r>
          </a:p>
          <a:p>
            <a:endParaRPr lang="en-US" dirty="0">
              <a:solidFill>
                <a:schemeClr val="tx2">
                  <a:lumMod val="75000"/>
                </a:schemeClr>
              </a:solidFill>
            </a:endParaRPr>
          </a:p>
          <a:p>
            <a:pPr marL="285750" indent="-285750">
              <a:buFont typeface="Arial" charset="0"/>
              <a:buChar char="•"/>
            </a:pPr>
            <a:r>
              <a:rPr lang="en-US" b="1" dirty="0">
                <a:solidFill>
                  <a:srgbClr val="81B944"/>
                </a:solidFill>
              </a:rPr>
              <a:t>Suture mesenchyme</a:t>
            </a:r>
            <a:r>
              <a:rPr lang="en-US" dirty="0">
                <a:solidFill>
                  <a:srgbClr val="81B944"/>
                </a:solidFill>
              </a:rPr>
              <a:t>- separates osteogenic fronts; later a niche for </a:t>
            </a:r>
            <a:r>
              <a:rPr lang="en-US" dirty="0" smtClean="0">
                <a:solidFill>
                  <a:srgbClr val="81B944"/>
                </a:solidFill>
              </a:rPr>
              <a:t>osteoblast </a:t>
            </a:r>
            <a:r>
              <a:rPr lang="en-US" dirty="0">
                <a:solidFill>
                  <a:srgbClr val="81B944"/>
                </a:solidFill>
              </a:rPr>
              <a:t>stem cells</a:t>
            </a:r>
          </a:p>
        </p:txBody>
      </p:sp>
      <p:grpSp>
        <p:nvGrpSpPr>
          <p:cNvPr id="2" name="Group 1"/>
          <p:cNvGrpSpPr/>
          <p:nvPr/>
        </p:nvGrpSpPr>
        <p:grpSpPr>
          <a:xfrm>
            <a:off x="571500" y="1445314"/>
            <a:ext cx="8001000" cy="2613554"/>
            <a:chOff x="457200" y="1962150"/>
            <a:chExt cx="8001000" cy="2613554"/>
          </a:xfrm>
        </p:grpSpPr>
        <p:pic>
          <p:nvPicPr>
            <p:cNvPr id="19458" name="Picture 2" descr="mod from zhao suture niche 20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62150"/>
              <a:ext cx="8001000" cy="254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6078208" y="4237150"/>
              <a:ext cx="177163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t>Zhao </a:t>
              </a:r>
              <a:r>
                <a:rPr lang="en-US" sz="1600" b="1" i="1" dirty="0"/>
                <a:t>et al</a:t>
              </a:r>
              <a:r>
                <a:rPr lang="en-US" sz="1600" b="1" dirty="0"/>
                <a:t>., 2015</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0"/>
            <a:ext cx="8229600" cy="1143000"/>
          </a:xfrm>
        </p:spPr>
        <p:txBody>
          <a:bodyPr/>
          <a:lstStyle/>
          <a:p>
            <a:r>
              <a:rPr lang="en-US" b="1" dirty="0">
                <a:latin typeface="Arial" charset="0"/>
                <a:cs typeface="Arial" charset="0"/>
              </a:rPr>
              <a:t>Suture Morphology Varies</a:t>
            </a:r>
            <a:endParaRPr lang="en-US" b="1" i="1" dirty="0">
              <a:solidFill>
                <a:srgbClr val="FF0000"/>
              </a:solidFill>
              <a:latin typeface="Arial" charset="0"/>
              <a:cs typeface="Arial" charset="0"/>
            </a:endParaRPr>
          </a:p>
        </p:txBody>
      </p:sp>
      <p:pic>
        <p:nvPicPr>
          <p:cNvPr id="21506" name="Picture 2" descr="E16.5 sag Bcl11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330325"/>
            <a:ext cx="7813675" cy="389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TextBox 3"/>
          <p:cNvSpPr txBox="1">
            <a:spLocks noChangeArrowheads="1"/>
          </p:cNvSpPr>
          <p:nvPr/>
        </p:nvSpPr>
        <p:spPr bwMode="auto">
          <a:xfrm>
            <a:off x="3401827" y="5833646"/>
            <a:ext cx="515910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t>Immunohistochemistry: </a:t>
            </a:r>
            <a:r>
              <a:rPr lang="en-US" sz="2000" b="1" dirty="0" smtClean="0">
                <a:solidFill>
                  <a:srgbClr val="008000"/>
                </a:solidFill>
              </a:rPr>
              <a:t>RUNX2</a:t>
            </a:r>
            <a:r>
              <a:rPr lang="en-US" sz="2000" b="1" dirty="0" smtClean="0"/>
              <a:t>,</a:t>
            </a:r>
            <a:r>
              <a:rPr lang="en-US" sz="2000" b="1" dirty="0" smtClean="0">
                <a:solidFill>
                  <a:srgbClr val="008000"/>
                </a:solidFill>
              </a:rPr>
              <a:t> </a:t>
            </a:r>
            <a:r>
              <a:rPr lang="en-US" sz="2000" b="1" dirty="0">
                <a:solidFill>
                  <a:srgbClr val="FF0000"/>
                </a:solidFill>
              </a:rPr>
              <a:t>BCL11B</a:t>
            </a:r>
            <a:endParaRPr lang="en-US" sz="2000" b="1" dirty="0">
              <a:solidFill>
                <a:srgbClr val="008000"/>
              </a:solidFill>
            </a:endParaRPr>
          </a:p>
        </p:txBody>
      </p:sp>
      <p:sp>
        <p:nvSpPr>
          <p:cNvPr id="21508" name="TextBox 4"/>
          <p:cNvSpPr txBox="1">
            <a:spLocks noChangeArrowheads="1"/>
          </p:cNvSpPr>
          <p:nvPr/>
        </p:nvSpPr>
        <p:spPr bwMode="auto">
          <a:xfrm>
            <a:off x="647700" y="5833646"/>
            <a:ext cx="173797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E16.5 Mouse</a:t>
            </a:r>
          </a:p>
        </p:txBody>
      </p:sp>
      <p:sp>
        <p:nvSpPr>
          <p:cNvPr id="21509" name="Text Box 5"/>
          <p:cNvSpPr txBox="1">
            <a:spLocks noChangeArrowheads="1"/>
          </p:cNvSpPr>
          <p:nvPr/>
        </p:nvSpPr>
        <p:spPr bwMode="auto">
          <a:xfrm>
            <a:off x="5834063" y="9969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dirty="0"/>
          </a:p>
        </p:txBody>
      </p:sp>
      <p:sp>
        <p:nvSpPr>
          <p:cNvPr id="21510" name="Text Box 6"/>
          <p:cNvSpPr txBox="1">
            <a:spLocks noChangeArrowheads="1"/>
          </p:cNvSpPr>
          <p:nvPr/>
        </p:nvSpPr>
        <p:spPr bwMode="auto">
          <a:xfrm>
            <a:off x="5635904" y="1026007"/>
            <a:ext cx="31105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dirty="0"/>
              <a:t>Premaxillary/maxillary</a:t>
            </a:r>
          </a:p>
        </p:txBody>
      </p:sp>
      <p:sp>
        <p:nvSpPr>
          <p:cNvPr id="21511" name="Text Box 7"/>
          <p:cNvSpPr txBox="1">
            <a:spLocks noChangeArrowheads="1"/>
          </p:cNvSpPr>
          <p:nvPr/>
        </p:nvSpPr>
        <p:spPr bwMode="auto">
          <a:xfrm>
            <a:off x="5965620" y="5191125"/>
            <a:ext cx="231826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Maxillary/palatine</a:t>
            </a:r>
          </a:p>
        </p:txBody>
      </p:sp>
      <p:sp>
        <p:nvSpPr>
          <p:cNvPr id="21512" name="Text Box 8"/>
          <p:cNvSpPr txBox="1">
            <a:spLocks noChangeArrowheads="1"/>
          </p:cNvSpPr>
          <p:nvPr/>
        </p:nvSpPr>
        <p:spPr bwMode="auto">
          <a:xfrm>
            <a:off x="1150938" y="5191125"/>
            <a:ext cx="165301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Frontonasal</a:t>
            </a:r>
          </a:p>
        </p:txBody>
      </p:sp>
      <p:sp>
        <p:nvSpPr>
          <p:cNvPr id="21513" name="Text Box 9"/>
          <p:cNvSpPr txBox="1">
            <a:spLocks noChangeArrowheads="1"/>
          </p:cNvSpPr>
          <p:nvPr/>
        </p:nvSpPr>
        <p:spPr bwMode="auto">
          <a:xfrm>
            <a:off x="3391244" y="5191125"/>
            <a:ext cx="232146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Nasopremaxillary</a:t>
            </a:r>
          </a:p>
        </p:txBody>
      </p:sp>
      <p:sp>
        <p:nvSpPr>
          <p:cNvPr id="21514" name="Text Box 10"/>
          <p:cNvSpPr txBox="1">
            <a:spLocks noChangeArrowheads="1"/>
          </p:cNvSpPr>
          <p:nvPr/>
        </p:nvSpPr>
        <p:spPr bwMode="auto">
          <a:xfrm>
            <a:off x="6581390" y="6448425"/>
            <a:ext cx="21351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dirty="0"/>
              <a:t>Holmes </a:t>
            </a:r>
            <a:r>
              <a:rPr lang="en-US" sz="1600" b="1" i="1" dirty="0"/>
              <a:t>et </a:t>
            </a:r>
            <a:r>
              <a:rPr lang="en-US" sz="1600" b="1" i="1" dirty="0" smtClean="0"/>
              <a:t>al.</a:t>
            </a:r>
            <a:r>
              <a:rPr lang="en-US" sz="1600" b="1" dirty="0" smtClean="0"/>
              <a:t>, </a:t>
            </a:r>
            <a:r>
              <a:rPr lang="en-US" sz="1600" b="1" dirty="0"/>
              <a:t>2015</a:t>
            </a:r>
          </a:p>
        </p:txBody>
      </p:sp>
      <p:sp>
        <p:nvSpPr>
          <p:cNvPr id="5" name="Freeform 4"/>
          <p:cNvSpPr/>
          <p:nvPr/>
        </p:nvSpPr>
        <p:spPr>
          <a:xfrm>
            <a:off x="7123113" y="1649413"/>
            <a:ext cx="730250" cy="1574800"/>
          </a:xfrm>
          <a:custGeom>
            <a:avLst/>
            <a:gdLst>
              <a:gd name="connsiteX0" fmla="*/ 590464 w 731051"/>
              <a:gd name="connsiteY0" fmla="*/ 0 h 1574640"/>
              <a:gd name="connsiteX1" fmla="*/ 567033 w 731051"/>
              <a:gd name="connsiteY1" fmla="*/ 9373 h 1574640"/>
              <a:gd name="connsiteX2" fmla="*/ 538916 w 731051"/>
              <a:gd name="connsiteY2" fmla="*/ 18746 h 1574640"/>
              <a:gd name="connsiteX3" fmla="*/ 515485 w 731051"/>
              <a:gd name="connsiteY3" fmla="*/ 32805 h 1574640"/>
              <a:gd name="connsiteX4" fmla="*/ 487367 w 731051"/>
              <a:gd name="connsiteY4" fmla="*/ 46865 h 1574640"/>
              <a:gd name="connsiteX5" fmla="*/ 468622 w 731051"/>
              <a:gd name="connsiteY5" fmla="*/ 70297 h 1574640"/>
              <a:gd name="connsiteX6" fmla="*/ 463936 w 731051"/>
              <a:gd name="connsiteY6" fmla="*/ 84356 h 1574640"/>
              <a:gd name="connsiteX7" fmla="*/ 454564 w 731051"/>
              <a:gd name="connsiteY7" fmla="*/ 98415 h 1574640"/>
              <a:gd name="connsiteX8" fmla="*/ 445191 w 731051"/>
              <a:gd name="connsiteY8" fmla="*/ 126534 h 1574640"/>
              <a:gd name="connsiteX9" fmla="*/ 440505 w 731051"/>
              <a:gd name="connsiteY9" fmla="*/ 140593 h 1574640"/>
              <a:gd name="connsiteX10" fmla="*/ 426446 w 731051"/>
              <a:gd name="connsiteY10" fmla="*/ 149966 h 1574640"/>
              <a:gd name="connsiteX11" fmla="*/ 421760 w 731051"/>
              <a:gd name="connsiteY11" fmla="*/ 164025 h 1574640"/>
              <a:gd name="connsiteX12" fmla="*/ 398329 w 731051"/>
              <a:gd name="connsiteY12" fmla="*/ 182771 h 1574640"/>
              <a:gd name="connsiteX13" fmla="*/ 393643 w 731051"/>
              <a:gd name="connsiteY13" fmla="*/ 196830 h 1574640"/>
              <a:gd name="connsiteX14" fmla="*/ 384270 w 731051"/>
              <a:gd name="connsiteY14" fmla="*/ 215576 h 1574640"/>
              <a:gd name="connsiteX15" fmla="*/ 379584 w 731051"/>
              <a:gd name="connsiteY15" fmla="*/ 229635 h 1574640"/>
              <a:gd name="connsiteX16" fmla="*/ 365525 w 731051"/>
              <a:gd name="connsiteY16" fmla="*/ 239008 h 1574640"/>
              <a:gd name="connsiteX17" fmla="*/ 337408 w 731051"/>
              <a:gd name="connsiteY17" fmla="*/ 248381 h 1574640"/>
              <a:gd name="connsiteX18" fmla="*/ 304604 w 731051"/>
              <a:gd name="connsiteY18" fmla="*/ 257754 h 1574640"/>
              <a:gd name="connsiteX19" fmla="*/ 290546 w 731051"/>
              <a:gd name="connsiteY19" fmla="*/ 267127 h 1574640"/>
              <a:gd name="connsiteX20" fmla="*/ 234311 w 731051"/>
              <a:gd name="connsiteY20" fmla="*/ 276499 h 1574640"/>
              <a:gd name="connsiteX21" fmla="*/ 164018 w 731051"/>
              <a:gd name="connsiteY21" fmla="*/ 285872 h 1574640"/>
              <a:gd name="connsiteX22" fmla="*/ 112469 w 731051"/>
              <a:gd name="connsiteY22" fmla="*/ 295245 h 1574640"/>
              <a:gd name="connsiteX23" fmla="*/ 70293 w 731051"/>
              <a:gd name="connsiteY23" fmla="*/ 309304 h 1574640"/>
              <a:gd name="connsiteX24" fmla="*/ 56234 w 731051"/>
              <a:gd name="connsiteY24" fmla="*/ 313991 h 1574640"/>
              <a:gd name="connsiteX25" fmla="*/ 42176 w 731051"/>
              <a:gd name="connsiteY25" fmla="*/ 318677 h 1574640"/>
              <a:gd name="connsiteX26" fmla="*/ 18745 w 731051"/>
              <a:gd name="connsiteY26" fmla="*/ 342109 h 1574640"/>
              <a:gd name="connsiteX27" fmla="*/ 9372 w 731051"/>
              <a:gd name="connsiteY27" fmla="*/ 351482 h 1574640"/>
              <a:gd name="connsiteX28" fmla="*/ 4686 w 731051"/>
              <a:gd name="connsiteY28" fmla="*/ 370228 h 1574640"/>
              <a:gd name="connsiteX29" fmla="*/ 0 w 731051"/>
              <a:gd name="connsiteY29" fmla="*/ 384287 h 1574640"/>
              <a:gd name="connsiteX30" fmla="*/ 4686 w 731051"/>
              <a:gd name="connsiteY30" fmla="*/ 463957 h 1574640"/>
              <a:gd name="connsiteX31" fmla="*/ 9372 w 731051"/>
              <a:gd name="connsiteY31" fmla="*/ 478016 h 1574640"/>
              <a:gd name="connsiteX32" fmla="*/ 18745 w 731051"/>
              <a:gd name="connsiteY32" fmla="*/ 496762 h 1574640"/>
              <a:gd name="connsiteX33" fmla="*/ 32803 w 731051"/>
              <a:gd name="connsiteY33" fmla="*/ 524880 h 1574640"/>
              <a:gd name="connsiteX34" fmla="*/ 46862 w 731051"/>
              <a:gd name="connsiteY34" fmla="*/ 567058 h 1574640"/>
              <a:gd name="connsiteX35" fmla="*/ 74979 w 731051"/>
              <a:gd name="connsiteY35" fmla="*/ 585804 h 1574640"/>
              <a:gd name="connsiteX36" fmla="*/ 84352 w 731051"/>
              <a:gd name="connsiteY36" fmla="*/ 660786 h 1574640"/>
              <a:gd name="connsiteX37" fmla="*/ 89038 w 731051"/>
              <a:gd name="connsiteY37" fmla="*/ 674846 h 1574640"/>
              <a:gd name="connsiteX38" fmla="*/ 98410 w 731051"/>
              <a:gd name="connsiteY38" fmla="*/ 688905 h 1574640"/>
              <a:gd name="connsiteX39" fmla="*/ 107783 w 731051"/>
              <a:gd name="connsiteY39" fmla="*/ 698278 h 1574640"/>
              <a:gd name="connsiteX40" fmla="*/ 126528 w 731051"/>
              <a:gd name="connsiteY40" fmla="*/ 726396 h 1574640"/>
              <a:gd name="connsiteX41" fmla="*/ 135900 w 731051"/>
              <a:gd name="connsiteY41" fmla="*/ 740456 h 1574640"/>
              <a:gd name="connsiteX42" fmla="*/ 140587 w 731051"/>
              <a:gd name="connsiteY42" fmla="*/ 759201 h 1574640"/>
              <a:gd name="connsiteX43" fmla="*/ 178076 w 731051"/>
              <a:gd name="connsiteY43" fmla="*/ 801379 h 1574640"/>
              <a:gd name="connsiteX44" fmla="*/ 187449 w 731051"/>
              <a:gd name="connsiteY44" fmla="*/ 815439 h 1574640"/>
              <a:gd name="connsiteX45" fmla="*/ 206194 w 731051"/>
              <a:gd name="connsiteY45" fmla="*/ 848244 h 1574640"/>
              <a:gd name="connsiteX46" fmla="*/ 210880 w 731051"/>
              <a:gd name="connsiteY46" fmla="*/ 862303 h 1574640"/>
              <a:gd name="connsiteX47" fmla="*/ 238997 w 731051"/>
              <a:gd name="connsiteY47" fmla="*/ 895108 h 1574640"/>
              <a:gd name="connsiteX48" fmla="*/ 243683 w 731051"/>
              <a:gd name="connsiteY48" fmla="*/ 909167 h 1574640"/>
              <a:gd name="connsiteX49" fmla="*/ 253056 w 731051"/>
              <a:gd name="connsiteY49" fmla="*/ 918540 h 1574640"/>
              <a:gd name="connsiteX50" fmla="*/ 243683 w 731051"/>
              <a:gd name="connsiteY50" fmla="*/ 927913 h 1574640"/>
              <a:gd name="connsiteX51" fmla="*/ 262428 w 731051"/>
              <a:gd name="connsiteY51" fmla="*/ 970091 h 1574640"/>
              <a:gd name="connsiteX52" fmla="*/ 267115 w 731051"/>
              <a:gd name="connsiteY52" fmla="*/ 1063819 h 1574640"/>
              <a:gd name="connsiteX53" fmla="*/ 276487 w 731051"/>
              <a:gd name="connsiteY53" fmla="*/ 1096624 h 1574640"/>
              <a:gd name="connsiteX54" fmla="*/ 290546 w 731051"/>
              <a:gd name="connsiteY54" fmla="*/ 1129429 h 1574640"/>
              <a:gd name="connsiteX55" fmla="*/ 295232 w 731051"/>
              <a:gd name="connsiteY55" fmla="*/ 1157548 h 1574640"/>
              <a:gd name="connsiteX56" fmla="*/ 304604 w 731051"/>
              <a:gd name="connsiteY56" fmla="*/ 1223158 h 1574640"/>
              <a:gd name="connsiteX57" fmla="*/ 290546 w 731051"/>
              <a:gd name="connsiteY57" fmla="*/ 1218471 h 1574640"/>
              <a:gd name="connsiteX58" fmla="*/ 285860 w 731051"/>
              <a:gd name="connsiteY58" fmla="*/ 1232531 h 1574640"/>
              <a:gd name="connsiteX59" fmla="*/ 285860 w 731051"/>
              <a:gd name="connsiteY59" fmla="*/ 1284081 h 1574640"/>
              <a:gd name="connsiteX60" fmla="*/ 271801 w 731051"/>
              <a:gd name="connsiteY60" fmla="*/ 1293454 h 1574640"/>
              <a:gd name="connsiteX61" fmla="*/ 257742 w 731051"/>
              <a:gd name="connsiteY61" fmla="*/ 1316886 h 1574640"/>
              <a:gd name="connsiteX62" fmla="*/ 253056 w 731051"/>
              <a:gd name="connsiteY62" fmla="*/ 1330946 h 1574640"/>
              <a:gd name="connsiteX63" fmla="*/ 248370 w 731051"/>
              <a:gd name="connsiteY63" fmla="*/ 1443420 h 1574640"/>
              <a:gd name="connsiteX64" fmla="*/ 234311 w 731051"/>
              <a:gd name="connsiteY64" fmla="*/ 1448106 h 1574640"/>
              <a:gd name="connsiteX65" fmla="*/ 248370 w 731051"/>
              <a:gd name="connsiteY65" fmla="*/ 1476225 h 1574640"/>
              <a:gd name="connsiteX66" fmla="*/ 262428 w 731051"/>
              <a:gd name="connsiteY66" fmla="*/ 1485598 h 1574640"/>
              <a:gd name="connsiteX67" fmla="*/ 290546 w 731051"/>
              <a:gd name="connsiteY67" fmla="*/ 1509030 h 1574640"/>
              <a:gd name="connsiteX68" fmla="*/ 318663 w 731051"/>
              <a:gd name="connsiteY68" fmla="*/ 1513716 h 1574640"/>
              <a:gd name="connsiteX69" fmla="*/ 351467 w 731051"/>
              <a:gd name="connsiteY69" fmla="*/ 1527775 h 1574640"/>
              <a:gd name="connsiteX70" fmla="*/ 365525 w 731051"/>
              <a:gd name="connsiteY70" fmla="*/ 1537148 h 1574640"/>
              <a:gd name="connsiteX71" fmla="*/ 421760 w 731051"/>
              <a:gd name="connsiteY71" fmla="*/ 1551208 h 1574640"/>
              <a:gd name="connsiteX72" fmla="*/ 487367 w 731051"/>
              <a:gd name="connsiteY72" fmla="*/ 1569953 h 1574640"/>
              <a:gd name="connsiteX73" fmla="*/ 581092 w 731051"/>
              <a:gd name="connsiteY73" fmla="*/ 1574640 h 1574640"/>
              <a:gd name="connsiteX74" fmla="*/ 660758 w 731051"/>
              <a:gd name="connsiteY74" fmla="*/ 1569953 h 1574640"/>
              <a:gd name="connsiteX75" fmla="*/ 698247 w 731051"/>
              <a:gd name="connsiteY75" fmla="*/ 1565267 h 1574640"/>
              <a:gd name="connsiteX76" fmla="*/ 731051 w 731051"/>
              <a:gd name="connsiteY76" fmla="*/ 1560580 h 157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31051" h="1574640">
                <a:moveTo>
                  <a:pt x="590464" y="0"/>
                </a:moveTo>
                <a:cubicBezTo>
                  <a:pt x="582654" y="3124"/>
                  <a:pt x="574939" y="6498"/>
                  <a:pt x="567033" y="9373"/>
                </a:cubicBezTo>
                <a:cubicBezTo>
                  <a:pt x="557749" y="12749"/>
                  <a:pt x="538916" y="18746"/>
                  <a:pt x="538916" y="18746"/>
                </a:cubicBezTo>
                <a:cubicBezTo>
                  <a:pt x="520608" y="37054"/>
                  <a:pt x="539819" y="20638"/>
                  <a:pt x="515485" y="32805"/>
                </a:cubicBezTo>
                <a:cubicBezTo>
                  <a:pt x="479143" y="50977"/>
                  <a:pt x="522708" y="35083"/>
                  <a:pt x="487367" y="46865"/>
                </a:cubicBezTo>
                <a:cubicBezTo>
                  <a:pt x="475589" y="82202"/>
                  <a:pt x="492847" y="40015"/>
                  <a:pt x="468622" y="70297"/>
                </a:cubicBezTo>
                <a:cubicBezTo>
                  <a:pt x="465536" y="74154"/>
                  <a:pt x="466145" y="79938"/>
                  <a:pt x="463936" y="84356"/>
                </a:cubicBezTo>
                <a:cubicBezTo>
                  <a:pt x="461417" y="89394"/>
                  <a:pt x="456851" y="93268"/>
                  <a:pt x="454564" y="98415"/>
                </a:cubicBezTo>
                <a:cubicBezTo>
                  <a:pt x="450551" y="107444"/>
                  <a:pt x="448315" y="117161"/>
                  <a:pt x="445191" y="126534"/>
                </a:cubicBezTo>
                <a:cubicBezTo>
                  <a:pt x="443629" y="131220"/>
                  <a:pt x="444615" y="137853"/>
                  <a:pt x="440505" y="140593"/>
                </a:cubicBezTo>
                <a:lnTo>
                  <a:pt x="426446" y="149966"/>
                </a:lnTo>
                <a:cubicBezTo>
                  <a:pt x="424884" y="154652"/>
                  <a:pt x="425253" y="160532"/>
                  <a:pt x="421760" y="164025"/>
                </a:cubicBezTo>
                <a:cubicBezTo>
                  <a:pt x="394736" y="191051"/>
                  <a:pt x="419131" y="141164"/>
                  <a:pt x="398329" y="182771"/>
                </a:cubicBezTo>
                <a:cubicBezTo>
                  <a:pt x="396120" y="187189"/>
                  <a:pt x="395589" y="192290"/>
                  <a:pt x="393643" y="196830"/>
                </a:cubicBezTo>
                <a:cubicBezTo>
                  <a:pt x="390891" y="203251"/>
                  <a:pt x="387022" y="209155"/>
                  <a:pt x="384270" y="215576"/>
                </a:cubicBezTo>
                <a:cubicBezTo>
                  <a:pt x="382324" y="220116"/>
                  <a:pt x="382670" y="225778"/>
                  <a:pt x="379584" y="229635"/>
                </a:cubicBezTo>
                <a:cubicBezTo>
                  <a:pt x="376066" y="234033"/>
                  <a:pt x="370672" y="236720"/>
                  <a:pt x="365525" y="239008"/>
                </a:cubicBezTo>
                <a:cubicBezTo>
                  <a:pt x="356497" y="243021"/>
                  <a:pt x="346780" y="245257"/>
                  <a:pt x="337408" y="248381"/>
                </a:cubicBezTo>
                <a:cubicBezTo>
                  <a:pt x="317246" y="255102"/>
                  <a:pt x="328131" y="251871"/>
                  <a:pt x="304604" y="257754"/>
                </a:cubicBezTo>
                <a:cubicBezTo>
                  <a:pt x="299918" y="260878"/>
                  <a:pt x="295988" y="265676"/>
                  <a:pt x="290546" y="267127"/>
                </a:cubicBezTo>
                <a:cubicBezTo>
                  <a:pt x="272184" y="272024"/>
                  <a:pt x="234311" y="276499"/>
                  <a:pt x="234311" y="276499"/>
                </a:cubicBezTo>
                <a:cubicBezTo>
                  <a:pt x="200863" y="287650"/>
                  <a:pt x="231057" y="278815"/>
                  <a:pt x="164018" y="285872"/>
                </a:cubicBezTo>
                <a:cubicBezTo>
                  <a:pt x="145383" y="287834"/>
                  <a:pt x="129950" y="290000"/>
                  <a:pt x="112469" y="295245"/>
                </a:cubicBezTo>
                <a:cubicBezTo>
                  <a:pt x="98275" y="299503"/>
                  <a:pt x="84352" y="304618"/>
                  <a:pt x="70293" y="309304"/>
                </a:cubicBezTo>
                <a:lnTo>
                  <a:pt x="56234" y="313991"/>
                </a:lnTo>
                <a:lnTo>
                  <a:pt x="42176" y="318677"/>
                </a:lnTo>
                <a:lnTo>
                  <a:pt x="18745" y="342109"/>
                </a:lnTo>
                <a:lnTo>
                  <a:pt x="9372" y="351482"/>
                </a:lnTo>
                <a:cubicBezTo>
                  <a:pt x="7810" y="357731"/>
                  <a:pt x="6455" y="364035"/>
                  <a:pt x="4686" y="370228"/>
                </a:cubicBezTo>
                <a:cubicBezTo>
                  <a:pt x="3329" y="374978"/>
                  <a:pt x="0" y="379347"/>
                  <a:pt x="0" y="384287"/>
                </a:cubicBezTo>
                <a:cubicBezTo>
                  <a:pt x="0" y="410890"/>
                  <a:pt x="2039" y="437486"/>
                  <a:pt x="4686" y="463957"/>
                </a:cubicBezTo>
                <a:cubicBezTo>
                  <a:pt x="5177" y="468872"/>
                  <a:pt x="7426" y="473476"/>
                  <a:pt x="9372" y="478016"/>
                </a:cubicBezTo>
                <a:cubicBezTo>
                  <a:pt x="12124" y="484437"/>
                  <a:pt x="15279" y="490696"/>
                  <a:pt x="18745" y="496762"/>
                </a:cubicBezTo>
                <a:cubicBezTo>
                  <a:pt x="28926" y="514580"/>
                  <a:pt x="28029" y="505786"/>
                  <a:pt x="32803" y="524880"/>
                </a:cubicBezTo>
                <a:cubicBezTo>
                  <a:pt x="35962" y="537515"/>
                  <a:pt x="36470" y="556665"/>
                  <a:pt x="46862" y="567058"/>
                </a:cubicBezTo>
                <a:cubicBezTo>
                  <a:pt x="54827" y="575023"/>
                  <a:pt x="74979" y="585804"/>
                  <a:pt x="74979" y="585804"/>
                </a:cubicBezTo>
                <a:cubicBezTo>
                  <a:pt x="78612" y="629396"/>
                  <a:pt x="75648" y="630319"/>
                  <a:pt x="84352" y="660786"/>
                </a:cubicBezTo>
                <a:cubicBezTo>
                  <a:pt x="85709" y="665536"/>
                  <a:pt x="86829" y="670427"/>
                  <a:pt x="89038" y="674846"/>
                </a:cubicBezTo>
                <a:cubicBezTo>
                  <a:pt x="91557" y="679884"/>
                  <a:pt x="94892" y="684507"/>
                  <a:pt x="98410" y="688905"/>
                </a:cubicBezTo>
                <a:cubicBezTo>
                  <a:pt x="101170" y="692355"/>
                  <a:pt x="105132" y="694743"/>
                  <a:pt x="107783" y="698278"/>
                </a:cubicBezTo>
                <a:cubicBezTo>
                  <a:pt x="114542" y="707290"/>
                  <a:pt x="120280" y="717023"/>
                  <a:pt x="126528" y="726396"/>
                </a:cubicBezTo>
                <a:lnTo>
                  <a:pt x="135900" y="740456"/>
                </a:lnTo>
                <a:cubicBezTo>
                  <a:pt x="137462" y="746704"/>
                  <a:pt x="138050" y="753281"/>
                  <a:pt x="140587" y="759201"/>
                </a:cubicBezTo>
                <a:cubicBezTo>
                  <a:pt x="148775" y="778306"/>
                  <a:pt x="166064" y="783360"/>
                  <a:pt x="178076" y="801379"/>
                </a:cubicBezTo>
                <a:lnTo>
                  <a:pt x="187449" y="815439"/>
                </a:lnTo>
                <a:cubicBezTo>
                  <a:pt x="198193" y="847674"/>
                  <a:pt x="183497" y="808523"/>
                  <a:pt x="206194" y="848244"/>
                </a:cubicBezTo>
                <a:cubicBezTo>
                  <a:pt x="208645" y="852533"/>
                  <a:pt x="208429" y="858014"/>
                  <a:pt x="210880" y="862303"/>
                </a:cubicBezTo>
                <a:cubicBezTo>
                  <a:pt x="218895" y="876330"/>
                  <a:pt x="227918" y="884028"/>
                  <a:pt x="238997" y="895108"/>
                </a:cubicBezTo>
                <a:cubicBezTo>
                  <a:pt x="240559" y="899794"/>
                  <a:pt x="241142" y="904931"/>
                  <a:pt x="243683" y="909167"/>
                </a:cubicBezTo>
                <a:cubicBezTo>
                  <a:pt x="245956" y="912956"/>
                  <a:pt x="253056" y="914122"/>
                  <a:pt x="253056" y="918540"/>
                </a:cubicBezTo>
                <a:lnTo>
                  <a:pt x="243683" y="927913"/>
                </a:lnTo>
                <a:cubicBezTo>
                  <a:pt x="254837" y="961374"/>
                  <a:pt x="247576" y="947810"/>
                  <a:pt x="262428" y="970091"/>
                </a:cubicBezTo>
                <a:cubicBezTo>
                  <a:pt x="263990" y="1001334"/>
                  <a:pt x="264517" y="1032645"/>
                  <a:pt x="267115" y="1063819"/>
                </a:cubicBezTo>
                <a:cubicBezTo>
                  <a:pt x="268211" y="1076970"/>
                  <a:pt x="273436" y="1084421"/>
                  <a:pt x="276487" y="1096624"/>
                </a:cubicBezTo>
                <a:cubicBezTo>
                  <a:pt x="283890" y="1126240"/>
                  <a:pt x="274514" y="1113397"/>
                  <a:pt x="290546" y="1129429"/>
                </a:cubicBezTo>
                <a:cubicBezTo>
                  <a:pt x="292108" y="1138802"/>
                  <a:pt x="293171" y="1148272"/>
                  <a:pt x="295232" y="1157548"/>
                </a:cubicBezTo>
                <a:cubicBezTo>
                  <a:pt x="301297" y="1184845"/>
                  <a:pt x="313710" y="1177624"/>
                  <a:pt x="304604" y="1223158"/>
                </a:cubicBezTo>
                <a:cubicBezTo>
                  <a:pt x="303635" y="1228002"/>
                  <a:pt x="295232" y="1220033"/>
                  <a:pt x="290546" y="1218471"/>
                </a:cubicBezTo>
                <a:cubicBezTo>
                  <a:pt x="288984" y="1223158"/>
                  <a:pt x="285860" y="1227591"/>
                  <a:pt x="285860" y="1232531"/>
                </a:cubicBezTo>
                <a:cubicBezTo>
                  <a:pt x="285860" y="1268778"/>
                  <a:pt x="313259" y="1215581"/>
                  <a:pt x="285860" y="1284081"/>
                </a:cubicBezTo>
                <a:cubicBezTo>
                  <a:pt x="283768" y="1289311"/>
                  <a:pt x="276487" y="1290330"/>
                  <a:pt x="271801" y="1293454"/>
                </a:cubicBezTo>
                <a:cubicBezTo>
                  <a:pt x="258525" y="1333283"/>
                  <a:pt x="277041" y="1284719"/>
                  <a:pt x="257742" y="1316886"/>
                </a:cubicBezTo>
                <a:cubicBezTo>
                  <a:pt x="255200" y="1321122"/>
                  <a:pt x="254618" y="1326259"/>
                  <a:pt x="253056" y="1330946"/>
                </a:cubicBezTo>
                <a:cubicBezTo>
                  <a:pt x="251494" y="1368437"/>
                  <a:pt x="254298" y="1406367"/>
                  <a:pt x="248370" y="1443420"/>
                </a:cubicBezTo>
                <a:cubicBezTo>
                  <a:pt x="247590" y="1448298"/>
                  <a:pt x="236520" y="1443688"/>
                  <a:pt x="234311" y="1448106"/>
                </a:cubicBezTo>
                <a:cubicBezTo>
                  <a:pt x="231770" y="1453188"/>
                  <a:pt x="246529" y="1474384"/>
                  <a:pt x="248370" y="1476225"/>
                </a:cubicBezTo>
                <a:cubicBezTo>
                  <a:pt x="252352" y="1480208"/>
                  <a:pt x="258101" y="1481992"/>
                  <a:pt x="262428" y="1485598"/>
                </a:cubicBezTo>
                <a:cubicBezTo>
                  <a:pt x="271128" y="1492848"/>
                  <a:pt x="278912" y="1505152"/>
                  <a:pt x="290546" y="1509030"/>
                </a:cubicBezTo>
                <a:cubicBezTo>
                  <a:pt x="299560" y="1512035"/>
                  <a:pt x="309291" y="1512154"/>
                  <a:pt x="318663" y="1513716"/>
                </a:cubicBezTo>
                <a:cubicBezTo>
                  <a:pt x="353961" y="1537249"/>
                  <a:pt x="309098" y="1509616"/>
                  <a:pt x="351467" y="1527775"/>
                </a:cubicBezTo>
                <a:cubicBezTo>
                  <a:pt x="356644" y="1529994"/>
                  <a:pt x="360378" y="1534860"/>
                  <a:pt x="365525" y="1537148"/>
                </a:cubicBezTo>
                <a:cubicBezTo>
                  <a:pt x="398304" y="1551717"/>
                  <a:pt x="388084" y="1542789"/>
                  <a:pt x="421760" y="1551208"/>
                </a:cubicBezTo>
                <a:cubicBezTo>
                  <a:pt x="444075" y="1556787"/>
                  <a:pt x="464105" y="1568092"/>
                  <a:pt x="487367" y="1569953"/>
                </a:cubicBezTo>
                <a:cubicBezTo>
                  <a:pt x="518548" y="1572448"/>
                  <a:pt x="549850" y="1573078"/>
                  <a:pt x="581092" y="1574640"/>
                </a:cubicBezTo>
                <a:cubicBezTo>
                  <a:pt x="607647" y="1573078"/>
                  <a:pt x="634241" y="1572074"/>
                  <a:pt x="660758" y="1569953"/>
                </a:cubicBezTo>
                <a:cubicBezTo>
                  <a:pt x="673311" y="1568949"/>
                  <a:pt x="685800" y="1567182"/>
                  <a:pt x="698247" y="1565267"/>
                </a:cubicBezTo>
                <a:cubicBezTo>
                  <a:pt x="732693" y="1559967"/>
                  <a:pt x="710595" y="1560580"/>
                  <a:pt x="731051" y="1560580"/>
                </a:cubicBezTo>
              </a:path>
            </a:pathLst>
          </a:custGeom>
          <a:ln w="12700" cmpd="sng">
            <a:solidFill>
              <a:schemeClr val="bg1"/>
            </a:solidFill>
            <a:prstDash val="das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6" name="Freeform 5"/>
          <p:cNvSpPr/>
          <p:nvPr/>
        </p:nvSpPr>
        <p:spPr>
          <a:xfrm>
            <a:off x="6470650" y="1485900"/>
            <a:ext cx="900113" cy="2112963"/>
          </a:xfrm>
          <a:custGeom>
            <a:avLst/>
            <a:gdLst>
              <a:gd name="connsiteX0" fmla="*/ 591093 w 900384"/>
              <a:gd name="connsiteY0" fmla="*/ 0 h 2113579"/>
              <a:gd name="connsiteX1" fmla="*/ 647327 w 900384"/>
              <a:gd name="connsiteY1" fmla="*/ 9373 h 2113579"/>
              <a:gd name="connsiteX2" fmla="*/ 675445 w 900384"/>
              <a:gd name="connsiteY2" fmla="*/ 18746 h 2113579"/>
              <a:gd name="connsiteX3" fmla="*/ 703562 w 900384"/>
              <a:gd name="connsiteY3" fmla="*/ 37492 h 2113579"/>
              <a:gd name="connsiteX4" fmla="*/ 731680 w 900384"/>
              <a:gd name="connsiteY4" fmla="*/ 51551 h 2113579"/>
              <a:gd name="connsiteX5" fmla="*/ 759797 w 900384"/>
              <a:gd name="connsiteY5" fmla="*/ 60924 h 2113579"/>
              <a:gd name="connsiteX6" fmla="*/ 773856 w 900384"/>
              <a:gd name="connsiteY6" fmla="*/ 74983 h 2113579"/>
              <a:gd name="connsiteX7" fmla="*/ 801973 w 900384"/>
              <a:gd name="connsiteY7" fmla="*/ 84356 h 2113579"/>
              <a:gd name="connsiteX8" fmla="*/ 844149 w 900384"/>
              <a:gd name="connsiteY8" fmla="*/ 93729 h 2113579"/>
              <a:gd name="connsiteX9" fmla="*/ 872266 w 900384"/>
              <a:gd name="connsiteY9" fmla="*/ 103102 h 2113579"/>
              <a:gd name="connsiteX10" fmla="*/ 881639 w 900384"/>
              <a:gd name="connsiteY10" fmla="*/ 112475 h 2113579"/>
              <a:gd name="connsiteX11" fmla="*/ 895697 w 900384"/>
              <a:gd name="connsiteY11" fmla="*/ 117161 h 2113579"/>
              <a:gd name="connsiteX12" fmla="*/ 900384 w 900384"/>
              <a:gd name="connsiteY12" fmla="*/ 131220 h 2113579"/>
              <a:gd name="connsiteX13" fmla="*/ 895697 w 900384"/>
              <a:gd name="connsiteY13" fmla="*/ 182771 h 2113579"/>
              <a:gd name="connsiteX14" fmla="*/ 891011 w 900384"/>
              <a:gd name="connsiteY14" fmla="*/ 201517 h 2113579"/>
              <a:gd name="connsiteX15" fmla="*/ 876953 w 900384"/>
              <a:gd name="connsiteY15" fmla="*/ 215576 h 2113579"/>
              <a:gd name="connsiteX16" fmla="*/ 834777 w 900384"/>
              <a:gd name="connsiteY16" fmla="*/ 234322 h 2113579"/>
              <a:gd name="connsiteX17" fmla="*/ 820718 w 900384"/>
              <a:gd name="connsiteY17" fmla="*/ 239008 h 2113579"/>
              <a:gd name="connsiteX18" fmla="*/ 806659 w 900384"/>
              <a:gd name="connsiteY18" fmla="*/ 248381 h 2113579"/>
              <a:gd name="connsiteX19" fmla="*/ 773856 w 900384"/>
              <a:gd name="connsiteY19" fmla="*/ 257754 h 2113579"/>
              <a:gd name="connsiteX20" fmla="*/ 759797 w 900384"/>
              <a:gd name="connsiteY20" fmla="*/ 267127 h 2113579"/>
              <a:gd name="connsiteX21" fmla="*/ 745738 w 900384"/>
              <a:gd name="connsiteY21" fmla="*/ 271813 h 2113579"/>
              <a:gd name="connsiteX22" fmla="*/ 726993 w 900384"/>
              <a:gd name="connsiteY22" fmla="*/ 281186 h 2113579"/>
              <a:gd name="connsiteX23" fmla="*/ 689504 w 900384"/>
              <a:gd name="connsiteY23" fmla="*/ 299932 h 2113579"/>
              <a:gd name="connsiteX24" fmla="*/ 666072 w 900384"/>
              <a:gd name="connsiteY24" fmla="*/ 313991 h 2113579"/>
              <a:gd name="connsiteX25" fmla="*/ 652014 w 900384"/>
              <a:gd name="connsiteY25" fmla="*/ 323364 h 2113579"/>
              <a:gd name="connsiteX26" fmla="*/ 642641 w 900384"/>
              <a:gd name="connsiteY26" fmla="*/ 332737 h 2113579"/>
              <a:gd name="connsiteX27" fmla="*/ 619210 w 900384"/>
              <a:gd name="connsiteY27" fmla="*/ 337423 h 2113579"/>
              <a:gd name="connsiteX28" fmla="*/ 586407 w 900384"/>
              <a:gd name="connsiteY28" fmla="*/ 346796 h 2113579"/>
              <a:gd name="connsiteX29" fmla="*/ 525486 w 900384"/>
              <a:gd name="connsiteY29" fmla="*/ 356169 h 2113579"/>
              <a:gd name="connsiteX30" fmla="*/ 506741 w 900384"/>
              <a:gd name="connsiteY30" fmla="*/ 360855 h 2113579"/>
              <a:gd name="connsiteX31" fmla="*/ 478623 w 900384"/>
              <a:gd name="connsiteY31" fmla="*/ 365542 h 2113579"/>
              <a:gd name="connsiteX32" fmla="*/ 450506 w 900384"/>
              <a:gd name="connsiteY32" fmla="*/ 374914 h 2113579"/>
              <a:gd name="connsiteX33" fmla="*/ 436447 w 900384"/>
              <a:gd name="connsiteY33" fmla="*/ 384287 h 2113579"/>
              <a:gd name="connsiteX34" fmla="*/ 408330 w 900384"/>
              <a:gd name="connsiteY34" fmla="*/ 393660 h 2113579"/>
              <a:gd name="connsiteX35" fmla="*/ 342723 w 900384"/>
              <a:gd name="connsiteY35" fmla="*/ 403033 h 2113579"/>
              <a:gd name="connsiteX36" fmla="*/ 244312 w 900384"/>
              <a:gd name="connsiteY36" fmla="*/ 412406 h 2113579"/>
              <a:gd name="connsiteX37" fmla="*/ 183391 w 900384"/>
              <a:gd name="connsiteY37" fmla="*/ 417092 h 2113579"/>
              <a:gd name="connsiteX38" fmla="*/ 159960 w 900384"/>
              <a:gd name="connsiteY38" fmla="*/ 454584 h 2113579"/>
              <a:gd name="connsiteX39" fmla="*/ 159960 w 900384"/>
              <a:gd name="connsiteY39" fmla="*/ 454584 h 2113579"/>
              <a:gd name="connsiteX40" fmla="*/ 141215 w 900384"/>
              <a:gd name="connsiteY40" fmla="*/ 478016 h 2113579"/>
              <a:gd name="connsiteX41" fmla="*/ 127156 w 900384"/>
              <a:gd name="connsiteY41" fmla="*/ 492075 h 2113579"/>
              <a:gd name="connsiteX42" fmla="*/ 117784 w 900384"/>
              <a:gd name="connsiteY42" fmla="*/ 506134 h 2113579"/>
              <a:gd name="connsiteX43" fmla="*/ 89666 w 900384"/>
              <a:gd name="connsiteY43" fmla="*/ 524880 h 2113579"/>
              <a:gd name="connsiteX44" fmla="*/ 70922 w 900384"/>
              <a:gd name="connsiteY44" fmla="*/ 562372 h 2113579"/>
              <a:gd name="connsiteX45" fmla="*/ 52177 w 900384"/>
              <a:gd name="connsiteY45" fmla="*/ 581117 h 2113579"/>
              <a:gd name="connsiteX46" fmla="*/ 42804 w 900384"/>
              <a:gd name="connsiteY46" fmla="*/ 595177 h 2113579"/>
              <a:gd name="connsiteX47" fmla="*/ 38118 w 900384"/>
              <a:gd name="connsiteY47" fmla="*/ 613922 h 2113579"/>
              <a:gd name="connsiteX48" fmla="*/ 28746 w 900384"/>
              <a:gd name="connsiteY48" fmla="*/ 632668 h 2113579"/>
              <a:gd name="connsiteX49" fmla="*/ 24059 w 900384"/>
              <a:gd name="connsiteY49" fmla="*/ 656100 h 2113579"/>
              <a:gd name="connsiteX50" fmla="*/ 19373 w 900384"/>
              <a:gd name="connsiteY50" fmla="*/ 674846 h 2113579"/>
              <a:gd name="connsiteX51" fmla="*/ 24059 w 900384"/>
              <a:gd name="connsiteY51" fmla="*/ 688905 h 2113579"/>
              <a:gd name="connsiteX52" fmla="*/ 14687 w 900384"/>
              <a:gd name="connsiteY52" fmla="*/ 712337 h 2113579"/>
              <a:gd name="connsiteX53" fmla="*/ 5314 w 900384"/>
              <a:gd name="connsiteY53" fmla="*/ 754515 h 2113579"/>
              <a:gd name="connsiteX54" fmla="*/ 5314 w 900384"/>
              <a:gd name="connsiteY54" fmla="*/ 941972 h 2113579"/>
              <a:gd name="connsiteX55" fmla="*/ 19373 w 900384"/>
              <a:gd name="connsiteY55" fmla="*/ 970091 h 2113579"/>
              <a:gd name="connsiteX56" fmla="*/ 28746 w 900384"/>
              <a:gd name="connsiteY56" fmla="*/ 979464 h 2113579"/>
              <a:gd name="connsiteX57" fmla="*/ 42804 w 900384"/>
              <a:gd name="connsiteY57" fmla="*/ 984150 h 2113579"/>
              <a:gd name="connsiteX58" fmla="*/ 70922 w 900384"/>
              <a:gd name="connsiteY58" fmla="*/ 1002896 h 2113579"/>
              <a:gd name="connsiteX59" fmla="*/ 117784 w 900384"/>
              <a:gd name="connsiteY59" fmla="*/ 1026328 h 2113579"/>
              <a:gd name="connsiteX60" fmla="*/ 127156 w 900384"/>
              <a:gd name="connsiteY60" fmla="*/ 1040387 h 2113579"/>
              <a:gd name="connsiteX61" fmla="*/ 141215 w 900384"/>
              <a:gd name="connsiteY61" fmla="*/ 1045074 h 2113579"/>
              <a:gd name="connsiteX62" fmla="*/ 145901 w 900384"/>
              <a:gd name="connsiteY62" fmla="*/ 1059133 h 2113579"/>
              <a:gd name="connsiteX63" fmla="*/ 155274 w 900384"/>
              <a:gd name="connsiteY63" fmla="*/ 1068506 h 2113579"/>
              <a:gd name="connsiteX64" fmla="*/ 174019 w 900384"/>
              <a:gd name="connsiteY64" fmla="*/ 1096624 h 2113579"/>
              <a:gd name="connsiteX65" fmla="*/ 206822 w 900384"/>
              <a:gd name="connsiteY65" fmla="*/ 1138802 h 2113579"/>
              <a:gd name="connsiteX66" fmla="*/ 216195 w 900384"/>
              <a:gd name="connsiteY66" fmla="*/ 1152861 h 2113579"/>
              <a:gd name="connsiteX67" fmla="*/ 244312 w 900384"/>
              <a:gd name="connsiteY67" fmla="*/ 1180980 h 2113579"/>
              <a:gd name="connsiteX68" fmla="*/ 244312 w 900384"/>
              <a:gd name="connsiteY68" fmla="*/ 1279395 h 2113579"/>
              <a:gd name="connsiteX69" fmla="*/ 248998 w 900384"/>
              <a:gd name="connsiteY69" fmla="*/ 1302827 h 2113579"/>
              <a:gd name="connsiteX70" fmla="*/ 258371 w 900384"/>
              <a:gd name="connsiteY70" fmla="*/ 1312200 h 2113579"/>
              <a:gd name="connsiteX71" fmla="*/ 267743 w 900384"/>
              <a:gd name="connsiteY71" fmla="*/ 1326259 h 2113579"/>
              <a:gd name="connsiteX72" fmla="*/ 277116 w 900384"/>
              <a:gd name="connsiteY72" fmla="*/ 1354378 h 2113579"/>
              <a:gd name="connsiteX73" fmla="*/ 286488 w 900384"/>
              <a:gd name="connsiteY73" fmla="*/ 1443420 h 2113579"/>
              <a:gd name="connsiteX74" fmla="*/ 291174 w 900384"/>
              <a:gd name="connsiteY74" fmla="*/ 1466852 h 2113579"/>
              <a:gd name="connsiteX75" fmla="*/ 314605 w 900384"/>
              <a:gd name="connsiteY75" fmla="*/ 1490284 h 2113579"/>
              <a:gd name="connsiteX76" fmla="*/ 338037 w 900384"/>
              <a:gd name="connsiteY76" fmla="*/ 1527776 h 2113579"/>
              <a:gd name="connsiteX77" fmla="*/ 347409 w 900384"/>
              <a:gd name="connsiteY77" fmla="*/ 1546521 h 2113579"/>
              <a:gd name="connsiteX78" fmla="*/ 380213 w 900384"/>
              <a:gd name="connsiteY78" fmla="*/ 1588699 h 2113579"/>
              <a:gd name="connsiteX79" fmla="*/ 384899 w 900384"/>
              <a:gd name="connsiteY79" fmla="*/ 1602758 h 2113579"/>
              <a:gd name="connsiteX80" fmla="*/ 394271 w 900384"/>
              <a:gd name="connsiteY80" fmla="*/ 1621504 h 2113579"/>
              <a:gd name="connsiteX81" fmla="*/ 398957 w 900384"/>
              <a:gd name="connsiteY81" fmla="*/ 1654309 h 2113579"/>
              <a:gd name="connsiteX82" fmla="*/ 408330 w 900384"/>
              <a:gd name="connsiteY82" fmla="*/ 1682428 h 2113579"/>
              <a:gd name="connsiteX83" fmla="*/ 413016 w 900384"/>
              <a:gd name="connsiteY83" fmla="*/ 1705860 h 2113579"/>
              <a:gd name="connsiteX84" fmla="*/ 436447 w 900384"/>
              <a:gd name="connsiteY84" fmla="*/ 1729292 h 2113579"/>
              <a:gd name="connsiteX85" fmla="*/ 445820 w 900384"/>
              <a:gd name="connsiteY85" fmla="*/ 1738665 h 2113579"/>
              <a:gd name="connsiteX86" fmla="*/ 464565 w 900384"/>
              <a:gd name="connsiteY86" fmla="*/ 1766783 h 2113579"/>
              <a:gd name="connsiteX87" fmla="*/ 473937 w 900384"/>
              <a:gd name="connsiteY87" fmla="*/ 1780843 h 2113579"/>
              <a:gd name="connsiteX88" fmla="*/ 487996 w 900384"/>
              <a:gd name="connsiteY88" fmla="*/ 1832393 h 2113579"/>
              <a:gd name="connsiteX89" fmla="*/ 483310 w 900384"/>
              <a:gd name="connsiteY89" fmla="*/ 1874571 h 2113579"/>
              <a:gd name="connsiteX90" fmla="*/ 459878 w 900384"/>
              <a:gd name="connsiteY90" fmla="*/ 1893317 h 2113579"/>
              <a:gd name="connsiteX91" fmla="*/ 431761 w 900384"/>
              <a:gd name="connsiteY91" fmla="*/ 1902690 h 2113579"/>
              <a:gd name="connsiteX92" fmla="*/ 417702 w 900384"/>
              <a:gd name="connsiteY92" fmla="*/ 1907376 h 2113579"/>
              <a:gd name="connsiteX93" fmla="*/ 375526 w 900384"/>
              <a:gd name="connsiteY93" fmla="*/ 1916749 h 2113579"/>
              <a:gd name="connsiteX94" fmla="*/ 366154 w 900384"/>
              <a:gd name="connsiteY94" fmla="*/ 1930808 h 2113579"/>
              <a:gd name="connsiteX95" fmla="*/ 352095 w 900384"/>
              <a:gd name="connsiteY95" fmla="*/ 1935495 h 2113579"/>
              <a:gd name="connsiteX96" fmla="*/ 347409 w 900384"/>
              <a:gd name="connsiteY96" fmla="*/ 1949554 h 2113579"/>
              <a:gd name="connsiteX97" fmla="*/ 328664 w 900384"/>
              <a:gd name="connsiteY97" fmla="*/ 1982359 h 2113579"/>
              <a:gd name="connsiteX98" fmla="*/ 323978 w 900384"/>
              <a:gd name="connsiteY98" fmla="*/ 1996418 h 2113579"/>
              <a:gd name="connsiteX99" fmla="*/ 319292 w 900384"/>
              <a:gd name="connsiteY99" fmla="*/ 2015164 h 2113579"/>
              <a:gd name="connsiteX100" fmla="*/ 309919 w 900384"/>
              <a:gd name="connsiteY100" fmla="*/ 2029223 h 2113579"/>
              <a:gd name="connsiteX101" fmla="*/ 305233 w 900384"/>
              <a:gd name="connsiteY101" fmla="*/ 2043282 h 2113579"/>
              <a:gd name="connsiteX102" fmla="*/ 291174 w 900384"/>
              <a:gd name="connsiteY102" fmla="*/ 2057342 h 2113579"/>
              <a:gd name="connsiteX103" fmla="*/ 277116 w 900384"/>
              <a:gd name="connsiteY103" fmla="*/ 2076087 h 2113579"/>
              <a:gd name="connsiteX104" fmla="*/ 263057 w 900384"/>
              <a:gd name="connsiteY104" fmla="*/ 2090147 h 2113579"/>
              <a:gd name="connsiteX105" fmla="*/ 253684 w 900384"/>
              <a:gd name="connsiteY105" fmla="*/ 2104206 h 2113579"/>
              <a:gd name="connsiteX106" fmla="*/ 225567 w 900384"/>
              <a:gd name="connsiteY106" fmla="*/ 2113579 h 211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900384" h="2113579">
                <a:moveTo>
                  <a:pt x="591093" y="0"/>
                </a:moveTo>
                <a:cubicBezTo>
                  <a:pt x="609838" y="3124"/>
                  <a:pt x="629299" y="3363"/>
                  <a:pt x="647327" y="9373"/>
                </a:cubicBezTo>
                <a:lnTo>
                  <a:pt x="675445" y="18746"/>
                </a:lnTo>
                <a:cubicBezTo>
                  <a:pt x="711197" y="54498"/>
                  <a:pt x="669652" y="17144"/>
                  <a:pt x="703562" y="37492"/>
                </a:cubicBezTo>
                <a:cubicBezTo>
                  <a:pt x="738687" y="58569"/>
                  <a:pt x="677749" y="35371"/>
                  <a:pt x="731680" y="51551"/>
                </a:cubicBezTo>
                <a:cubicBezTo>
                  <a:pt x="741143" y="54390"/>
                  <a:pt x="759797" y="60924"/>
                  <a:pt x="759797" y="60924"/>
                </a:cubicBezTo>
                <a:cubicBezTo>
                  <a:pt x="764483" y="65610"/>
                  <a:pt x="768063" y="71764"/>
                  <a:pt x="773856" y="74983"/>
                </a:cubicBezTo>
                <a:cubicBezTo>
                  <a:pt x="782492" y="79781"/>
                  <a:pt x="792601" y="81232"/>
                  <a:pt x="801973" y="84356"/>
                </a:cubicBezTo>
                <a:cubicBezTo>
                  <a:pt x="842191" y="97762"/>
                  <a:pt x="778180" y="77235"/>
                  <a:pt x="844149" y="93729"/>
                </a:cubicBezTo>
                <a:cubicBezTo>
                  <a:pt x="853733" y="96125"/>
                  <a:pt x="872266" y="103102"/>
                  <a:pt x="872266" y="103102"/>
                </a:cubicBezTo>
                <a:cubicBezTo>
                  <a:pt x="875390" y="106226"/>
                  <a:pt x="877850" y="110202"/>
                  <a:pt x="881639" y="112475"/>
                </a:cubicBezTo>
                <a:cubicBezTo>
                  <a:pt x="885875" y="115016"/>
                  <a:pt x="892204" y="113668"/>
                  <a:pt x="895697" y="117161"/>
                </a:cubicBezTo>
                <a:cubicBezTo>
                  <a:pt x="899190" y="120654"/>
                  <a:pt x="898822" y="126534"/>
                  <a:pt x="900384" y="131220"/>
                </a:cubicBezTo>
                <a:cubicBezTo>
                  <a:pt x="898822" y="148404"/>
                  <a:pt x="897977" y="165668"/>
                  <a:pt x="895697" y="182771"/>
                </a:cubicBezTo>
                <a:cubicBezTo>
                  <a:pt x="894846" y="189155"/>
                  <a:pt x="894206" y="195925"/>
                  <a:pt x="891011" y="201517"/>
                </a:cubicBezTo>
                <a:cubicBezTo>
                  <a:pt x="887723" y="207271"/>
                  <a:pt x="882044" y="211333"/>
                  <a:pt x="876953" y="215576"/>
                </a:cubicBezTo>
                <a:cubicBezTo>
                  <a:pt x="862101" y="227953"/>
                  <a:pt x="855210" y="227511"/>
                  <a:pt x="834777" y="234322"/>
                </a:cubicBezTo>
                <a:lnTo>
                  <a:pt x="820718" y="239008"/>
                </a:lnTo>
                <a:cubicBezTo>
                  <a:pt x="816032" y="242132"/>
                  <a:pt x="811836" y="246162"/>
                  <a:pt x="806659" y="248381"/>
                </a:cubicBezTo>
                <a:cubicBezTo>
                  <a:pt x="785624" y="257396"/>
                  <a:pt x="792105" y="248628"/>
                  <a:pt x="773856" y="257754"/>
                </a:cubicBezTo>
                <a:cubicBezTo>
                  <a:pt x="768818" y="260273"/>
                  <a:pt x="764835" y="264608"/>
                  <a:pt x="759797" y="267127"/>
                </a:cubicBezTo>
                <a:cubicBezTo>
                  <a:pt x="755379" y="269336"/>
                  <a:pt x="750278" y="269867"/>
                  <a:pt x="745738" y="271813"/>
                </a:cubicBezTo>
                <a:cubicBezTo>
                  <a:pt x="739317" y="274565"/>
                  <a:pt x="733100" y="277793"/>
                  <a:pt x="726993" y="281186"/>
                </a:cubicBezTo>
                <a:cubicBezTo>
                  <a:pt x="693792" y="299632"/>
                  <a:pt x="715204" y="291364"/>
                  <a:pt x="689504" y="299932"/>
                </a:cubicBezTo>
                <a:cubicBezTo>
                  <a:pt x="671195" y="318241"/>
                  <a:pt x="690408" y="301823"/>
                  <a:pt x="666072" y="313991"/>
                </a:cubicBezTo>
                <a:cubicBezTo>
                  <a:pt x="661035" y="316510"/>
                  <a:pt x="656412" y="319846"/>
                  <a:pt x="652014" y="323364"/>
                </a:cubicBezTo>
                <a:cubicBezTo>
                  <a:pt x="648564" y="326124"/>
                  <a:pt x="646702" y="330996"/>
                  <a:pt x="642641" y="332737"/>
                </a:cubicBezTo>
                <a:cubicBezTo>
                  <a:pt x="635320" y="335875"/>
                  <a:pt x="626937" y="335491"/>
                  <a:pt x="619210" y="337423"/>
                </a:cubicBezTo>
                <a:cubicBezTo>
                  <a:pt x="583476" y="346357"/>
                  <a:pt x="630236" y="338031"/>
                  <a:pt x="586407" y="346796"/>
                </a:cubicBezTo>
                <a:cubicBezTo>
                  <a:pt x="541136" y="355850"/>
                  <a:pt x="574970" y="347171"/>
                  <a:pt x="525486" y="356169"/>
                </a:cubicBezTo>
                <a:cubicBezTo>
                  <a:pt x="519149" y="357321"/>
                  <a:pt x="513057" y="359592"/>
                  <a:pt x="506741" y="360855"/>
                </a:cubicBezTo>
                <a:cubicBezTo>
                  <a:pt x="497424" y="362719"/>
                  <a:pt x="487841" y="363237"/>
                  <a:pt x="478623" y="365542"/>
                </a:cubicBezTo>
                <a:cubicBezTo>
                  <a:pt x="469039" y="367938"/>
                  <a:pt x="450506" y="374914"/>
                  <a:pt x="450506" y="374914"/>
                </a:cubicBezTo>
                <a:cubicBezTo>
                  <a:pt x="445820" y="378038"/>
                  <a:pt x="441594" y="381999"/>
                  <a:pt x="436447" y="384287"/>
                </a:cubicBezTo>
                <a:cubicBezTo>
                  <a:pt x="427419" y="388300"/>
                  <a:pt x="417702" y="390536"/>
                  <a:pt x="408330" y="393660"/>
                </a:cubicBezTo>
                <a:cubicBezTo>
                  <a:pt x="377901" y="403804"/>
                  <a:pt x="399198" y="397899"/>
                  <a:pt x="342723" y="403033"/>
                </a:cubicBezTo>
                <a:cubicBezTo>
                  <a:pt x="297280" y="414393"/>
                  <a:pt x="334088" y="406421"/>
                  <a:pt x="244312" y="412406"/>
                </a:cubicBezTo>
                <a:cubicBezTo>
                  <a:pt x="223990" y="413761"/>
                  <a:pt x="203698" y="415530"/>
                  <a:pt x="183391" y="417092"/>
                </a:cubicBezTo>
                <a:cubicBezTo>
                  <a:pt x="161112" y="431946"/>
                  <a:pt x="171113" y="421122"/>
                  <a:pt x="159960" y="454584"/>
                </a:cubicBezTo>
                <a:lnTo>
                  <a:pt x="159960" y="454584"/>
                </a:lnTo>
                <a:cubicBezTo>
                  <a:pt x="132691" y="481853"/>
                  <a:pt x="170773" y="442545"/>
                  <a:pt x="141215" y="478016"/>
                </a:cubicBezTo>
                <a:cubicBezTo>
                  <a:pt x="136972" y="483107"/>
                  <a:pt x="131399" y="486984"/>
                  <a:pt x="127156" y="492075"/>
                </a:cubicBezTo>
                <a:cubicBezTo>
                  <a:pt x="123550" y="496402"/>
                  <a:pt x="122023" y="502425"/>
                  <a:pt x="117784" y="506134"/>
                </a:cubicBezTo>
                <a:cubicBezTo>
                  <a:pt x="109307" y="513552"/>
                  <a:pt x="89666" y="524880"/>
                  <a:pt x="89666" y="524880"/>
                </a:cubicBezTo>
                <a:cubicBezTo>
                  <a:pt x="84101" y="541577"/>
                  <a:pt x="83832" y="545773"/>
                  <a:pt x="70922" y="562372"/>
                </a:cubicBezTo>
                <a:cubicBezTo>
                  <a:pt x="65497" y="569347"/>
                  <a:pt x="57928" y="574408"/>
                  <a:pt x="52177" y="581117"/>
                </a:cubicBezTo>
                <a:cubicBezTo>
                  <a:pt x="48511" y="585394"/>
                  <a:pt x="45928" y="590490"/>
                  <a:pt x="42804" y="595177"/>
                </a:cubicBezTo>
                <a:cubicBezTo>
                  <a:pt x="41242" y="601425"/>
                  <a:pt x="40379" y="607891"/>
                  <a:pt x="38118" y="613922"/>
                </a:cubicBezTo>
                <a:cubicBezTo>
                  <a:pt x="35665" y="620463"/>
                  <a:pt x="30955" y="626040"/>
                  <a:pt x="28746" y="632668"/>
                </a:cubicBezTo>
                <a:cubicBezTo>
                  <a:pt x="26227" y="640225"/>
                  <a:pt x="25787" y="648324"/>
                  <a:pt x="24059" y="656100"/>
                </a:cubicBezTo>
                <a:cubicBezTo>
                  <a:pt x="22662" y="662388"/>
                  <a:pt x="20935" y="668597"/>
                  <a:pt x="19373" y="674846"/>
                </a:cubicBezTo>
                <a:cubicBezTo>
                  <a:pt x="20935" y="679532"/>
                  <a:pt x="24672" y="684003"/>
                  <a:pt x="24059" y="688905"/>
                </a:cubicBezTo>
                <a:cubicBezTo>
                  <a:pt x="23016" y="697252"/>
                  <a:pt x="17640" y="704460"/>
                  <a:pt x="14687" y="712337"/>
                </a:cubicBezTo>
                <a:cubicBezTo>
                  <a:pt x="7766" y="730794"/>
                  <a:pt x="9333" y="730405"/>
                  <a:pt x="5314" y="754515"/>
                </a:cubicBezTo>
                <a:cubicBezTo>
                  <a:pt x="-1064" y="843815"/>
                  <a:pt x="-2446" y="829456"/>
                  <a:pt x="5314" y="941972"/>
                </a:cubicBezTo>
                <a:cubicBezTo>
                  <a:pt x="5968" y="951448"/>
                  <a:pt x="13891" y="963238"/>
                  <a:pt x="19373" y="970091"/>
                </a:cubicBezTo>
                <a:cubicBezTo>
                  <a:pt x="22133" y="973541"/>
                  <a:pt x="24957" y="977191"/>
                  <a:pt x="28746" y="979464"/>
                </a:cubicBezTo>
                <a:cubicBezTo>
                  <a:pt x="32982" y="982005"/>
                  <a:pt x="38118" y="982588"/>
                  <a:pt x="42804" y="984150"/>
                </a:cubicBezTo>
                <a:cubicBezTo>
                  <a:pt x="74004" y="1015350"/>
                  <a:pt x="40403" y="985941"/>
                  <a:pt x="70922" y="1002896"/>
                </a:cubicBezTo>
                <a:cubicBezTo>
                  <a:pt x="116571" y="1028257"/>
                  <a:pt x="81151" y="1017168"/>
                  <a:pt x="117784" y="1026328"/>
                </a:cubicBezTo>
                <a:cubicBezTo>
                  <a:pt x="120908" y="1031014"/>
                  <a:pt x="122758" y="1036868"/>
                  <a:pt x="127156" y="1040387"/>
                </a:cubicBezTo>
                <a:cubicBezTo>
                  <a:pt x="131013" y="1043473"/>
                  <a:pt x="137722" y="1041581"/>
                  <a:pt x="141215" y="1045074"/>
                </a:cubicBezTo>
                <a:cubicBezTo>
                  <a:pt x="144708" y="1048567"/>
                  <a:pt x="143360" y="1054897"/>
                  <a:pt x="145901" y="1059133"/>
                </a:cubicBezTo>
                <a:cubicBezTo>
                  <a:pt x="148174" y="1062922"/>
                  <a:pt x="152623" y="1064971"/>
                  <a:pt x="155274" y="1068506"/>
                </a:cubicBezTo>
                <a:cubicBezTo>
                  <a:pt x="162033" y="1077518"/>
                  <a:pt x="174019" y="1096624"/>
                  <a:pt x="174019" y="1096624"/>
                </a:cubicBezTo>
                <a:cubicBezTo>
                  <a:pt x="186821" y="1135036"/>
                  <a:pt x="164680" y="1075592"/>
                  <a:pt x="206822" y="1138802"/>
                </a:cubicBezTo>
                <a:cubicBezTo>
                  <a:pt x="209946" y="1143488"/>
                  <a:pt x="212212" y="1148878"/>
                  <a:pt x="216195" y="1152861"/>
                </a:cubicBezTo>
                <a:cubicBezTo>
                  <a:pt x="251068" y="1187735"/>
                  <a:pt x="222227" y="1147850"/>
                  <a:pt x="244312" y="1180980"/>
                </a:cubicBezTo>
                <a:cubicBezTo>
                  <a:pt x="231111" y="1220586"/>
                  <a:pt x="237129" y="1196778"/>
                  <a:pt x="244312" y="1279395"/>
                </a:cubicBezTo>
                <a:cubicBezTo>
                  <a:pt x="245002" y="1287330"/>
                  <a:pt x="245860" y="1295506"/>
                  <a:pt x="248998" y="1302827"/>
                </a:cubicBezTo>
                <a:cubicBezTo>
                  <a:pt x="250738" y="1306888"/>
                  <a:pt x="255611" y="1308750"/>
                  <a:pt x="258371" y="1312200"/>
                </a:cubicBezTo>
                <a:cubicBezTo>
                  <a:pt x="261889" y="1316598"/>
                  <a:pt x="265456" y="1321112"/>
                  <a:pt x="267743" y="1326259"/>
                </a:cubicBezTo>
                <a:cubicBezTo>
                  <a:pt x="271756" y="1335288"/>
                  <a:pt x="277116" y="1354378"/>
                  <a:pt x="277116" y="1354378"/>
                </a:cubicBezTo>
                <a:cubicBezTo>
                  <a:pt x="281383" y="1409847"/>
                  <a:pt x="278990" y="1402175"/>
                  <a:pt x="286488" y="1443420"/>
                </a:cubicBezTo>
                <a:cubicBezTo>
                  <a:pt x="287913" y="1451257"/>
                  <a:pt x="287076" y="1460022"/>
                  <a:pt x="291174" y="1466852"/>
                </a:cubicBezTo>
                <a:cubicBezTo>
                  <a:pt x="296857" y="1476324"/>
                  <a:pt x="314605" y="1490284"/>
                  <a:pt x="314605" y="1490284"/>
                </a:cubicBezTo>
                <a:cubicBezTo>
                  <a:pt x="324253" y="1519224"/>
                  <a:pt x="312567" y="1489568"/>
                  <a:pt x="338037" y="1527776"/>
                </a:cubicBezTo>
                <a:cubicBezTo>
                  <a:pt x="341912" y="1533589"/>
                  <a:pt x="343433" y="1540777"/>
                  <a:pt x="347409" y="1546521"/>
                </a:cubicBezTo>
                <a:cubicBezTo>
                  <a:pt x="357547" y="1561165"/>
                  <a:pt x="380213" y="1588699"/>
                  <a:pt x="380213" y="1588699"/>
                </a:cubicBezTo>
                <a:cubicBezTo>
                  <a:pt x="381775" y="1593385"/>
                  <a:pt x="382953" y="1598218"/>
                  <a:pt x="384899" y="1602758"/>
                </a:cubicBezTo>
                <a:cubicBezTo>
                  <a:pt x="387651" y="1609179"/>
                  <a:pt x="392433" y="1614764"/>
                  <a:pt x="394271" y="1621504"/>
                </a:cubicBezTo>
                <a:cubicBezTo>
                  <a:pt x="397177" y="1632161"/>
                  <a:pt x="396473" y="1643546"/>
                  <a:pt x="398957" y="1654309"/>
                </a:cubicBezTo>
                <a:cubicBezTo>
                  <a:pt x="401179" y="1663936"/>
                  <a:pt x="406393" y="1672740"/>
                  <a:pt x="408330" y="1682428"/>
                </a:cubicBezTo>
                <a:cubicBezTo>
                  <a:pt x="409892" y="1690239"/>
                  <a:pt x="408918" y="1699030"/>
                  <a:pt x="413016" y="1705860"/>
                </a:cubicBezTo>
                <a:cubicBezTo>
                  <a:pt x="418699" y="1715332"/>
                  <a:pt x="428637" y="1721481"/>
                  <a:pt x="436447" y="1729292"/>
                </a:cubicBezTo>
                <a:cubicBezTo>
                  <a:pt x="439571" y="1732416"/>
                  <a:pt x="443369" y="1734989"/>
                  <a:pt x="445820" y="1738665"/>
                </a:cubicBezTo>
                <a:lnTo>
                  <a:pt x="464565" y="1766783"/>
                </a:lnTo>
                <a:cubicBezTo>
                  <a:pt x="467689" y="1771470"/>
                  <a:pt x="472156" y="1775500"/>
                  <a:pt x="473937" y="1780843"/>
                </a:cubicBezTo>
                <a:cubicBezTo>
                  <a:pt x="485829" y="1816518"/>
                  <a:pt x="481373" y="1799273"/>
                  <a:pt x="487996" y="1832393"/>
                </a:cubicBezTo>
                <a:cubicBezTo>
                  <a:pt x="486434" y="1846452"/>
                  <a:pt x="487032" y="1860924"/>
                  <a:pt x="483310" y="1874571"/>
                </a:cubicBezTo>
                <a:cubicBezTo>
                  <a:pt x="481967" y="1879496"/>
                  <a:pt x="462301" y="1892240"/>
                  <a:pt x="459878" y="1893317"/>
                </a:cubicBezTo>
                <a:cubicBezTo>
                  <a:pt x="450850" y="1897330"/>
                  <a:pt x="441133" y="1899566"/>
                  <a:pt x="431761" y="1902690"/>
                </a:cubicBezTo>
                <a:cubicBezTo>
                  <a:pt x="427075" y="1904252"/>
                  <a:pt x="422494" y="1906178"/>
                  <a:pt x="417702" y="1907376"/>
                </a:cubicBezTo>
                <a:cubicBezTo>
                  <a:pt x="391230" y="1913995"/>
                  <a:pt x="405273" y="1910800"/>
                  <a:pt x="375526" y="1916749"/>
                </a:cubicBezTo>
                <a:cubicBezTo>
                  <a:pt x="372402" y="1921435"/>
                  <a:pt x="370552" y="1927289"/>
                  <a:pt x="366154" y="1930808"/>
                </a:cubicBezTo>
                <a:cubicBezTo>
                  <a:pt x="362297" y="1933894"/>
                  <a:pt x="355588" y="1932002"/>
                  <a:pt x="352095" y="1935495"/>
                </a:cubicBezTo>
                <a:cubicBezTo>
                  <a:pt x="348602" y="1938988"/>
                  <a:pt x="349355" y="1945014"/>
                  <a:pt x="347409" y="1949554"/>
                </a:cubicBezTo>
                <a:cubicBezTo>
                  <a:pt x="340273" y="1966206"/>
                  <a:pt x="338079" y="1968237"/>
                  <a:pt x="328664" y="1982359"/>
                </a:cubicBezTo>
                <a:cubicBezTo>
                  <a:pt x="327102" y="1987045"/>
                  <a:pt x="325335" y="1991668"/>
                  <a:pt x="323978" y="1996418"/>
                </a:cubicBezTo>
                <a:cubicBezTo>
                  <a:pt x="322209" y="2002611"/>
                  <a:pt x="321829" y="2009244"/>
                  <a:pt x="319292" y="2015164"/>
                </a:cubicBezTo>
                <a:cubicBezTo>
                  <a:pt x="317073" y="2020341"/>
                  <a:pt x="313043" y="2024537"/>
                  <a:pt x="309919" y="2029223"/>
                </a:cubicBezTo>
                <a:cubicBezTo>
                  <a:pt x="308357" y="2033909"/>
                  <a:pt x="307973" y="2039172"/>
                  <a:pt x="305233" y="2043282"/>
                </a:cubicBezTo>
                <a:cubicBezTo>
                  <a:pt x="301557" y="2048797"/>
                  <a:pt x="295487" y="2052310"/>
                  <a:pt x="291174" y="2057342"/>
                </a:cubicBezTo>
                <a:cubicBezTo>
                  <a:pt x="286091" y="2063272"/>
                  <a:pt x="282199" y="2070157"/>
                  <a:pt x="277116" y="2076087"/>
                </a:cubicBezTo>
                <a:cubicBezTo>
                  <a:pt x="272803" y="2081119"/>
                  <a:pt x="267300" y="2085055"/>
                  <a:pt x="263057" y="2090147"/>
                </a:cubicBezTo>
                <a:cubicBezTo>
                  <a:pt x="259451" y="2094474"/>
                  <a:pt x="258460" y="2101221"/>
                  <a:pt x="253684" y="2104206"/>
                </a:cubicBezTo>
                <a:cubicBezTo>
                  <a:pt x="245306" y="2109442"/>
                  <a:pt x="225567" y="2113579"/>
                  <a:pt x="225567" y="2113579"/>
                </a:cubicBezTo>
              </a:path>
            </a:pathLst>
          </a:custGeom>
          <a:ln w="12700" cmpd="sng">
            <a:solidFill>
              <a:schemeClr val="bg1"/>
            </a:solidFill>
            <a:prstDash val="das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8" name="Freeform 7"/>
          <p:cNvSpPr/>
          <p:nvPr/>
        </p:nvSpPr>
        <p:spPr>
          <a:xfrm>
            <a:off x="5797550" y="3978275"/>
            <a:ext cx="2249488" cy="993775"/>
          </a:xfrm>
          <a:custGeom>
            <a:avLst/>
            <a:gdLst>
              <a:gd name="connsiteX0" fmla="*/ 2160350 w 2249460"/>
              <a:gd name="connsiteY0" fmla="*/ 0 h 993523"/>
              <a:gd name="connsiteX1" fmla="*/ 2225957 w 2249460"/>
              <a:gd name="connsiteY1" fmla="*/ 56238 h 993523"/>
              <a:gd name="connsiteX2" fmla="*/ 2249388 w 2249460"/>
              <a:gd name="connsiteY2" fmla="*/ 107788 h 993523"/>
              <a:gd name="connsiteX3" fmla="*/ 2230643 w 2249460"/>
              <a:gd name="connsiteY3" fmla="*/ 210890 h 993523"/>
              <a:gd name="connsiteX4" fmla="*/ 2165036 w 2249460"/>
              <a:gd name="connsiteY4" fmla="*/ 271813 h 993523"/>
              <a:gd name="connsiteX5" fmla="*/ 1907294 w 2249460"/>
              <a:gd name="connsiteY5" fmla="*/ 328050 h 993523"/>
              <a:gd name="connsiteX6" fmla="*/ 1602689 w 2249460"/>
              <a:gd name="connsiteY6" fmla="*/ 365542 h 993523"/>
              <a:gd name="connsiteX7" fmla="*/ 1363692 w 2249460"/>
              <a:gd name="connsiteY7" fmla="*/ 407720 h 993523"/>
              <a:gd name="connsiteX8" fmla="*/ 918500 w 2249460"/>
              <a:gd name="connsiteY8" fmla="*/ 454584 h 993523"/>
              <a:gd name="connsiteX9" fmla="*/ 674816 w 2249460"/>
              <a:gd name="connsiteY9" fmla="*/ 562372 h 993523"/>
              <a:gd name="connsiteX10" fmla="*/ 431132 w 2249460"/>
              <a:gd name="connsiteY10" fmla="*/ 674846 h 993523"/>
              <a:gd name="connsiteX11" fmla="*/ 309290 w 2249460"/>
              <a:gd name="connsiteY11" fmla="*/ 777947 h 993523"/>
              <a:gd name="connsiteX12" fmla="*/ 145273 w 2249460"/>
              <a:gd name="connsiteY12" fmla="*/ 852930 h 993523"/>
              <a:gd name="connsiteX13" fmla="*/ 0 w 2249460"/>
              <a:gd name="connsiteY13" fmla="*/ 993523 h 993523"/>
              <a:gd name="connsiteX14" fmla="*/ 0 w 2249460"/>
              <a:gd name="connsiteY14" fmla="*/ 993523 h 99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9460" h="993523">
                <a:moveTo>
                  <a:pt x="2160350" y="0"/>
                </a:moveTo>
                <a:cubicBezTo>
                  <a:pt x="2185733" y="19136"/>
                  <a:pt x="2211117" y="38273"/>
                  <a:pt x="2225957" y="56238"/>
                </a:cubicBezTo>
                <a:cubicBezTo>
                  <a:pt x="2240797" y="74203"/>
                  <a:pt x="2248607" y="82013"/>
                  <a:pt x="2249388" y="107788"/>
                </a:cubicBezTo>
                <a:cubicBezTo>
                  <a:pt x="2250169" y="133563"/>
                  <a:pt x="2244702" y="183553"/>
                  <a:pt x="2230643" y="210890"/>
                </a:cubicBezTo>
                <a:cubicBezTo>
                  <a:pt x="2216584" y="238227"/>
                  <a:pt x="2218927" y="252286"/>
                  <a:pt x="2165036" y="271813"/>
                </a:cubicBezTo>
                <a:cubicBezTo>
                  <a:pt x="2111145" y="291340"/>
                  <a:pt x="2001018" y="312429"/>
                  <a:pt x="1907294" y="328050"/>
                </a:cubicBezTo>
                <a:cubicBezTo>
                  <a:pt x="1813570" y="343671"/>
                  <a:pt x="1693289" y="352264"/>
                  <a:pt x="1602689" y="365542"/>
                </a:cubicBezTo>
                <a:cubicBezTo>
                  <a:pt x="1512089" y="378820"/>
                  <a:pt x="1477723" y="392880"/>
                  <a:pt x="1363692" y="407720"/>
                </a:cubicBezTo>
                <a:cubicBezTo>
                  <a:pt x="1249661" y="422560"/>
                  <a:pt x="1033313" y="428809"/>
                  <a:pt x="918500" y="454584"/>
                </a:cubicBezTo>
                <a:cubicBezTo>
                  <a:pt x="803687" y="480359"/>
                  <a:pt x="674816" y="562372"/>
                  <a:pt x="674816" y="562372"/>
                </a:cubicBezTo>
                <a:cubicBezTo>
                  <a:pt x="593588" y="599082"/>
                  <a:pt x="492053" y="638917"/>
                  <a:pt x="431132" y="674846"/>
                </a:cubicBezTo>
                <a:cubicBezTo>
                  <a:pt x="370211" y="710775"/>
                  <a:pt x="356933" y="748266"/>
                  <a:pt x="309290" y="777947"/>
                </a:cubicBezTo>
                <a:cubicBezTo>
                  <a:pt x="261647" y="807628"/>
                  <a:pt x="196821" y="817001"/>
                  <a:pt x="145273" y="852930"/>
                </a:cubicBezTo>
                <a:cubicBezTo>
                  <a:pt x="93725" y="888859"/>
                  <a:pt x="0" y="993523"/>
                  <a:pt x="0" y="993523"/>
                </a:cubicBezTo>
                <a:lnTo>
                  <a:pt x="0" y="993523"/>
                </a:lnTo>
              </a:path>
            </a:pathLst>
          </a:custGeom>
          <a:ln w="12700" cmpd="sng">
            <a:solidFill>
              <a:schemeClr val="bg1"/>
            </a:solidFill>
            <a:prstDash val="das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9" name="Freeform 8"/>
          <p:cNvSpPr/>
          <p:nvPr/>
        </p:nvSpPr>
        <p:spPr>
          <a:xfrm>
            <a:off x="6337300" y="4292600"/>
            <a:ext cx="1928813" cy="665163"/>
          </a:xfrm>
          <a:custGeom>
            <a:avLst/>
            <a:gdLst>
              <a:gd name="connsiteX0" fmla="*/ 1928784 w 1928784"/>
              <a:gd name="connsiteY0" fmla="*/ 0 h 665473"/>
              <a:gd name="connsiteX1" fmla="*/ 1727276 w 1928784"/>
              <a:gd name="connsiteY1" fmla="*/ 60924 h 665473"/>
              <a:gd name="connsiteX2" fmla="*/ 1408613 w 1928784"/>
              <a:gd name="connsiteY2" fmla="*/ 164025 h 665473"/>
              <a:gd name="connsiteX3" fmla="*/ 1202419 w 1928784"/>
              <a:gd name="connsiteY3" fmla="*/ 243694 h 665473"/>
              <a:gd name="connsiteX4" fmla="*/ 1066518 w 1928784"/>
              <a:gd name="connsiteY4" fmla="*/ 323364 h 665473"/>
              <a:gd name="connsiteX5" fmla="*/ 841579 w 1928784"/>
              <a:gd name="connsiteY5" fmla="*/ 370228 h 665473"/>
              <a:gd name="connsiteX6" fmla="*/ 480740 w 1928784"/>
              <a:gd name="connsiteY6" fmla="*/ 379601 h 665473"/>
              <a:gd name="connsiteX7" fmla="*/ 302663 w 1928784"/>
              <a:gd name="connsiteY7" fmla="*/ 403033 h 665473"/>
              <a:gd name="connsiteX8" fmla="*/ 96469 w 1928784"/>
              <a:gd name="connsiteY8" fmla="*/ 463956 h 665473"/>
              <a:gd name="connsiteX9" fmla="*/ 12117 w 1928784"/>
              <a:gd name="connsiteY9" fmla="*/ 548312 h 665473"/>
              <a:gd name="connsiteX10" fmla="*/ 7431 w 1928784"/>
              <a:gd name="connsiteY10" fmla="*/ 595176 h 665473"/>
              <a:gd name="connsiteX11" fmla="*/ 77724 w 1928784"/>
              <a:gd name="connsiteY11" fmla="*/ 651413 h 665473"/>
              <a:gd name="connsiteX12" fmla="*/ 222997 w 1928784"/>
              <a:gd name="connsiteY12" fmla="*/ 665473 h 665473"/>
              <a:gd name="connsiteX13" fmla="*/ 222997 w 1928784"/>
              <a:gd name="connsiteY13" fmla="*/ 665473 h 66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8784" h="665473">
                <a:moveTo>
                  <a:pt x="1928784" y="0"/>
                </a:moveTo>
                <a:lnTo>
                  <a:pt x="1727276" y="60924"/>
                </a:lnTo>
                <a:lnTo>
                  <a:pt x="1408613" y="164025"/>
                </a:lnTo>
                <a:cubicBezTo>
                  <a:pt x="1321137" y="194487"/>
                  <a:pt x="1259435" y="217138"/>
                  <a:pt x="1202419" y="243694"/>
                </a:cubicBezTo>
                <a:cubicBezTo>
                  <a:pt x="1145403" y="270251"/>
                  <a:pt x="1126658" y="302275"/>
                  <a:pt x="1066518" y="323364"/>
                </a:cubicBezTo>
                <a:cubicBezTo>
                  <a:pt x="1006378" y="344453"/>
                  <a:pt x="939209" y="360855"/>
                  <a:pt x="841579" y="370228"/>
                </a:cubicBezTo>
                <a:cubicBezTo>
                  <a:pt x="743949" y="379601"/>
                  <a:pt x="570559" y="374134"/>
                  <a:pt x="480740" y="379601"/>
                </a:cubicBezTo>
                <a:cubicBezTo>
                  <a:pt x="390921" y="385069"/>
                  <a:pt x="366708" y="388974"/>
                  <a:pt x="302663" y="403033"/>
                </a:cubicBezTo>
                <a:cubicBezTo>
                  <a:pt x="238618" y="417092"/>
                  <a:pt x="144893" y="439743"/>
                  <a:pt x="96469" y="463956"/>
                </a:cubicBezTo>
                <a:cubicBezTo>
                  <a:pt x="48045" y="488169"/>
                  <a:pt x="26957" y="526442"/>
                  <a:pt x="12117" y="548312"/>
                </a:cubicBezTo>
                <a:cubicBezTo>
                  <a:pt x="-2723" y="570182"/>
                  <a:pt x="-3503" y="577993"/>
                  <a:pt x="7431" y="595176"/>
                </a:cubicBezTo>
                <a:cubicBezTo>
                  <a:pt x="18365" y="612359"/>
                  <a:pt x="41796" y="639697"/>
                  <a:pt x="77724" y="651413"/>
                </a:cubicBezTo>
                <a:cubicBezTo>
                  <a:pt x="113652" y="663129"/>
                  <a:pt x="222997" y="665473"/>
                  <a:pt x="222997" y="665473"/>
                </a:cubicBezTo>
                <a:lnTo>
                  <a:pt x="222997" y="665473"/>
                </a:lnTo>
              </a:path>
            </a:pathLst>
          </a:custGeom>
          <a:ln w="12700" cmpd="sng">
            <a:solidFill>
              <a:schemeClr val="bg1"/>
            </a:solidFill>
            <a:prstDash val="das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0" name="Freeform 9"/>
          <p:cNvSpPr/>
          <p:nvPr/>
        </p:nvSpPr>
        <p:spPr>
          <a:xfrm>
            <a:off x="4583113" y="4508500"/>
            <a:ext cx="796925" cy="641350"/>
          </a:xfrm>
          <a:custGeom>
            <a:avLst/>
            <a:gdLst>
              <a:gd name="connsiteX0" fmla="*/ 797333 w 797333"/>
              <a:gd name="connsiteY0" fmla="*/ 0 h 642040"/>
              <a:gd name="connsiteX1" fmla="*/ 586453 w 797333"/>
              <a:gd name="connsiteY1" fmla="*/ 4686 h 642040"/>
              <a:gd name="connsiteX2" fmla="*/ 389632 w 797333"/>
              <a:gd name="connsiteY2" fmla="*/ 51550 h 642040"/>
              <a:gd name="connsiteX3" fmla="*/ 286535 w 797333"/>
              <a:gd name="connsiteY3" fmla="*/ 126533 h 642040"/>
              <a:gd name="connsiteX4" fmla="*/ 234986 w 797333"/>
              <a:gd name="connsiteY4" fmla="*/ 168711 h 642040"/>
              <a:gd name="connsiteX5" fmla="*/ 108458 w 797333"/>
              <a:gd name="connsiteY5" fmla="*/ 206202 h 642040"/>
              <a:gd name="connsiteX6" fmla="*/ 14733 w 797333"/>
              <a:gd name="connsiteY6" fmla="*/ 262440 h 642040"/>
              <a:gd name="connsiteX7" fmla="*/ 5361 w 797333"/>
              <a:gd name="connsiteY7" fmla="*/ 360855 h 642040"/>
              <a:gd name="connsiteX8" fmla="*/ 66282 w 797333"/>
              <a:gd name="connsiteY8" fmla="*/ 459270 h 642040"/>
              <a:gd name="connsiteX9" fmla="*/ 113144 w 797333"/>
              <a:gd name="connsiteY9" fmla="*/ 552998 h 642040"/>
              <a:gd name="connsiteX10" fmla="*/ 131889 w 797333"/>
              <a:gd name="connsiteY10" fmla="*/ 642040 h 642040"/>
              <a:gd name="connsiteX11" fmla="*/ 131889 w 797333"/>
              <a:gd name="connsiteY11" fmla="*/ 642040 h 64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7333" h="642040">
                <a:moveTo>
                  <a:pt x="797333" y="0"/>
                </a:moveTo>
                <a:lnTo>
                  <a:pt x="586453" y="4686"/>
                </a:lnTo>
                <a:cubicBezTo>
                  <a:pt x="518503" y="13278"/>
                  <a:pt x="439618" y="31242"/>
                  <a:pt x="389632" y="51550"/>
                </a:cubicBezTo>
                <a:cubicBezTo>
                  <a:pt x="339646" y="71858"/>
                  <a:pt x="312309" y="107006"/>
                  <a:pt x="286535" y="126533"/>
                </a:cubicBezTo>
                <a:cubicBezTo>
                  <a:pt x="260761" y="146060"/>
                  <a:pt x="264665" y="155433"/>
                  <a:pt x="234986" y="168711"/>
                </a:cubicBezTo>
                <a:cubicBezTo>
                  <a:pt x="205307" y="181989"/>
                  <a:pt x="145167" y="190581"/>
                  <a:pt x="108458" y="206202"/>
                </a:cubicBezTo>
                <a:cubicBezTo>
                  <a:pt x="71749" y="221823"/>
                  <a:pt x="31916" y="236665"/>
                  <a:pt x="14733" y="262440"/>
                </a:cubicBezTo>
                <a:cubicBezTo>
                  <a:pt x="-2450" y="288215"/>
                  <a:pt x="-3230" y="328050"/>
                  <a:pt x="5361" y="360855"/>
                </a:cubicBezTo>
                <a:cubicBezTo>
                  <a:pt x="13952" y="393660"/>
                  <a:pt x="48318" y="427246"/>
                  <a:pt x="66282" y="459270"/>
                </a:cubicBezTo>
                <a:cubicBezTo>
                  <a:pt x="84246" y="491294"/>
                  <a:pt x="102210" y="522536"/>
                  <a:pt x="113144" y="552998"/>
                </a:cubicBezTo>
                <a:cubicBezTo>
                  <a:pt x="124078" y="583460"/>
                  <a:pt x="131889" y="642040"/>
                  <a:pt x="131889" y="642040"/>
                </a:cubicBezTo>
                <a:lnTo>
                  <a:pt x="131889" y="642040"/>
                </a:lnTo>
              </a:path>
            </a:pathLst>
          </a:custGeom>
          <a:ln w="12700" cmpd="sng">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1" name="Freeform 10"/>
          <p:cNvSpPr/>
          <p:nvPr/>
        </p:nvSpPr>
        <p:spPr>
          <a:xfrm>
            <a:off x="4151313" y="4335463"/>
            <a:ext cx="850900" cy="655637"/>
          </a:xfrm>
          <a:custGeom>
            <a:avLst/>
            <a:gdLst>
              <a:gd name="connsiteX0" fmla="*/ 801345 w 850258"/>
              <a:gd name="connsiteY0" fmla="*/ 0 h 656100"/>
              <a:gd name="connsiteX1" fmla="*/ 843521 w 850258"/>
              <a:gd name="connsiteY1" fmla="*/ 46864 h 656100"/>
              <a:gd name="connsiteX2" fmla="*/ 829462 w 850258"/>
              <a:gd name="connsiteY2" fmla="*/ 93728 h 656100"/>
              <a:gd name="connsiteX3" fmla="*/ 651385 w 850258"/>
              <a:gd name="connsiteY3" fmla="*/ 159338 h 656100"/>
              <a:gd name="connsiteX4" fmla="*/ 473309 w 850258"/>
              <a:gd name="connsiteY4" fmla="*/ 229635 h 656100"/>
              <a:gd name="connsiteX5" fmla="*/ 318663 w 850258"/>
              <a:gd name="connsiteY5" fmla="*/ 309304 h 656100"/>
              <a:gd name="connsiteX6" fmla="*/ 229625 w 850258"/>
              <a:gd name="connsiteY6" fmla="*/ 356168 h 656100"/>
              <a:gd name="connsiteX7" fmla="*/ 201508 w 850258"/>
              <a:gd name="connsiteY7" fmla="*/ 454583 h 656100"/>
              <a:gd name="connsiteX8" fmla="*/ 149959 w 850258"/>
              <a:gd name="connsiteY8" fmla="*/ 548312 h 656100"/>
              <a:gd name="connsiteX9" fmla="*/ 70293 w 850258"/>
              <a:gd name="connsiteY9" fmla="*/ 623295 h 656100"/>
              <a:gd name="connsiteX10" fmla="*/ 0 w 850258"/>
              <a:gd name="connsiteY10" fmla="*/ 656100 h 656100"/>
              <a:gd name="connsiteX11" fmla="*/ 0 w 850258"/>
              <a:gd name="connsiteY11" fmla="*/ 656100 h 65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0258" h="656100">
                <a:moveTo>
                  <a:pt x="801345" y="0"/>
                </a:moveTo>
                <a:cubicBezTo>
                  <a:pt x="820090" y="15621"/>
                  <a:pt x="838835" y="31243"/>
                  <a:pt x="843521" y="46864"/>
                </a:cubicBezTo>
                <a:cubicBezTo>
                  <a:pt x="848207" y="62485"/>
                  <a:pt x="861485" y="74982"/>
                  <a:pt x="829462" y="93728"/>
                </a:cubicBezTo>
                <a:cubicBezTo>
                  <a:pt x="797439" y="112474"/>
                  <a:pt x="710744" y="136687"/>
                  <a:pt x="651385" y="159338"/>
                </a:cubicBezTo>
                <a:cubicBezTo>
                  <a:pt x="592026" y="181989"/>
                  <a:pt x="528763" y="204641"/>
                  <a:pt x="473309" y="229635"/>
                </a:cubicBezTo>
                <a:cubicBezTo>
                  <a:pt x="417855" y="254629"/>
                  <a:pt x="318663" y="309304"/>
                  <a:pt x="318663" y="309304"/>
                </a:cubicBezTo>
                <a:cubicBezTo>
                  <a:pt x="278049" y="330393"/>
                  <a:pt x="249151" y="331955"/>
                  <a:pt x="229625" y="356168"/>
                </a:cubicBezTo>
                <a:cubicBezTo>
                  <a:pt x="210099" y="380381"/>
                  <a:pt x="214786" y="422559"/>
                  <a:pt x="201508" y="454583"/>
                </a:cubicBezTo>
                <a:cubicBezTo>
                  <a:pt x="188230" y="486607"/>
                  <a:pt x="171828" y="520193"/>
                  <a:pt x="149959" y="548312"/>
                </a:cubicBezTo>
                <a:cubicBezTo>
                  <a:pt x="128090" y="576431"/>
                  <a:pt x="95286" y="605330"/>
                  <a:pt x="70293" y="623295"/>
                </a:cubicBezTo>
                <a:cubicBezTo>
                  <a:pt x="45300" y="641260"/>
                  <a:pt x="0" y="656100"/>
                  <a:pt x="0" y="656100"/>
                </a:cubicBezTo>
                <a:lnTo>
                  <a:pt x="0" y="656100"/>
                </a:lnTo>
              </a:path>
            </a:pathLst>
          </a:custGeom>
          <a:ln w="12700" cmpd="sng">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2" name="Freeform 11"/>
          <p:cNvSpPr/>
          <p:nvPr/>
        </p:nvSpPr>
        <p:spPr>
          <a:xfrm>
            <a:off x="2357438" y="4714875"/>
            <a:ext cx="449262" cy="215900"/>
          </a:xfrm>
          <a:custGeom>
            <a:avLst/>
            <a:gdLst>
              <a:gd name="connsiteX0" fmla="*/ 393775 w 450010"/>
              <a:gd name="connsiteY0" fmla="*/ 0 h 215576"/>
              <a:gd name="connsiteX1" fmla="*/ 220385 w 450010"/>
              <a:gd name="connsiteY1" fmla="*/ 23433 h 215576"/>
              <a:gd name="connsiteX2" fmla="*/ 79798 w 450010"/>
              <a:gd name="connsiteY2" fmla="*/ 37492 h 215576"/>
              <a:gd name="connsiteX3" fmla="*/ 132 w 450010"/>
              <a:gd name="connsiteY3" fmla="*/ 89043 h 215576"/>
              <a:gd name="connsiteX4" fmla="*/ 65739 w 450010"/>
              <a:gd name="connsiteY4" fmla="*/ 140593 h 215576"/>
              <a:gd name="connsiteX5" fmla="*/ 234443 w 450010"/>
              <a:gd name="connsiteY5" fmla="*/ 173398 h 215576"/>
              <a:gd name="connsiteX6" fmla="*/ 379716 w 450010"/>
              <a:gd name="connsiteY6" fmla="*/ 206203 h 215576"/>
              <a:gd name="connsiteX7" fmla="*/ 450010 w 450010"/>
              <a:gd name="connsiteY7" fmla="*/ 215576 h 21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010" h="215576">
                <a:moveTo>
                  <a:pt x="393775" y="0"/>
                </a:moveTo>
                <a:lnTo>
                  <a:pt x="220385" y="23433"/>
                </a:lnTo>
                <a:cubicBezTo>
                  <a:pt x="168055" y="29682"/>
                  <a:pt x="116507" y="26557"/>
                  <a:pt x="79798" y="37492"/>
                </a:cubicBezTo>
                <a:cubicBezTo>
                  <a:pt x="43089" y="48427"/>
                  <a:pt x="2475" y="71860"/>
                  <a:pt x="132" y="89043"/>
                </a:cubicBezTo>
                <a:cubicBezTo>
                  <a:pt x="-2211" y="106226"/>
                  <a:pt x="26687" y="126534"/>
                  <a:pt x="65739" y="140593"/>
                </a:cubicBezTo>
                <a:cubicBezTo>
                  <a:pt x="104791" y="154652"/>
                  <a:pt x="182114" y="162463"/>
                  <a:pt x="234443" y="173398"/>
                </a:cubicBezTo>
                <a:cubicBezTo>
                  <a:pt x="286772" y="184333"/>
                  <a:pt x="343788" y="199173"/>
                  <a:pt x="379716" y="206203"/>
                </a:cubicBezTo>
                <a:cubicBezTo>
                  <a:pt x="415644" y="213233"/>
                  <a:pt x="450010" y="215576"/>
                  <a:pt x="450010" y="215576"/>
                </a:cubicBezTo>
              </a:path>
            </a:pathLst>
          </a:custGeom>
          <a:ln w="12700" cmpd="sng">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3" name="Freeform 12"/>
          <p:cNvSpPr/>
          <p:nvPr/>
        </p:nvSpPr>
        <p:spPr>
          <a:xfrm>
            <a:off x="1133475" y="4803775"/>
            <a:ext cx="381000" cy="233363"/>
          </a:xfrm>
          <a:custGeom>
            <a:avLst/>
            <a:gdLst>
              <a:gd name="connsiteX0" fmla="*/ 42176 w 380261"/>
              <a:gd name="connsiteY0" fmla="*/ 0 h 234321"/>
              <a:gd name="connsiteX1" fmla="*/ 206194 w 380261"/>
              <a:gd name="connsiteY1" fmla="*/ 23432 h 234321"/>
              <a:gd name="connsiteX2" fmla="*/ 318663 w 380261"/>
              <a:gd name="connsiteY2" fmla="*/ 32805 h 234321"/>
              <a:gd name="connsiteX3" fmla="*/ 379584 w 380261"/>
              <a:gd name="connsiteY3" fmla="*/ 74982 h 234321"/>
              <a:gd name="connsiteX4" fmla="*/ 281173 w 380261"/>
              <a:gd name="connsiteY4" fmla="*/ 131220 h 234321"/>
              <a:gd name="connsiteX5" fmla="*/ 145273 w 380261"/>
              <a:gd name="connsiteY5" fmla="*/ 145279 h 234321"/>
              <a:gd name="connsiteX6" fmla="*/ 51548 w 380261"/>
              <a:gd name="connsiteY6" fmla="*/ 178084 h 234321"/>
              <a:gd name="connsiteX7" fmla="*/ 0 w 380261"/>
              <a:gd name="connsiteY7" fmla="*/ 234321 h 234321"/>
              <a:gd name="connsiteX8" fmla="*/ 0 w 380261"/>
              <a:gd name="connsiteY8" fmla="*/ 234321 h 23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261" h="234321">
                <a:moveTo>
                  <a:pt x="42176" y="0"/>
                </a:moveTo>
                <a:lnTo>
                  <a:pt x="206194" y="23432"/>
                </a:lnTo>
                <a:cubicBezTo>
                  <a:pt x="252275" y="28900"/>
                  <a:pt x="289765" y="24213"/>
                  <a:pt x="318663" y="32805"/>
                </a:cubicBezTo>
                <a:cubicBezTo>
                  <a:pt x="347561" y="41397"/>
                  <a:pt x="385832" y="58580"/>
                  <a:pt x="379584" y="74982"/>
                </a:cubicBezTo>
                <a:cubicBezTo>
                  <a:pt x="373336" y="91384"/>
                  <a:pt x="320225" y="119504"/>
                  <a:pt x="281173" y="131220"/>
                </a:cubicBezTo>
                <a:cubicBezTo>
                  <a:pt x="242121" y="142936"/>
                  <a:pt x="183544" y="137468"/>
                  <a:pt x="145273" y="145279"/>
                </a:cubicBezTo>
                <a:cubicBezTo>
                  <a:pt x="107002" y="153090"/>
                  <a:pt x="75760" y="163244"/>
                  <a:pt x="51548" y="178084"/>
                </a:cubicBezTo>
                <a:cubicBezTo>
                  <a:pt x="27336" y="192924"/>
                  <a:pt x="0" y="234321"/>
                  <a:pt x="0" y="234321"/>
                </a:cubicBezTo>
                <a:lnTo>
                  <a:pt x="0" y="234321"/>
                </a:lnTo>
              </a:path>
            </a:pathLst>
          </a:custGeom>
          <a:ln w="12700" cmpd="sng">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a:xfrm>
            <a:off x="98425" y="17463"/>
            <a:ext cx="8926513" cy="1143000"/>
          </a:xfrm>
        </p:spPr>
        <p:txBody>
          <a:bodyPr/>
          <a:lstStyle/>
          <a:p>
            <a:r>
              <a:rPr lang="en-US" sz="3600" b="1" dirty="0">
                <a:latin typeface="Arial" charset="0"/>
                <a:cs typeface="Arial" charset="0"/>
              </a:rPr>
              <a:t>Differential Gene Expression Underlies</a:t>
            </a:r>
            <a:br>
              <a:rPr lang="en-US" sz="3600" b="1" dirty="0">
                <a:latin typeface="Arial" charset="0"/>
                <a:cs typeface="Arial" charset="0"/>
              </a:rPr>
            </a:br>
            <a:r>
              <a:rPr lang="en-US" sz="3600" b="1" dirty="0">
                <a:latin typeface="Arial" charset="0"/>
                <a:cs typeface="Arial" charset="0"/>
              </a:rPr>
              <a:t>Suture Development and Disease</a:t>
            </a:r>
          </a:p>
        </p:txBody>
      </p:sp>
      <p:grpSp>
        <p:nvGrpSpPr>
          <p:cNvPr id="5" name="Group 4"/>
          <p:cNvGrpSpPr/>
          <p:nvPr/>
        </p:nvGrpSpPr>
        <p:grpSpPr>
          <a:xfrm>
            <a:off x="3843696" y="3577619"/>
            <a:ext cx="4949849" cy="2298789"/>
            <a:chOff x="3822676" y="1433513"/>
            <a:chExt cx="4949849" cy="2298789"/>
          </a:xfrm>
        </p:grpSpPr>
        <p:sp>
          <p:nvSpPr>
            <p:cNvPr id="23554" name="TextBox 29"/>
            <p:cNvSpPr txBox="1">
              <a:spLocks noChangeArrowheads="1"/>
            </p:cNvSpPr>
            <p:nvPr/>
          </p:nvSpPr>
          <p:spPr bwMode="auto">
            <a:xfrm>
              <a:off x="3822676" y="2103438"/>
              <a:ext cx="144943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dirty="0"/>
                <a:t>Saethre-Chotzen </a:t>
              </a:r>
            </a:p>
            <a:p>
              <a:pPr algn="ctr" eaLnBrk="1" hangingPunct="1"/>
              <a:r>
                <a:rPr lang="en-US" sz="1200" b="1" dirty="0"/>
                <a:t>s</a:t>
              </a:r>
              <a:r>
                <a:rPr lang="en-US" sz="1200" b="1" dirty="0" smtClean="0"/>
                <a:t>yndrome</a:t>
              </a:r>
              <a:endParaRPr lang="en-US" sz="1200" b="1" dirty="0"/>
            </a:p>
            <a:p>
              <a:pPr algn="ctr" eaLnBrk="1" hangingPunct="1"/>
              <a:endParaRPr lang="en-US" sz="1200" b="1" i="1" dirty="0"/>
            </a:p>
            <a:p>
              <a:pPr algn="ctr" eaLnBrk="1" hangingPunct="1"/>
              <a:r>
                <a:rPr lang="en-US" sz="1200" b="1" i="1" dirty="0"/>
                <a:t>Twist1</a:t>
              </a:r>
              <a:r>
                <a:rPr lang="en-US" sz="1200" b="1" i="1" baseline="30000" dirty="0"/>
                <a:t>+/-</a:t>
              </a:r>
            </a:p>
          </p:txBody>
        </p:sp>
        <p:pic>
          <p:nvPicPr>
            <p:cNvPr id="23558" name="Picture 2" descr="Twist human mouse orig 2 fli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3713" y="1509713"/>
              <a:ext cx="3198812" cy="202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1" name="TextBox 11"/>
            <p:cNvSpPr txBox="1">
              <a:spLocks noChangeArrowheads="1"/>
            </p:cNvSpPr>
            <p:nvPr/>
          </p:nvSpPr>
          <p:spPr bwMode="auto">
            <a:xfrm>
              <a:off x="5496258" y="1433513"/>
              <a:ext cx="869149"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solidFill>
                    <a:schemeClr val="bg1"/>
                  </a:solidFill>
                </a:rPr>
                <a:t>9 months</a:t>
              </a:r>
            </a:p>
            <a:p>
              <a:pPr eaLnBrk="1" hangingPunct="1"/>
              <a:endParaRPr lang="en-US" sz="1200" b="1" dirty="0">
                <a:solidFill>
                  <a:schemeClr val="bg1"/>
                </a:solidFill>
              </a:endParaRPr>
            </a:p>
            <a:p>
              <a:pPr eaLnBrk="1" hangingPunct="1"/>
              <a:endParaRPr lang="en-US" sz="1200" b="1" dirty="0">
                <a:solidFill>
                  <a:schemeClr val="bg1"/>
                </a:solidFill>
              </a:endParaRPr>
            </a:p>
            <a:p>
              <a:pPr eaLnBrk="1" hangingPunct="1"/>
              <a:endParaRPr lang="en-US" sz="1200" b="1" dirty="0">
                <a:solidFill>
                  <a:schemeClr val="bg1"/>
                </a:solidFill>
              </a:endParaRPr>
            </a:p>
            <a:p>
              <a:pPr eaLnBrk="1" hangingPunct="1"/>
              <a:endParaRPr lang="en-US" sz="1200" b="1" dirty="0">
                <a:solidFill>
                  <a:schemeClr val="bg1"/>
                </a:solidFill>
              </a:endParaRPr>
            </a:p>
            <a:p>
              <a:pPr eaLnBrk="1" hangingPunct="1"/>
              <a:endParaRPr lang="en-US" sz="1200" b="1" dirty="0">
                <a:solidFill>
                  <a:schemeClr val="bg1"/>
                </a:solidFill>
              </a:endParaRPr>
            </a:p>
            <a:p>
              <a:pPr eaLnBrk="1" hangingPunct="1"/>
              <a:r>
                <a:rPr lang="en-US" sz="1200" b="1" dirty="0" smtClean="0"/>
                <a:t>P0</a:t>
              </a:r>
              <a:endParaRPr lang="en-US" sz="1200" b="1" dirty="0"/>
            </a:p>
          </p:txBody>
        </p:sp>
        <p:sp>
          <p:nvSpPr>
            <p:cNvPr id="23562" name="TextBox 13"/>
            <p:cNvSpPr txBox="1">
              <a:spLocks noChangeArrowheads="1"/>
            </p:cNvSpPr>
            <p:nvPr/>
          </p:nvSpPr>
          <p:spPr bwMode="auto">
            <a:xfrm>
              <a:off x="7499350" y="3516858"/>
              <a:ext cx="127317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dirty="0"/>
                <a:t>El Ghouzzi </a:t>
              </a:r>
              <a:r>
                <a:rPr lang="en-US" sz="800" b="1" i="1" dirty="0"/>
                <a:t>et </a:t>
              </a:r>
              <a:r>
                <a:rPr lang="en-US" sz="800" b="1" i="1" dirty="0" smtClean="0"/>
                <a:t>al.</a:t>
              </a:r>
              <a:r>
                <a:rPr lang="en-US" sz="800" b="1" dirty="0" smtClean="0"/>
                <a:t>, </a:t>
              </a:r>
              <a:r>
                <a:rPr lang="en-US" sz="800" b="1" dirty="0"/>
                <a:t>1997</a:t>
              </a:r>
            </a:p>
          </p:txBody>
        </p:sp>
        <p:sp>
          <p:nvSpPr>
            <p:cNvPr id="23563" name="Line 12"/>
            <p:cNvSpPr>
              <a:spLocks noChangeShapeType="1"/>
            </p:cNvSpPr>
            <p:nvPr/>
          </p:nvSpPr>
          <p:spPr bwMode="auto">
            <a:xfrm rot="10322511" flipV="1">
              <a:off x="7818438" y="1555750"/>
              <a:ext cx="107950" cy="92075"/>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64" name="Line 13"/>
            <p:cNvSpPr>
              <a:spLocks noChangeShapeType="1"/>
            </p:cNvSpPr>
            <p:nvPr/>
          </p:nvSpPr>
          <p:spPr bwMode="auto">
            <a:xfrm rot="10203677" flipV="1">
              <a:off x="6242050" y="1563688"/>
              <a:ext cx="107950" cy="92075"/>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65" name="Line 14"/>
            <p:cNvSpPr>
              <a:spLocks noChangeShapeType="1"/>
            </p:cNvSpPr>
            <p:nvPr/>
          </p:nvSpPr>
          <p:spPr bwMode="auto">
            <a:xfrm rot="10800001" flipV="1">
              <a:off x="7761288" y="2598738"/>
              <a:ext cx="107950" cy="92075"/>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66" name="Line 15"/>
            <p:cNvSpPr>
              <a:spLocks noChangeShapeType="1"/>
            </p:cNvSpPr>
            <p:nvPr/>
          </p:nvSpPr>
          <p:spPr bwMode="auto">
            <a:xfrm rot="10800001" flipV="1">
              <a:off x="6272213" y="2598738"/>
              <a:ext cx="107950" cy="92075"/>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71" name="TextBox 9"/>
            <p:cNvSpPr txBox="1">
              <a:spLocks noChangeArrowheads="1"/>
            </p:cNvSpPr>
            <p:nvPr/>
          </p:nvSpPr>
          <p:spPr bwMode="auto">
            <a:xfrm>
              <a:off x="6057900" y="1735138"/>
              <a:ext cx="30489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t>p</a:t>
              </a:r>
              <a:endParaRPr lang="en-US" sz="1400" b="1" dirty="0"/>
            </a:p>
          </p:txBody>
        </p:sp>
        <p:sp>
          <p:nvSpPr>
            <p:cNvPr id="23572" name="TextBox 14"/>
            <p:cNvSpPr txBox="1">
              <a:spLocks noChangeArrowheads="1"/>
            </p:cNvSpPr>
            <p:nvPr/>
          </p:nvSpPr>
          <p:spPr bwMode="auto">
            <a:xfrm>
              <a:off x="6324600" y="1608138"/>
              <a:ext cx="2439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t>f</a:t>
              </a:r>
              <a:endParaRPr lang="en-US" sz="1400" b="1" dirty="0"/>
            </a:p>
          </p:txBody>
        </p:sp>
        <p:cxnSp>
          <p:nvCxnSpPr>
            <p:cNvPr id="29" name="Straight Arrow Connector 28"/>
            <p:cNvCxnSpPr/>
            <p:nvPr/>
          </p:nvCxnSpPr>
          <p:spPr bwMode="auto">
            <a:xfrm>
              <a:off x="3886200" y="2597150"/>
              <a:ext cx="1258888"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3577" name="TextBox 21516"/>
          <p:cNvSpPr txBox="1">
            <a:spLocks noChangeArrowheads="1"/>
          </p:cNvSpPr>
          <p:nvPr/>
        </p:nvSpPr>
        <p:spPr bwMode="auto">
          <a:xfrm rot="-5400000">
            <a:off x="3601244" y="3371057"/>
            <a:ext cx="374015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t>Mouse          Human              Mouse            Human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49" y="1490726"/>
            <a:ext cx="3288792" cy="4078224"/>
          </a:xfrm>
          <a:prstGeom prst="rect">
            <a:avLst/>
          </a:prstGeom>
        </p:spPr>
      </p:pic>
      <p:sp>
        <p:nvSpPr>
          <p:cNvPr id="23556" name="TextBox 9"/>
          <p:cNvSpPr txBox="1">
            <a:spLocks noChangeArrowheads="1"/>
          </p:cNvSpPr>
          <p:nvPr/>
        </p:nvSpPr>
        <p:spPr bwMode="auto">
          <a:xfrm>
            <a:off x="3535965" y="5278396"/>
            <a:ext cx="28725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dirty="0">
                <a:latin typeface="Times" charset="0"/>
              </a:rPr>
              <a:t>1</a:t>
            </a:r>
          </a:p>
        </p:txBody>
      </p:sp>
      <p:sp>
        <p:nvSpPr>
          <p:cNvPr id="23578" name="TextBox 21517"/>
          <p:cNvSpPr txBox="1">
            <a:spLocks noChangeArrowheads="1"/>
          </p:cNvSpPr>
          <p:nvPr/>
        </p:nvSpPr>
        <p:spPr bwMode="auto">
          <a:xfrm>
            <a:off x="1268413" y="1447800"/>
            <a:ext cx="16668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t>Coronal Suture</a:t>
            </a:r>
          </a:p>
        </p:txBody>
      </p:sp>
      <p:sp>
        <p:nvSpPr>
          <p:cNvPr id="23579" name="TextBox 5"/>
          <p:cNvSpPr txBox="1">
            <a:spLocks noChangeArrowheads="1"/>
          </p:cNvSpPr>
          <p:nvPr/>
        </p:nvSpPr>
        <p:spPr bwMode="auto">
          <a:xfrm>
            <a:off x="2635250" y="5568950"/>
            <a:ext cx="116570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dirty="0"/>
              <a:t>Johnson </a:t>
            </a:r>
            <a:r>
              <a:rPr lang="en-US" sz="800" b="1" i="1" dirty="0"/>
              <a:t>et </a:t>
            </a:r>
            <a:r>
              <a:rPr lang="en-US" sz="800" b="1" i="1" dirty="0" smtClean="0"/>
              <a:t>al.</a:t>
            </a:r>
            <a:r>
              <a:rPr lang="en-US" sz="800" b="1" dirty="0" smtClean="0"/>
              <a:t>, </a:t>
            </a:r>
            <a:r>
              <a:rPr lang="en-US" sz="800" b="1" dirty="0"/>
              <a:t>2000</a:t>
            </a:r>
          </a:p>
        </p:txBody>
      </p:sp>
      <p:sp>
        <p:nvSpPr>
          <p:cNvPr id="23580" name="TextBox 21519"/>
          <p:cNvSpPr txBox="1">
            <a:spLocks noChangeArrowheads="1"/>
          </p:cNvSpPr>
          <p:nvPr/>
        </p:nvSpPr>
        <p:spPr bwMode="auto">
          <a:xfrm>
            <a:off x="176406" y="6069013"/>
            <a:ext cx="879118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Comprehensive suture </a:t>
            </a:r>
            <a:r>
              <a:rPr lang="en-US" sz="2000" b="1" dirty="0" smtClean="0"/>
              <a:t>subregion gene </a:t>
            </a:r>
            <a:r>
              <a:rPr lang="en-US" sz="2000" b="1" dirty="0"/>
              <a:t>expression profiles are </a:t>
            </a:r>
            <a:r>
              <a:rPr lang="en-US" sz="2000" b="1" dirty="0" smtClean="0"/>
              <a:t>needed</a:t>
            </a:r>
            <a:endParaRPr lang="en-US" sz="2000" b="1" dirty="0"/>
          </a:p>
        </p:txBody>
      </p:sp>
      <p:grpSp>
        <p:nvGrpSpPr>
          <p:cNvPr id="7" name="Group 6"/>
          <p:cNvGrpSpPr/>
          <p:nvPr/>
        </p:nvGrpSpPr>
        <p:grpSpPr>
          <a:xfrm>
            <a:off x="3851275" y="3044825"/>
            <a:ext cx="1471613" cy="1149350"/>
            <a:chOff x="3851275" y="3044825"/>
            <a:chExt cx="1471613" cy="1149350"/>
          </a:xfrm>
        </p:grpSpPr>
        <p:pic>
          <p:nvPicPr>
            <p:cNvPr id="23581" name="Picture 2" descr="Foetal skull fi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3044825"/>
              <a:ext cx="1471613" cy="114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Connector 2"/>
            <p:cNvCxnSpPr/>
            <p:nvPr/>
          </p:nvCxnSpPr>
          <p:spPr>
            <a:xfrm>
              <a:off x="4530725" y="3443288"/>
              <a:ext cx="263525" cy="0"/>
            </a:xfrm>
            <a:prstGeom prst="line">
              <a:avLst/>
            </a:prstGeom>
            <a:ln w="1905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851275" y="1496257"/>
            <a:ext cx="4551578" cy="2153253"/>
            <a:chOff x="3851275" y="1496257"/>
            <a:chExt cx="4551578" cy="2153253"/>
          </a:xfrm>
        </p:grpSpPr>
        <p:grpSp>
          <p:nvGrpSpPr>
            <p:cNvPr id="6" name="Group 5"/>
            <p:cNvGrpSpPr/>
            <p:nvPr/>
          </p:nvGrpSpPr>
          <p:grpSpPr>
            <a:xfrm>
              <a:off x="3851275" y="1496257"/>
              <a:ext cx="4551578" cy="2153253"/>
              <a:chOff x="3824288" y="3633788"/>
              <a:chExt cx="4551578" cy="2153253"/>
            </a:xfrm>
          </p:grpSpPr>
          <p:pic>
            <p:nvPicPr>
              <p:cNvPr id="23557" name="Picture 1" descr="Apert human mouse comp unla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73713" y="3633788"/>
                <a:ext cx="2684462"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9" name="TextBox 12"/>
              <p:cNvSpPr txBox="1">
                <a:spLocks noChangeArrowheads="1"/>
              </p:cNvSpPr>
              <p:nvPr/>
            </p:nvSpPr>
            <p:spPr bwMode="auto">
              <a:xfrm>
                <a:off x="7237413" y="5571597"/>
                <a:ext cx="113845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dirty="0"/>
                  <a:t>Holmes e</a:t>
                </a:r>
                <a:r>
                  <a:rPr lang="en-US" sz="800" b="1" i="1" dirty="0"/>
                  <a:t>t </a:t>
                </a:r>
                <a:r>
                  <a:rPr lang="en-US" sz="800" b="1" i="1" dirty="0" smtClean="0"/>
                  <a:t>al.</a:t>
                </a:r>
                <a:r>
                  <a:rPr lang="en-US" sz="800" b="1" dirty="0" smtClean="0"/>
                  <a:t>,  </a:t>
                </a:r>
                <a:r>
                  <a:rPr lang="en-US" sz="800" b="1" dirty="0"/>
                  <a:t>2009</a:t>
                </a:r>
              </a:p>
            </p:txBody>
          </p:sp>
          <p:sp>
            <p:nvSpPr>
              <p:cNvPr id="23560" name="Text Box 16"/>
              <p:cNvSpPr txBox="1">
                <a:spLocks noChangeArrowheads="1"/>
              </p:cNvSpPr>
              <p:nvPr/>
            </p:nvSpPr>
            <p:spPr bwMode="auto">
              <a:xfrm>
                <a:off x="7097713" y="4352925"/>
                <a:ext cx="126989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dirty="0">
                    <a:solidFill>
                      <a:schemeClr val="bg1"/>
                    </a:solidFill>
                  </a:rPr>
                  <a:t>Mathijssen </a:t>
                </a:r>
                <a:r>
                  <a:rPr lang="en-US" sz="800" b="1" i="1" dirty="0">
                    <a:solidFill>
                      <a:schemeClr val="bg1"/>
                    </a:solidFill>
                  </a:rPr>
                  <a:t>et </a:t>
                </a:r>
                <a:r>
                  <a:rPr lang="en-US" sz="800" b="1" i="1" dirty="0" smtClean="0">
                    <a:solidFill>
                      <a:schemeClr val="bg1"/>
                    </a:solidFill>
                  </a:rPr>
                  <a:t>al</a:t>
                </a:r>
                <a:r>
                  <a:rPr lang="en-US" sz="800" b="1" dirty="0" smtClean="0">
                    <a:solidFill>
                      <a:schemeClr val="bg1"/>
                    </a:solidFill>
                  </a:rPr>
                  <a:t>., </a:t>
                </a:r>
                <a:r>
                  <a:rPr lang="en-US" sz="800" b="1" dirty="0">
                    <a:solidFill>
                      <a:schemeClr val="bg1"/>
                    </a:solidFill>
                  </a:rPr>
                  <a:t>1996</a:t>
                </a:r>
              </a:p>
            </p:txBody>
          </p:sp>
          <p:sp>
            <p:nvSpPr>
              <p:cNvPr id="23567" name="Line 12"/>
              <p:cNvSpPr>
                <a:spLocks noChangeShapeType="1"/>
              </p:cNvSpPr>
              <p:nvPr/>
            </p:nvSpPr>
            <p:spPr bwMode="auto">
              <a:xfrm rot="15722511" flipV="1">
                <a:off x="7716838" y="4059237"/>
                <a:ext cx="107950" cy="92075"/>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68" name="Line 13"/>
              <p:cNvSpPr>
                <a:spLocks noChangeShapeType="1"/>
              </p:cNvSpPr>
              <p:nvPr/>
            </p:nvSpPr>
            <p:spPr bwMode="auto">
              <a:xfrm rot="15603677" flipV="1">
                <a:off x="6402388" y="4067175"/>
                <a:ext cx="107950" cy="92075"/>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69" name="Line 14"/>
              <p:cNvSpPr>
                <a:spLocks noChangeShapeType="1"/>
              </p:cNvSpPr>
              <p:nvPr/>
            </p:nvSpPr>
            <p:spPr bwMode="auto">
              <a:xfrm rot="16200001" flipV="1">
                <a:off x="7493794" y="5052219"/>
                <a:ext cx="107950" cy="93662"/>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70" name="Line 15"/>
              <p:cNvSpPr>
                <a:spLocks noChangeShapeType="1"/>
              </p:cNvSpPr>
              <p:nvPr/>
            </p:nvSpPr>
            <p:spPr bwMode="auto">
              <a:xfrm rot="16200001" flipV="1">
                <a:off x="6242051" y="5053012"/>
                <a:ext cx="107950" cy="92075"/>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73" name="TextBox 57"/>
              <p:cNvSpPr txBox="1">
                <a:spLocks noChangeArrowheads="1"/>
              </p:cNvSpPr>
              <p:nvPr/>
            </p:nvSpPr>
            <p:spPr bwMode="auto">
              <a:xfrm>
                <a:off x="5894388" y="3910013"/>
                <a:ext cx="29367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t>p</a:t>
                </a:r>
                <a:endParaRPr lang="en-US" sz="1400" b="1" dirty="0"/>
              </a:p>
            </p:txBody>
          </p:sp>
          <p:sp>
            <p:nvSpPr>
              <p:cNvPr id="23574" name="TextBox 58"/>
              <p:cNvSpPr txBox="1">
                <a:spLocks noChangeArrowheads="1"/>
              </p:cNvSpPr>
              <p:nvPr/>
            </p:nvSpPr>
            <p:spPr bwMode="auto">
              <a:xfrm>
                <a:off x="6516688" y="3910013"/>
                <a:ext cx="2439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t>f</a:t>
                </a:r>
                <a:endParaRPr lang="en-US" sz="1400" b="1" dirty="0"/>
              </a:p>
            </p:txBody>
          </p:sp>
          <p:grpSp>
            <p:nvGrpSpPr>
              <p:cNvPr id="4" name="Group 3"/>
              <p:cNvGrpSpPr/>
              <p:nvPr/>
            </p:nvGrpSpPr>
            <p:grpSpPr>
              <a:xfrm>
                <a:off x="3824288" y="4238625"/>
                <a:ext cx="1377950" cy="646113"/>
                <a:chOff x="3824288" y="4238625"/>
                <a:chExt cx="1377950" cy="646113"/>
              </a:xfrm>
            </p:grpSpPr>
            <p:cxnSp>
              <p:nvCxnSpPr>
                <p:cNvPr id="65" name="Straight Arrow Connector 64"/>
                <p:cNvCxnSpPr/>
                <p:nvPr/>
              </p:nvCxnSpPr>
              <p:spPr bwMode="auto">
                <a:xfrm>
                  <a:off x="3886200" y="4557713"/>
                  <a:ext cx="1258888"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583" name="TextBox 1"/>
                <p:cNvSpPr txBox="1">
                  <a:spLocks noChangeArrowheads="1"/>
                </p:cNvSpPr>
                <p:nvPr/>
              </p:nvSpPr>
              <p:spPr bwMode="auto">
                <a:xfrm>
                  <a:off x="3824288" y="4238625"/>
                  <a:ext cx="13779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dirty="0"/>
                    <a:t>Apert syndrome</a:t>
                  </a:r>
                </a:p>
                <a:p>
                  <a:pPr algn="ctr" eaLnBrk="1" hangingPunct="1"/>
                  <a:endParaRPr lang="en-US" sz="1200" b="1" i="1" dirty="0"/>
                </a:p>
                <a:p>
                  <a:pPr algn="ctr" eaLnBrk="1" hangingPunct="1"/>
                  <a:r>
                    <a:rPr lang="en-US" sz="1200" b="1" i="1" dirty="0"/>
                    <a:t>Fgfr2</a:t>
                  </a:r>
                  <a:r>
                    <a:rPr lang="en-US" sz="1200" b="1" i="1" baseline="30000" dirty="0"/>
                    <a:t>+/S252W</a:t>
                  </a:r>
                </a:p>
              </p:txBody>
            </p:sp>
          </p:grpSp>
        </p:grpSp>
        <p:sp>
          <p:nvSpPr>
            <p:cNvPr id="11" name="TextBox 10"/>
            <p:cNvSpPr txBox="1"/>
            <p:nvPr/>
          </p:nvSpPr>
          <p:spPr>
            <a:xfrm>
              <a:off x="5549462" y="2417384"/>
              <a:ext cx="372218" cy="276999"/>
            </a:xfrm>
            <a:prstGeom prst="rect">
              <a:avLst/>
            </a:prstGeom>
            <a:noFill/>
          </p:spPr>
          <p:txBody>
            <a:bodyPr wrap="none" rtlCol="0">
              <a:spAutoFit/>
            </a:bodyPr>
            <a:lstStyle/>
            <a:p>
              <a:r>
                <a:rPr lang="en-US" sz="1200" b="1" dirty="0" smtClean="0">
                  <a:solidFill>
                    <a:schemeClr val="bg1"/>
                  </a:solidFill>
                </a:rPr>
                <a:t>P0</a:t>
              </a:r>
              <a:endParaRPr lang="en-US" sz="1200" b="1" dirty="0">
                <a:solidFill>
                  <a:schemeClr val="bg1"/>
                </a:solidFill>
              </a:endParaRPr>
            </a:p>
          </p:txBody>
        </p:sp>
      </p:grpSp>
    </p:spTree>
    <p:extLst>
      <p:ext uri="{BB962C8B-B14F-4D97-AF65-F5344CB8AC3E}">
        <p14:creationId xmlns:p14="http://schemas.microsoft.com/office/powerpoint/2010/main" val="2055806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ture table 0428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5" y="3751993"/>
            <a:ext cx="8186738" cy="2842482"/>
          </a:xfrm>
          <a:prstGeom prst="rect">
            <a:avLst/>
          </a:prstGeom>
        </p:spPr>
      </p:pic>
      <p:sp>
        <p:nvSpPr>
          <p:cNvPr id="29697" name="Title 3"/>
          <p:cNvSpPr>
            <a:spLocks noGrp="1"/>
          </p:cNvSpPr>
          <p:nvPr>
            <p:ph type="title" idx="4294967295"/>
          </p:nvPr>
        </p:nvSpPr>
        <p:spPr>
          <a:xfrm>
            <a:off x="11113" y="-10477"/>
            <a:ext cx="9144000" cy="1143000"/>
          </a:xfrm>
        </p:spPr>
        <p:txBody>
          <a:bodyPr/>
          <a:lstStyle/>
          <a:p>
            <a:pPr eaLnBrk="1" hangingPunct="1"/>
            <a:r>
              <a:rPr lang="en-US" sz="3200" b="1" dirty="0" smtClean="0">
                <a:latin typeface="Arial" charset="0"/>
                <a:cs typeface="Arial" charset="0"/>
              </a:rPr>
              <a:t>Atlases from 11 Sutures - Multiple </a:t>
            </a:r>
            <a:r>
              <a:rPr lang="en-US" sz="3200" b="1" dirty="0">
                <a:latin typeface="Arial" charset="0"/>
                <a:cs typeface="Arial" charset="0"/>
              </a:rPr>
              <a:t>A</a:t>
            </a:r>
            <a:r>
              <a:rPr lang="en-US" sz="3200" b="1" dirty="0" smtClean="0">
                <a:latin typeface="Arial" charset="0"/>
                <a:cs typeface="Arial" charset="0"/>
              </a:rPr>
              <a:t>ges, WT and Craniosynostosis </a:t>
            </a:r>
            <a:r>
              <a:rPr lang="en-US" sz="3200" b="1" dirty="0">
                <a:latin typeface="Arial" charset="0"/>
                <a:cs typeface="Arial" charset="0"/>
              </a:rPr>
              <a:t>G</a:t>
            </a:r>
            <a:r>
              <a:rPr lang="en-US" sz="3200" b="1" dirty="0" smtClean="0">
                <a:latin typeface="Arial" charset="0"/>
                <a:cs typeface="Arial" charset="0"/>
              </a:rPr>
              <a:t>enotypes</a:t>
            </a:r>
            <a:endParaRPr lang="en-US" sz="3200" b="1" dirty="0">
              <a:latin typeface="Arial" charset="0"/>
              <a:cs typeface="Arial" charset="0"/>
            </a:endParaRPr>
          </a:p>
        </p:txBody>
      </p:sp>
      <p:sp>
        <p:nvSpPr>
          <p:cNvPr id="29698" name="TextBox 7"/>
          <p:cNvSpPr txBox="1">
            <a:spLocks noChangeArrowheads="1"/>
          </p:cNvSpPr>
          <p:nvPr/>
        </p:nvSpPr>
        <p:spPr bwMode="auto">
          <a:xfrm>
            <a:off x="7543800" y="3521075"/>
            <a:ext cx="12001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t>Chris Percival</a:t>
            </a:r>
          </a:p>
        </p:txBody>
      </p:sp>
      <p:grpSp>
        <p:nvGrpSpPr>
          <p:cNvPr id="29700" name="Group 3"/>
          <p:cNvGrpSpPr>
            <a:grpSpLocks/>
          </p:cNvGrpSpPr>
          <p:nvPr/>
        </p:nvGrpSpPr>
        <p:grpSpPr bwMode="auto">
          <a:xfrm>
            <a:off x="473075" y="1558925"/>
            <a:ext cx="8174038" cy="2027238"/>
            <a:chOff x="1130300" y="2209800"/>
            <a:chExt cx="9733788" cy="2414016"/>
          </a:xfrm>
        </p:grpSpPr>
        <p:pic>
          <p:nvPicPr>
            <p:cNvPr id="29701" name="Picture 1" descr="E17.5 pair lab fla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0300" y="2209800"/>
              <a:ext cx="6867144" cy="2414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2" name="Picture 2" descr="E17.5 ventral la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97444" y="2209800"/>
              <a:ext cx="2866644" cy="2414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p:cNvSpPr/>
          <p:nvPr/>
        </p:nvSpPr>
        <p:spPr>
          <a:xfrm>
            <a:off x="5039179" y="2431143"/>
            <a:ext cx="90714" cy="2313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408464" y="1614714"/>
            <a:ext cx="63500" cy="154215"/>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342900" y="165417"/>
            <a:ext cx="8458200" cy="1041746"/>
          </a:xfrm>
        </p:spPr>
        <p:txBody>
          <a:bodyPr/>
          <a:lstStyle/>
          <a:p>
            <a:pPr eaLnBrk="1" hangingPunct="1"/>
            <a:r>
              <a:rPr lang="en-US" sz="3600" b="1" dirty="0">
                <a:latin typeface="Arial" charset="0"/>
                <a:cs typeface="Arial" charset="0"/>
              </a:rPr>
              <a:t>WT </a:t>
            </a:r>
            <a:r>
              <a:rPr lang="en-US" sz="3600" b="1" dirty="0" smtClean="0">
                <a:latin typeface="Arial" charset="0"/>
                <a:cs typeface="Arial" charset="0"/>
              </a:rPr>
              <a:t>Suture</a:t>
            </a:r>
            <a:br>
              <a:rPr lang="en-US" sz="3600" b="1" dirty="0" smtClean="0">
                <a:latin typeface="Arial" charset="0"/>
                <a:cs typeface="Arial" charset="0"/>
              </a:rPr>
            </a:br>
            <a:r>
              <a:rPr lang="en-US" sz="3600" b="1" dirty="0" smtClean="0">
                <a:latin typeface="Arial" charset="0"/>
                <a:cs typeface="Arial" charset="0"/>
              </a:rPr>
              <a:t>Expression Profiles</a:t>
            </a:r>
            <a:endParaRPr lang="en-US" sz="3600" b="1" dirty="0">
              <a:latin typeface="Arial" charset="0"/>
              <a:cs typeface="Arial" charset="0"/>
            </a:endParaRPr>
          </a:p>
        </p:txBody>
      </p:sp>
      <p:sp>
        <p:nvSpPr>
          <p:cNvPr id="31747" name="Rectangle 54"/>
          <p:cNvSpPr>
            <a:spLocks noChangeArrowheads="1"/>
          </p:cNvSpPr>
          <p:nvPr/>
        </p:nvSpPr>
        <p:spPr bwMode="auto">
          <a:xfrm>
            <a:off x="834642" y="5479871"/>
            <a:ext cx="284084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2800" b="1" dirty="0"/>
              <a:t>285 WT </a:t>
            </a:r>
            <a:r>
              <a:rPr lang="en-US" sz="2800" b="1" dirty="0" smtClean="0">
                <a:cs typeface="Arial" charset="0"/>
              </a:rPr>
              <a:t>profiles</a:t>
            </a:r>
            <a:endParaRPr lang="en-US" sz="2800" b="1" dirty="0"/>
          </a:p>
        </p:txBody>
      </p:sp>
      <p:grpSp>
        <p:nvGrpSpPr>
          <p:cNvPr id="4" name="Group 3"/>
          <p:cNvGrpSpPr/>
          <p:nvPr/>
        </p:nvGrpSpPr>
        <p:grpSpPr>
          <a:xfrm>
            <a:off x="831850" y="1230313"/>
            <a:ext cx="7092950" cy="5153025"/>
            <a:chOff x="831850" y="1230313"/>
            <a:chExt cx="7092950" cy="5153025"/>
          </a:xfrm>
        </p:grpSpPr>
        <p:grpSp>
          <p:nvGrpSpPr>
            <p:cNvPr id="2" name="Group 1"/>
            <p:cNvGrpSpPr/>
            <p:nvPr/>
          </p:nvGrpSpPr>
          <p:grpSpPr>
            <a:xfrm>
              <a:off x="831850" y="1230313"/>
              <a:ext cx="7092950" cy="5153025"/>
              <a:chOff x="831850" y="1230313"/>
              <a:chExt cx="7092950" cy="5153025"/>
            </a:xfrm>
          </p:grpSpPr>
          <p:pic>
            <p:nvPicPr>
              <p:cNvPr id="31748" name="Picture 2" descr="WT table B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230313"/>
                <a:ext cx="7092950" cy="515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bwMode="auto">
              <a:xfrm>
                <a:off x="1258888" y="3592513"/>
                <a:ext cx="319087" cy="92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buFont typeface="Times New Roman" charset="0"/>
                  <a:buNone/>
                  <a:defRPr/>
                </a:pPr>
                <a:endParaRPr lang="en-US" dirty="0">
                  <a:solidFill>
                    <a:srgbClr val="FFFFFF"/>
                  </a:solidFill>
                  <a:latin typeface="Calibri" charset="0"/>
                  <a:ea typeface="ＭＳ Ｐゴシック" charset="0"/>
                  <a:cs typeface="ＭＳ Ｐゴシック" charset="0"/>
                </a:endParaRPr>
              </a:p>
            </p:txBody>
          </p:sp>
        </p:grpSp>
        <p:sp>
          <p:nvSpPr>
            <p:cNvPr id="3" name="TextBox 2"/>
            <p:cNvSpPr txBox="1"/>
            <p:nvPr/>
          </p:nvSpPr>
          <p:spPr>
            <a:xfrm>
              <a:off x="2124865" y="2023027"/>
              <a:ext cx="1550620" cy="338554"/>
            </a:xfrm>
            <a:prstGeom prst="rect">
              <a:avLst/>
            </a:prstGeom>
            <a:solidFill>
              <a:schemeClr val="bg1"/>
            </a:solidFill>
          </p:spPr>
          <p:txBody>
            <a:bodyPr wrap="square" rtlCol="0">
              <a:spAutoFit/>
            </a:bodyPr>
            <a:lstStyle/>
            <a:p>
              <a:r>
                <a:rPr lang="en-US" sz="1600" b="1" smtClean="0"/>
                <a:t>        Frontal     </a:t>
              </a:r>
              <a:endParaRPr lang="en-US" sz="1600" b="1" dirty="0"/>
            </a:p>
          </p:txBody>
        </p:sp>
      </p:grpSp>
      <p:sp>
        <p:nvSpPr>
          <p:cNvPr id="9" name="Rectangle 54"/>
          <p:cNvSpPr>
            <a:spLocks noChangeArrowheads="1"/>
          </p:cNvSpPr>
          <p:nvPr/>
        </p:nvSpPr>
        <p:spPr bwMode="auto">
          <a:xfrm>
            <a:off x="816922" y="5887451"/>
            <a:ext cx="284084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2800" b="1" dirty="0"/>
              <a:t>285 WT </a:t>
            </a:r>
            <a:r>
              <a:rPr lang="en-US" sz="2800" b="1" dirty="0" smtClean="0">
                <a:cs typeface="Arial" charset="0"/>
              </a:rPr>
              <a:t>profiles</a:t>
            </a:r>
            <a:endParaRPr lang="en-US" sz="28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a:xfrm>
            <a:off x="0" y="17463"/>
            <a:ext cx="9143999" cy="1143000"/>
          </a:xfrm>
        </p:spPr>
        <p:txBody>
          <a:bodyPr/>
          <a:lstStyle/>
          <a:p>
            <a:r>
              <a:rPr lang="en-US" sz="3600" b="1" dirty="0" smtClean="0">
                <a:latin typeface="Arial" charset="0"/>
                <a:cs typeface="Arial" charset="0"/>
              </a:rPr>
              <a:t>Craniosynostosis Mouse Model</a:t>
            </a:r>
            <a:r>
              <a:rPr lang="en-US" sz="3600" b="1" dirty="0">
                <a:latin typeface="Arial" charset="0"/>
                <a:cs typeface="Arial" charset="0"/>
              </a:rPr>
              <a:t>s</a:t>
            </a:r>
          </a:p>
        </p:txBody>
      </p:sp>
      <p:grpSp>
        <p:nvGrpSpPr>
          <p:cNvPr id="15" name="Group 14"/>
          <p:cNvGrpSpPr/>
          <p:nvPr/>
        </p:nvGrpSpPr>
        <p:grpSpPr>
          <a:xfrm>
            <a:off x="659061" y="1253189"/>
            <a:ext cx="7507039" cy="5489172"/>
            <a:chOff x="659061" y="1253189"/>
            <a:chExt cx="7507039" cy="5489172"/>
          </a:xfrm>
        </p:grpSpPr>
        <p:grpSp>
          <p:nvGrpSpPr>
            <p:cNvPr id="14" name="Group 13"/>
            <p:cNvGrpSpPr/>
            <p:nvPr/>
          </p:nvGrpSpPr>
          <p:grpSpPr>
            <a:xfrm>
              <a:off x="659061" y="1672511"/>
              <a:ext cx="2715808" cy="4440771"/>
              <a:chOff x="300245" y="1672511"/>
              <a:chExt cx="2715808" cy="4440771"/>
            </a:xfrm>
          </p:grpSpPr>
          <p:sp>
            <p:nvSpPr>
              <p:cNvPr id="23554" name="TextBox 29"/>
              <p:cNvSpPr txBox="1">
                <a:spLocks noChangeArrowheads="1"/>
              </p:cNvSpPr>
              <p:nvPr/>
            </p:nvSpPr>
            <p:spPr bwMode="auto">
              <a:xfrm>
                <a:off x="300245" y="4174290"/>
                <a:ext cx="2715808"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t>Saethre-Chotzen </a:t>
                </a:r>
              </a:p>
              <a:p>
                <a:pPr algn="ctr" eaLnBrk="1" hangingPunct="1"/>
                <a:r>
                  <a:rPr lang="en-US" b="1" dirty="0"/>
                  <a:t>s</a:t>
                </a:r>
                <a:r>
                  <a:rPr lang="en-US" b="1" dirty="0" smtClean="0"/>
                  <a:t>yndrome</a:t>
                </a:r>
                <a:endParaRPr lang="en-US" b="1" dirty="0"/>
              </a:p>
              <a:p>
                <a:pPr algn="ctr" eaLnBrk="1" hangingPunct="1"/>
                <a:endParaRPr lang="en-US" b="1" i="1" dirty="0" smtClean="0"/>
              </a:p>
              <a:p>
                <a:pPr algn="ctr" eaLnBrk="1" hangingPunct="1"/>
                <a:endParaRPr lang="en-US" b="1" i="1" dirty="0"/>
              </a:p>
              <a:p>
                <a:pPr algn="ctr" eaLnBrk="1" hangingPunct="1"/>
                <a:r>
                  <a:rPr lang="en-US" b="1" i="1" dirty="0"/>
                  <a:t>Twist1</a:t>
                </a:r>
                <a:r>
                  <a:rPr lang="en-US" b="1" i="1" baseline="30000" dirty="0"/>
                  <a:t>+/-</a:t>
                </a:r>
              </a:p>
            </p:txBody>
          </p:sp>
          <p:sp>
            <p:nvSpPr>
              <p:cNvPr id="23583" name="TextBox 1"/>
              <p:cNvSpPr txBox="1">
                <a:spLocks noChangeArrowheads="1"/>
              </p:cNvSpPr>
              <p:nvPr/>
            </p:nvSpPr>
            <p:spPr bwMode="auto">
              <a:xfrm>
                <a:off x="300245" y="1672511"/>
                <a:ext cx="2545889"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t>Apert </a:t>
                </a:r>
                <a:r>
                  <a:rPr lang="en-US" b="1" dirty="0" smtClean="0"/>
                  <a:t>syndrome</a:t>
                </a:r>
              </a:p>
              <a:p>
                <a:pPr algn="ctr" eaLnBrk="1" hangingPunct="1"/>
                <a:endParaRPr lang="en-US" b="1" i="1" dirty="0" smtClean="0"/>
              </a:p>
              <a:p>
                <a:pPr algn="ctr" eaLnBrk="1" hangingPunct="1"/>
                <a:endParaRPr lang="en-US" b="1" i="1" dirty="0" smtClean="0"/>
              </a:p>
              <a:p>
                <a:pPr algn="ctr" eaLnBrk="1" hangingPunct="1"/>
                <a:r>
                  <a:rPr lang="en-US" b="1" i="1" dirty="0" smtClean="0"/>
                  <a:t>Fgfr2</a:t>
                </a:r>
                <a:r>
                  <a:rPr lang="en-US" b="1" i="1" baseline="30000" dirty="0"/>
                  <a:t>+/S252W</a:t>
                </a:r>
              </a:p>
            </p:txBody>
          </p:sp>
        </p:grpSp>
        <p:sp>
          <p:nvSpPr>
            <p:cNvPr id="23562" name="TextBox 13"/>
            <p:cNvSpPr txBox="1">
              <a:spLocks noChangeArrowheads="1"/>
            </p:cNvSpPr>
            <p:nvPr/>
          </p:nvSpPr>
          <p:spPr bwMode="auto">
            <a:xfrm>
              <a:off x="6802932" y="6526917"/>
              <a:ext cx="136316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dirty="0"/>
                <a:t>El Ghouzzi </a:t>
              </a:r>
              <a:r>
                <a:rPr lang="en-US" sz="800" b="1" i="1" dirty="0"/>
                <a:t>et </a:t>
              </a:r>
              <a:r>
                <a:rPr lang="en-US" sz="800" b="1" i="1" dirty="0" smtClean="0"/>
                <a:t>al.</a:t>
              </a:r>
              <a:r>
                <a:rPr lang="en-US" sz="800" b="1" dirty="0" smtClean="0"/>
                <a:t>, </a:t>
              </a:r>
              <a:r>
                <a:rPr lang="en-US" sz="800" b="1" dirty="0"/>
                <a:t>1997</a:t>
              </a:r>
            </a:p>
          </p:txBody>
        </p:sp>
        <p:grpSp>
          <p:nvGrpSpPr>
            <p:cNvPr id="13" name="Group 12"/>
            <p:cNvGrpSpPr/>
            <p:nvPr/>
          </p:nvGrpSpPr>
          <p:grpSpPr>
            <a:xfrm>
              <a:off x="3692836" y="1253189"/>
              <a:ext cx="4386289" cy="5273729"/>
              <a:chOff x="2928911" y="1253189"/>
              <a:chExt cx="4386289" cy="5273729"/>
            </a:xfrm>
          </p:grpSpPr>
          <p:pic>
            <p:nvPicPr>
              <p:cNvPr id="23558" name="Picture 2" descr="Twist human mouse orig 2 fli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4024" y="3972172"/>
                <a:ext cx="4031176" cy="2554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1" name="TextBox 11"/>
              <p:cNvSpPr txBox="1">
                <a:spLocks noChangeArrowheads="1"/>
              </p:cNvSpPr>
              <p:nvPr/>
            </p:nvSpPr>
            <p:spPr bwMode="auto">
              <a:xfrm>
                <a:off x="3240011" y="3908153"/>
                <a:ext cx="869149"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solidFill>
                      <a:schemeClr val="bg1"/>
                    </a:solidFill>
                  </a:rPr>
                  <a:t>9 months</a:t>
                </a:r>
              </a:p>
              <a:p>
                <a:pPr eaLnBrk="1" hangingPunct="1"/>
                <a:endParaRPr lang="en-US" sz="1200" b="1" dirty="0">
                  <a:solidFill>
                    <a:schemeClr val="bg1"/>
                  </a:solidFill>
                </a:endParaRPr>
              </a:p>
              <a:p>
                <a:pPr eaLnBrk="1" hangingPunct="1"/>
                <a:endParaRPr lang="en-US" sz="1200" b="1" dirty="0">
                  <a:solidFill>
                    <a:schemeClr val="bg1"/>
                  </a:solidFill>
                </a:endParaRPr>
              </a:p>
              <a:p>
                <a:pPr eaLnBrk="1" hangingPunct="1"/>
                <a:endParaRPr lang="en-US" sz="1200" b="1" dirty="0">
                  <a:solidFill>
                    <a:schemeClr val="bg1"/>
                  </a:solidFill>
                </a:endParaRPr>
              </a:p>
              <a:p>
                <a:pPr eaLnBrk="1" hangingPunct="1"/>
                <a:endParaRPr lang="en-US" sz="1200" b="1" dirty="0">
                  <a:solidFill>
                    <a:schemeClr val="bg1"/>
                  </a:solidFill>
                </a:endParaRPr>
              </a:p>
              <a:p>
                <a:pPr eaLnBrk="1" hangingPunct="1"/>
                <a:endParaRPr lang="en-US" sz="1200" b="1" dirty="0">
                  <a:solidFill>
                    <a:schemeClr val="bg1"/>
                  </a:solidFill>
                </a:endParaRPr>
              </a:p>
              <a:p>
                <a:pPr eaLnBrk="1" hangingPunct="1"/>
                <a:endParaRPr lang="en-US" sz="1200" b="1" dirty="0">
                  <a:solidFill>
                    <a:schemeClr val="bg1"/>
                  </a:solidFill>
                </a:endParaRPr>
              </a:p>
              <a:p>
                <a:pPr eaLnBrk="1" hangingPunct="1"/>
                <a:endParaRPr lang="en-US" sz="1200" b="1" dirty="0">
                  <a:solidFill>
                    <a:schemeClr val="bg1"/>
                  </a:solidFill>
                </a:endParaRPr>
              </a:p>
              <a:p>
                <a:pPr eaLnBrk="1" hangingPunct="1"/>
                <a:r>
                  <a:rPr lang="en-US" sz="1200" b="1" dirty="0"/>
                  <a:t>P0</a:t>
                </a:r>
              </a:p>
            </p:txBody>
          </p:sp>
          <p:sp>
            <p:nvSpPr>
              <p:cNvPr id="23563" name="Line 12"/>
              <p:cNvSpPr>
                <a:spLocks noChangeShapeType="1"/>
              </p:cNvSpPr>
              <p:nvPr/>
            </p:nvSpPr>
            <p:spPr bwMode="auto">
              <a:xfrm rot="10322511" flipV="1">
                <a:off x="6112850" y="4030188"/>
                <a:ext cx="136040" cy="116034"/>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64" name="Line 13"/>
              <p:cNvSpPr>
                <a:spLocks noChangeShapeType="1"/>
              </p:cNvSpPr>
              <p:nvPr/>
            </p:nvSpPr>
            <p:spPr bwMode="auto">
              <a:xfrm rot="10203677" flipV="1">
                <a:off x="4126269" y="4040192"/>
                <a:ext cx="136040" cy="116034"/>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65" name="Line 14"/>
              <p:cNvSpPr>
                <a:spLocks noChangeShapeType="1"/>
              </p:cNvSpPr>
              <p:nvPr/>
            </p:nvSpPr>
            <p:spPr bwMode="auto">
              <a:xfrm rot="10800001" flipV="1">
                <a:off x="6040829" y="5344573"/>
                <a:ext cx="136040" cy="116034"/>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66" name="Line 15"/>
              <p:cNvSpPr>
                <a:spLocks noChangeShapeType="1"/>
              </p:cNvSpPr>
              <p:nvPr/>
            </p:nvSpPr>
            <p:spPr bwMode="auto">
              <a:xfrm rot="10800001" flipV="1">
                <a:off x="4164281" y="5344573"/>
                <a:ext cx="136040" cy="116034"/>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71" name="TextBox 9"/>
              <p:cNvSpPr txBox="1">
                <a:spLocks noChangeArrowheads="1"/>
              </p:cNvSpPr>
              <p:nvPr/>
            </p:nvSpPr>
            <p:spPr bwMode="auto">
              <a:xfrm>
                <a:off x="3894201" y="4256255"/>
                <a:ext cx="29367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t>p</a:t>
                </a:r>
                <a:endParaRPr lang="en-US" sz="1400" b="1" dirty="0"/>
              </a:p>
            </p:txBody>
          </p:sp>
          <p:sp>
            <p:nvSpPr>
              <p:cNvPr id="23572" name="TextBox 14"/>
              <p:cNvSpPr txBox="1">
                <a:spLocks noChangeArrowheads="1"/>
              </p:cNvSpPr>
              <p:nvPr/>
            </p:nvSpPr>
            <p:spPr bwMode="auto">
              <a:xfrm>
                <a:off x="4230299" y="4096208"/>
                <a:ext cx="2439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t>f</a:t>
                </a:r>
                <a:endParaRPr lang="en-US" sz="1400" b="1" dirty="0"/>
              </a:p>
            </p:txBody>
          </p:sp>
          <p:sp>
            <p:nvSpPr>
              <p:cNvPr id="23577" name="TextBox 21516"/>
              <p:cNvSpPr txBox="1">
                <a:spLocks noChangeArrowheads="1"/>
              </p:cNvSpPr>
              <p:nvPr/>
            </p:nvSpPr>
            <p:spPr bwMode="auto">
              <a:xfrm rot="16200000">
                <a:off x="668357" y="3643119"/>
                <a:ext cx="47981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t>Mouse    </a:t>
                </a:r>
                <a:r>
                  <a:rPr lang="en-US" sz="1200" b="1" dirty="0" smtClean="0"/>
                  <a:t>              </a:t>
                </a:r>
                <a:r>
                  <a:rPr lang="en-US" sz="1200" b="1" dirty="0"/>
                  <a:t>Human            </a:t>
                </a:r>
                <a:r>
                  <a:rPr lang="en-US" sz="1200" b="1" dirty="0" smtClean="0"/>
                  <a:t>           </a:t>
                </a:r>
                <a:r>
                  <a:rPr lang="en-US" sz="1200" b="1" dirty="0"/>
                  <a:t>Mouse      </a:t>
                </a:r>
                <a:r>
                  <a:rPr lang="en-US" sz="1200" b="1" dirty="0" smtClean="0"/>
                  <a:t>           </a:t>
                </a:r>
                <a:r>
                  <a:rPr lang="en-US" sz="1200" b="1" dirty="0"/>
                  <a:t>Human </a:t>
                </a:r>
              </a:p>
            </p:txBody>
          </p:sp>
          <p:pic>
            <p:nvPicPr>
              <p:cNvPr id="23557" name="Picture 1" descr="Apert human mouse comp unla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91543" y="1253189"/>
                <a:ext cx="3382987" cy="2496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9" name="TextBox 12"/>
              <p:cNvSpPr txBox="1">
                <a:spLocks noChangeArrowheads="1"/>
              </p:cNvSpPr>
              <p:nvPr/>
            </p:nvSpPr>
            <p:spPr bwMode="auto">
              <a:xfrm>
                <a:off x="5629456" y="3673897"/>
                <a:ext cx="113845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dirty="0"/>
                  <a:t>Holmes e</a:t>
                </a:r>
                <a:r>
                  <a:rPr lang="en-US" sz="800" b="1" i="1" dirty="0"/>
                  <a:t>t </a:t>
                </a:r>
                <a:r>
                  <a:rPr lang="en-US" sz="800" b="1" i="1" dirty="0" smtClean="0"/>
                  <a:t>al.</a:t>
                </a:r>
                <a:r>
                  <a:rPr lang="en-US" sz="800" b="1" dirty="0" smtClean="0"/>
                  <a:t>,  </a:t>
                </a:r>
                <a:r>
                  <a:rPr lang="en-US" sz="800" b="1" dirty="0"/>
                  <a:t>2009</a:t>
                </a:r>
              </a:p>
            </p:txBody>
          </p:sp>
          <p:sp>
            <p:nvSpPr>
              <p:cNvPr id="23560" name="Text Box 16"/>
              <p:cNvSpPr txBox="1">
                <a:spLocks noChangeArrowheads="1"/>
              </p:cNvSpPr>
              <p:nvPr/>
            </p:nvSpPr>
            <p:spPr bwMode="auto">
              <a:xfrm>
                <a:off x="5478804" y="2210253"/>
                <a:ext cx="126989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dirty="0">
                    <a:solidFill>
                      <a:schemeClr val="bg1"/>
                    </a:solidFill>
                  </a:rPr>
                  <a:t>Mathijssen et </a:t>
                </a:r>
                <a:r>
                  <a:rPr lang="en-US" sz="800" b="1" dirty="0" smtClean="0">
                    <a:solidFill>
                      <a:schemeClr val="bg1"/>
                    </a:solidFill>
                  </a:rPr>
                  <a:t>al., </a:t>
                </a:r>
                <a:r>
                  <a:rPr lang="en-US" sz="800" b="1" dirty="0">
                    <a:solidFill>
                      <a:schemeClr val="bg1"/>
                    </a:solidFill>
                  </a:rPr>
                  <a:t>1996</a:t>
                </a:r>
              </a:p>
            </p:txBody>
          </p:sp>
          <p:sp>
            <p:nvSpPr>
              <p:cNvPr id="23567" name="Line 12"/>
              <p:cNvSpPr>
                <a:spLocks noChangeShapeType="1"/>
              </p:cNvSpPr>
              <p:nvPr/>
            </p:nvSpPr>
            <p:spPr bwMode="auto">
              <a:xfrm rot="15722511" flipV="1">
                <a:off x="5992332" y="1789344"/>
                <a:ext cx="136040" cy="116034"/>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68" name="Line 13"/>
              <p:cNvSpPr>
                <a:spLocks noChangeShapeType="1"/>
              </p:cNvSpPr>
              <p:nvPr/>
            </p:nvSpPr>
            <p:spPr bwMode="auto">
              <a:xfrm rot="15603677" flipV="1">
                <a:off x="4335848" y="1799348"/>
                <a:ext cx="136040" cy="116034"/>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69" name="Line 14"/>
              <p:cNvSpPr>
                <a:spLocks noChangeShapeType="1"/>
              </p:cNvSpPr>
              <p:nvPr/>
            </p:nvSpPr>
            <p:spPr bwMode="auto">
              <a:xfrm rot="16200001" flipV="1">
                <a:off x="5711250" y="3040711"/>
                <a:ext cx="136040" cy="118034"/>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70" name="Line 15"/>
              <p:cNvSpPr>
                <a:spLocks noChangeShapeType="1"/>
              </p:cNvSpPr>
              <p:nvPr/>
            </p:nvSpPr>
            <p:spPr bwMode="auto">
              <a:xfrm rot="16200001" flipV="1">
                <a:off x="4133790" y="3041710"/>
                <a:ext cx="136040" cy="116034"/>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dirty="0"/>
              </a:p>
            </p:txBody>
          </p:sp>
          <p:sp>
            <p:nvSpPr>
              <p:cNvPr id="23573" name="TextBox 57"/>
              <p:cNvSpPr txBox="1">
                <a:spLocks noChangeArrowheads="1"/>
              </p:cNvSpPr>
              <p:nvPr/>
            </p:nvSpPr>
            <p:spPr bwMode="auto">
              <a:xfrm>
                <a:off x="3695661" y="1601291"/>
                <a:ext cx="29367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t>p</a:t>
                </a:r>
                <a:endParaRPr lang="en-US" sz="1400" b="1" dirty="0"/>
              </a:p>
            </p:txBody>
          </p:sp>
          <p:sp>
            <p:nvSpPr>
              <p:cNvPr id="23574" name="TextBox 58"/>
              <p:cNvSpPr txBox="1">
                <a:spLocks noChangeArrowheads="1"/>
              </p:cNvSpPr>
              <p:nvPr/>
            </p:nvSpPr>
            <p:spPr bwMode="auto">
              <a:xfrm>
                <a:off x="4492583" y="1601291"/>
                <a:ext cx="2439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t>f</a:t>
                </a:r>
                <a:endParaRPr lang="en-US" sz="1400" b="1" dirty="0"/>
              </a:p>
            </p:txBody>
          </p:sp>
          <p:sp>
            <p:nvSpPr>
              <p:cNvPr id="11" name="TextBox 10"/>
              <p:cNvSpPr txBox="1"/>
              <p:nvPr/>
            </p:nvSpPr>
            <p:spPr>
              <a:xfrm>
                <a:off x="3226973" y="2414003"/>
                <a:ext cx="372218" cy="276999"/>
              </a:xfrm>
              <a:prstGeom prst="rect">
                <a:avLst/>
              </a:prstGeom>
              <a:noFill/>
            </p:spPr>
            <p:txBody>
              <a:bodyPr wrap="none" rtlCol="0">
                <a:spAutoFit/>
              </a:bodyPr>
              <a:lstStyle/>
              <a:p>
                <a:r>
                  <a:rPr lang="en-US" sz="1200" b="1" dirty="0" smtClean="0">
                    <a:solidFill>
                      <a:schemeClr val="bg1"/>
                    </a:solidFill>
                  </a:rPr>
                  <a:t>P0</a:t>
                </a:r>
                <a:endParaRPr lang="en-US" sz="1200" b="1" dirty="0">
                  <a:solidFill>
                    <a:schemeClr val="bg1"/>
                  </a:solidFill>
                </a:endParaRPr>
              </a:p>
            </p:txBody>
          </p:sp>
        </p:grpSp>
      </p:grpSp>
    </p:spTree>
    <p:extLst>
      <p:ext uri="{BB962C8B-B14F-4D97-AF65-F5344CB8AC3E}">
        <p14:creationId xmlns:p14="http://schemas.microsoft.com/office/powerpoint/2010/main" val="1274545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0" y="167013"/>
            <a:ext cx="9144000" cy="1143000"/>
          </a:xfrm>
        </p:spPr>
        <p:txBody>
          <a:bodyPr/>
          <a:lstStyle/>
          <a:p>
            <a:pPr eaLnBrk="1" hangingPunct="1"/>
            <a:r>
              <a:rPr lang="en-US" sz="3600" b="1" i="1" dirty="0">
                <a:latin typeface="Arial" charset="0"/>
                <a:cs typeface="Arial" charset="0"/>
              </a:rPr>
              <a:t>Fgfr2</a:t>
            </a:r>
            <a:r>
              <a:rPr lang="en-US" sz="3600" b="1" i="1" baseline="30000" dirty="0">
                <a:latin typeface="Arial" charset="0"/>
                <a:cs typeface="Arial" charset="0"/>
              </a:rPr>
              <a:t>+/S252W</a:t>
            </a:r>
            <a:r>
              <a:rPr lang="en-US" sz="3600" b="1" dirty="0">
                <a:latin typeface="Arial" charset="0"/>
                <a:cs typeface="Arial" charset="0"/>
              </a:rPr>
              <a:t> and </a:t>
            </a:r>
            <a:r>
              <a:rPr lang="en-US" sz="3600" b="1" i="1" dirty="0">
                <a:latin typeface="Arial" charset="0"/>
                <a:cs typeface="Arial" charset="0"/>
              </a:rPr>
              <a:t>Twist1</a:t>
            </a:r>
            <a:r>
              <a:rPr lang="en-US" sz="3600" b="1" i="1" baseline="30000" dirty="0">
                <a:latin typeface="Arial" charset="0"/>
                <a:cs typeface="Arial" charset="0"/>
              </a:rPr>
              <a:t>+/-</a:t>
            </a:r>
            <a:r>
              <a:rPr lang="en-US" sz="3600" b="1" dirty="0">
                <a:latin typeface="Arial" charset="0"/>
                <a:cs typeface="Arial" charset="0"/>
              </a:rPr>
              <a:t> Suture </a:t>
            </a:r>
            <a:r>
              <a:rPr lang="en-US" sz="3600" b="1" dirty="0" smtClean="0">
                <a:latin typeface="Arial" charset="0"/>
                <a:cs typeface="Arial" charset="0"/>
              </a:rPr>
              <a:t>Expression </a:t>
            </a:r>
            <a:r>
              <a:rPr lang="en-US" sz="3600" b="1" dirty="0">
                <a:latin typeface="Arial" charset="0"/>
                <a:cs typeface="Arial" charset="0"/>
              </a:rPr>
              <a:t>Profiles</a:t>
            </a:r>
          </a:p>
        </p:txBody>
      </p:sp>
      <p:sp>
        <p:nvSpPr>
          <p:cNvPr id="35843" name="Rectangle 54"/>
          <p:cNvSpPr>
            <a:spLocks noChangeArrowheads="1"/>
          </p:cNvSpPr>
          <p:nvPr/>
        </p:nvSpPr>
        <p:spPr bwMode="auto">
          <a:xfrm>
            <a:off x="256113" y="6005840"/>
            <a:ext cx="55002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2800" b="1" dirty="0"/>
              <a:t>350 mutant </a:t>
            </a:r>
            <a:r>
              <a:rPr lang="en-US" sz="2800" b="1" dirty="0" smtClean="0"/>
              <a:t>profiles </a:t>
            </a:r>
            <a:r>
              <a:rPr lang="en-US" sz="2800" b="1" dirty="0"/>
              <a:t>→ 635 total</a:t>
            </a:r>
          </a:p>
        </p:txBody>
      </p:sp>
      <p:grpSp>
        <p:nvGrpSpPr>
          <p:cNvPr id="2" name="Group 1"/>
          <p:cNvGrpSpPr/>
          <p:nvPr/>
        </p:nvGrpSpPr>
        <p:grpSpPr>
          <a:xfrm>
            <a:off x="163513" y="1638300"/>
            <a:ext cx="8848725" cy="4173538"/>
            <a:chOff x="163513" y="1638300"/>
            <a:chExt cx="8848725" cy="4173538"/>
          </a:xfrm>
        </p:grpSpPr>
        <p:pic>
          <p:nvPicPr>
            <p:cNvPr id="35842" name="Picture 3" descr="Apert twist table B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513" y="1638300"/>
              <a:ext cx="8848725" cy="417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320532" y="2251626"/>
              <a:ext cx="1168668" cy="276999"/>
            </a:xfrm>
            <a:prstGeom prst="rect">
              <a:avLst/>
            </a:prstGeom>
            <a:solidFill>
              <a:schemeClr val="bg1"/>
            </a:solidFill>
          </p:spPr>
          <p:txBody>
            <a:bodyPr wrap="square" rtlCol="0">
              <a:spAutoFit/>
            </a:bodyPr>
            <a:lstStyle/>
            <a:p>
              <a:r>
                <a:rPr lang="en-US" sz="1200" b="1" smtClean="0"/>
                <a:t>        Frontal      </a:t>
              </a:r>
              <a:endParaRPr lang="en-US" sz="1200" b="1" dirty="0"/>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7136</TotalTime>
  <Words>2433</Words>
  <Application>Microsoft Macintosh PowerPoint</Application>
  <PresentationFormat>On-screen Show (4:3)</PresentationFormat>
  <Paragraphs>262</Paragraphs>
  <Slides>26</Slides>
  <Notes>25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Courier New</vt:lpstr>
      <vt:lpstr>Droid Sans</vt:lpstr>
      <vt:lpstr>ＭＳ Ｐゴシック</vt:lpstr>
      <vt:lpstr>Times</vt:lpstr>
      <vt:lpstr>Times New Roman</vt:lpstr>
      <vt:lpstr>Office Theme</vt:lpstr>
      <vt:lpstr>Transcriptome Atlases of the Craniofacial Sutures</vt:lpstr>
      <vt:lpstr>Sutures</vt:lpstr>
      <vt:lpstr>Sutures</vt:lpstr>
      <vt:lpstr>Suture Morphology Varies</vt:lpstr>
      <vt:lpstr>Differential Gene Expression Underlies Suture Development and Disease</vt:lpstr>
      <vt:lpstr>Atlases from 11 Sutures - Multiple Ages, WT and Craniosynostosis Genotypes</vt:lpstr>
      <vt:lpstr>WT Suture Expression Profiles</vt:lpstr>
      <vt:lpstr>Craniosynostosis Mouse Models</vt:lpstr>
      <vt:lpstr>Fgfr2+/S252W and Twist1+/- Suture Expression Profiles</vt:lpstr>
      <vt:lpstr>Laser Capture Microdissection of Murine Suture Subregions for RNA-Seq Libraries</vt:lpstr>
      <vt:lpstr>PowerPoint Presentation</vt:lpstr>
      <vt:lpstr>Differential Gene Expression: WT Frontal Suture</vt:lpstr>
      <vt:lpstr>FaceBase Dataset Heatmaps</vt:lpstr>
      <vt:lpstr>Comparisons Across Ages and Sutures</vt:lpstr>
      <vt:lpstr>Alternate Splicing Analysis: Periostin</vt:lpstr>
      <vt:lpstr>Network Analysis: WT Frontal Suture Mesenchyme</vt:lpstr>
      <vt:lpstr>PowerPoint Presentation</vt:lpstr>
      <vt:lpstr>Suture Subpopulations: Osteogenic Fronts</vt:lpstr>
      <vt:lpstr>Suture Subpopulations: Osteogenic Fronts</vt:lpstr>
      <vt:lpstr>Suture Subpopulations: Suture Mesenchyme</vt:lpstr>
      <vt:lpstr>Single Cell Sequencing of Sutures</vt:lpstr>
      <vt:lpstr>Single Cell Sequencing of Sutures: 4 Sutures, 3 Ages</vt:lpstr>
      <vt:lpstr>PowerPoint Presentation</vt:lpstr>
      <vt:lpstr>Preliminary Example: E18.5 Frontal Suture (~500 cells)</vt:lpstr>
      <vt:lpstr>Preliminary Example: E18.5 Frontal Suture (~500 cells)</vt:lpstr>
      <vt:lpstr>Acknowledgements</vt:lpstr>
    </vt:vector>
  </TitlesOfParts>
  <Manager/>
  <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Sutures for Atlas</dc:title>
  <dc:subject/>
  <dc:creator>Greg Holmes</dc:creator>
  <cp:keywords/>
  <dc:description/>
  <cp:lastModifiedBy>Microsoft Office User</cp:lastModifiedBy>
  <cp:revision>569</cp:revision>
  <cp:lastPrinted>2014-08-06T15:29:43Z</cp:lastPrinted>
  <dcterms:created xsi:type="dcterms:W3CDTF">2014-07-15T23:28:54Z</dcterms:created>
  <dcterms:modified xsi:type="dcterms:W3CDTF">2017-05-01T16:29:51Z</dcterms:modified>
  <cp:category/>
</cp:coreProperties>
</file>