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67" r:id="rId4"/>
    <p:sldId id="268" r:id="rId5"/>
    <p:sldId id="300" r:id="rId6"/>
    <p:sldId id="286" r:id="rId7"/>
    <p:sldId id="287" r:id="rId8"/>
    <p:sldId id="270" r:id="rId9"/>
    <p:sldId id="271" r:id="rId10"/>
    <p:sldId id="288" r:id="rId11"/>
    <p:sldId id="289" r:id="rId12"/>
    <p:sldId id="290" r:id="rId13"/>
    <p:sldId id="291" r:id="rId14"/>
    <p:sldId id="292" r:id="rId15"/>
    <p:sldId id="293" r:id="rId16"/>
    <p:sldId id="294" r:id="rId17"/>
    <p:sldId id="295" r:id="rId18"/>
    <p:sldId id="296" r:id="rId19"/>
    <p:sldId id="297" r:id="rId20"/>
    <p:sldId id="285" r:id="rId21"/>
    <p:sldId id="299" r:id="rId22"/>
    <p:sldId id="298" r:id="rId23"/>
    <p:sldId id="30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FF66"/>
    <a:srgbClr val="66CCFF"/>
    <a:srgbClr val="FFCC6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9" autoAdjust="0"/>
    <p:restoredTop sz="93002" autoAdjust="0"/>
  </p:normalViewPr>
  <p:slideViewPr>
    <p:cSldViewPr snapToGrid="0" snapToObjects="1">
      <p:cViewPr>
        <p:scale>
          <a:sx n="100" d="100"/>
          <a:sy n="100" d="100"/>
        </p:scale>
        <p:origin x="-944" y="-19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93E2D8-2CBE-5340-BD36-8527D6ABF381}" type="datetimeFigureOut">
              <a:rPr lang="en-US" smtClean="0"/>
              <a:t>5/1/17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84537-538D-3048-A608-0D367C5FF975}" type="slidenum">
              <a:rPr lang="en-US" smtClean="0"/>
              <a:t>‹#›</a:t>
            </a:fld>
            <a:endParaRPr lang="en-US"/>
          </a:p>
        </p:txBody>
      </p:sp>
    </p:spTree>
    <p:extLst>
      <p:ext uri="{BB962C8B-B14F-4D97-AF65-F5344CB8AC3E}">
        <p14:creationId xmlns:p14="http://schemas.microsoft.com/office/powerpoint/2010/main" val="29406101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 dirty="0" smtClean="0"/>
              <a:t>Curated: Dataset has been fully curated to the current FB2 model</a:t>
            </a:r>
          </a:p>
          <a:p>
            <a:pPr lvl="0">
              <a:spcBef>
                <a:spcPts val="0"/>
              </a:spcBef>
              <a:buNone/>
            </a:pPr>
            <a:r>
              <a:rPr lang="en" dirty="0" smtClean="0"/>
              <a:t>Released: Dataset appears in our catalog with minimal metadata information and is in the process of being curated</a:t>
            </a:r>
          </a:p>
          <a:p>
            <a:pPr lvl="0">
              <a:spcBef>
                <a:spcPts val="0"/>
              </a:spcBef>
              <a:buNone/>
            </a:pPr>
            <a:r>
              <a:rPr lang="en" dirty="0" smtClean="0"/>
              <a:t>Pending: Dataset appears in our catalog but some data and/or metadata needs to be completed before it can be curated</a:t>
            </a:r>
            <a:endParaRPr lang="en" dirty="0"/>
          </a:p>
        </p:txBody>
      </p:sp>
      <p:sp>
        <p:nvSpPr>
          <p:cNvPr id="4" name="Slide Number Placeholder 3"/>
          <p:cNvSpPr>
            <a:spLocks noGrp="1"/>
          </p:cNvSpPr>
          <p:nvPr>
            <p:ph type="sldNum" sz="quarter" idx="10"/>
          </p:nvPr>
        </p:nvSpPr>
        <p:spPr/>
        <p:txBody>
          <a:bodyPr/>
          <a:lstStyle/>
          <a:p>
            <a:fld id="{7DB84537-538D-3048-A608-0D367C5FF975}" type="slidenum">
              <a:rPr lang="en-US" smtClean="0"/>
              <a:t>4</a:t>
            </a:fld>
            <a:endParaRPr lang="en-US"/>
          </a:p>
        </p:txBody>
      </p:sp>
    </p:spTree>
    <p:extLst>
      <p:ext uri="{BB962C8B-B14F-4D97-AF65-F5344CB8AC3E}">
        <p14:creationId xmlns:p14="http://schemas.microsoft.com/office/powerpoint/2010/main" val="38781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 dirty="0" smtClean="0"/>
              <a:t>Curated: Dataset has been fully curated to the current FB2 model</a:t>
            </a:r>
          </a:p>
          <a:p>
            <a:pPr lvl="0">
              <a:spcBef>
                <a:spcPts val="0"/>
              </a:spcBef>
              <a:buNone/>
            </a:pPr>
            <a:r>
              <a:rPr lang="en" dirty="0" smtClean="0"/>
              <a:t>Released: Dataset appears in our catalog with minimal metadata information and is in the process of being curated</a:t>
            </a:r>
          </a:p>
          <a:p>
            <a:pPr lvl="0">
              <a:spcBef>
                <a:spcPts val="0"/>
              </a:spcBef>
              <a:buNone/>
            </a:pPr>
            <a:r>
              <a:rPr lang="en" dirty="0" smtClean="0"/>
              <a:t>Pending: Dataset appears in our catalog but some data and/or metadata needs to be completed before it can be curated</a:t>
            </a:r>
            <a:endParaRPr lang="en" dirty="0"/>
          </a:p>
        </p:txBody>
      </p:sp>
      <p:sp>
        <p:nvSpPr>
          <p:cNvPr id="4" name="Slide Number Placeholder 3"/>
          <p:cNvSpPr>
            <a:spLocks noGrp="1"/>
          </p:cNvSpPr>
          <p:nvPr>
            <p:ph type="sldNum" sz="quarter" idx="10"/>
          </p:nvPr>
        </p:nvSpPr>
        <p:spPr/>
        <p:txBody>
          <a:bodyPr/>
          <a:lstStyle/>
          <a:p>
            <a:fld id="{7DB84537-538D-3048-A608-0D367C5FF975}" type="slidenum">
              <a:rPr lang="en-US" smtClean="0"/>
              <a:t>5</a:t>
            </a:fld>
            <a:endParaRPr lang="en-US"/>
          </a:p>
        </p:txBody>
      </p:sp>
    </p:spTree>
    <p:extLst>
      <p:ext uri="{BB962C8B-B14F-4D97-AF65-F5344CB8AC3E}">
        <p14:creationId xmlns:p14="http://schemas.microsoft.com/office/powerpoint/2010/main" val="38781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dirty="0" smtClean="0"/>
              <a:t>When you think about how many craniofacial researchers there are in the world - 1,000? 5,000? And you have 66% of site visitors returning and spending an average of over 6 minutes on the page - it could indicate a fair amount of interest in the community.</a:t>
            </a:r>
          </a:p>
          <a:p>
            <a:endParaRPr lang="en-US" dirty="0"/>
          </a:p>
        </p:txBody>
      </p:sp>
      <p:sp>
        <p:nvSpPr>
          <p:cNvPr id="4" name="Slide Number Placeholder 3"/>
          <p:cNvSpPr>
            <a:spLocks noGrp="1"/>
          </p:cNvSpPr>
          <p:nvPr>
            <p:ph type="sldNum" sz="quarter" idx="10"/>
          </p:nvPr>
        </p:nvSpPr>
        <p:spPr/>
        <p:txBody>
          <a:bodyPr/>
          <a:lstStyle/>
          <a:p>
            <a:fld id="{7DB84537-538D-3048-A608-0D367C5FF975}" type="slidenum">
              <a:rPr lang="en-US" smtClean="0"/>
              <a:t>6</a:t>
            </a:fld>
            <a:endParaRPr lang="en-US"/>
          </a:p>
        </p:txBody>
      </p:sp>
    </p:spTree>
    <p:extLst>
      <p:ext uri="{BB962C8B-B14F-4D97-AF65-F5344CB8AC3E}">
        <p14:creationId xmlns:p14="http://schemas.microsoft.com/office/powerpoint/2010/main" val="254608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dirty="0" smtClean="0"/>
              <a:t>(Beyond Downloads) So these are the number of times files of datasets have been downloaded. But there’s more to measuring the impact of this site. If you’re researching a phenotype, once you’ve seen a good jpg on the webpage, do you really need to download the source file? So here’s usage stats for images as well as track hub, etc.. And note that the number of track file accesses is actually a quite accurate measure of usage because it specifically captures only what the user actually looked at.</a:t>
            </a:r>
          </a:p>
          <a:p>
            <a:endParaRPr lang="en-US" dirty="0"/>
          </a:p>
        </p:txBody>
      </p:sp>
      <p:sp>
        <p:nvSpPr>
          <p:cNvPr id="4" name="Slide Number Placeholder 3"/>
          <p:cNvSpPr>
            <a:spLocks noGrp="1"/>
          </p:cNvSpPr>
          <p:nvPr>
            <p:ph type="sldNum" sz="quarter" idx="10"/>
          </p:nvPr>
        </p:nvSpPr>
        <p:spPr/>
        <p:txBody>
          <a:bodyPr/>
          <a:lstStyle/>
          <a:p>
            <a:fld id="{7DB84537-538D-3048-A608-0D367C5FF975}" type="slidenum">
              <a:rPr lang="en-US" smtClean="0"/>
              <a:t>7</a:t>
            </a:fld>
            <a:endParaRPr lang="en-US"/>
          </a:p>
        </p:txBody>
      </p:sp>
    </p:spTree>
    <p:extLst>
      <p:ext uri="{BB962C8B-B14F-4D97-AF65-F5344CB8AC3E}">
        <p14:creationId xmlns:p14="http://schemas.microsoft.com/office/powerpoint/2010/main" val="63592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84537-538D-3048-A608-0D367C5FF975}" type="slidenum">
              <a:rPr lang="en-US" smtClean="0"/>
              <a:t>10</a:t>
            </a:fld>
            <a:endParaRPr lang="en-US"/>
          </a:p>
        </p:txBody>
      </p:sp>
    </p:spTree>
    <p:extLst>
      <p:ext uri="{BB962C8B-B14F-4D97-AF65-F5344CB8AC3E}">
        <p14:creationId xmlns:p14="http://schemas.microsoft.com/office/powerpoint/2010/main" val="116762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dirty="0" smtClean="0"/>
              <a:t>General tour of browser to show the good things we have that users may not even know - including previews - as well as drilling down into the new features we just described - should take about 15 min</a:t>
            </a:r>
          </a:p>
          <a:p>
            <a:endParaRPr lang="en-US" dirty="0"/>
          </a:p>
        </p:txBody>
      </p:sp>
      <p:sp>
        <p:nvSpPr>
          <p:cNvPr id="4" name="Slide Number Placeholder 3"/>
          <p:cNvSpPr>
            <a:spLocks noGrp="1"/>
          </p:cNvSpPr>
          <p:nvPr>
            <p:ph type="sldNum" sz="quarter" idx="10"/>
          </p:nvPr>
        </p:nvSpPr>
        <p:spPr/>
        <p:txBody>
          <a:bodyPr/>
          <a:lstStyle/>
          <a:p>
            <a:fld id="{7DB84537-538D-3048-A608-0D367C5FF975}" type="slidenum">
              <a:rPr lang="en-US" smtClean="0"/>
              <a:t>22</a:t>
            </a:fld>
            <a:endParaRPr lang="en-US"/>
          </a:p>
        </p:txBody>
      </p:sp>
    </p:spTree>
    <p:extLst>
      <p:ext uri="{BB962C8B-B14F-4D97-AF65-F5344CB8AC3E}">
        <p14:creationId xmlns:p14="http://schemas.microsoft.com/office/powerpoint/2010/main" val="84864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359" y="1597821"/>
            <a:ext cx="7539260" cy="985367"/>
          </a:xfrm>
        </p:spPr>
        <p:txBody>
          <a:bodyPr/>
          <a:lstStyle>
            <a:lvl1pPr algn="ctr">
              <a:defRPr>
                <a:solidFill>
                  <a:schemeClr val="tx1">
                    <a:lumMod val="65000"/>
                    <a:lumOff val="3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chemeClr val="tx1">
                    <a:tint val="75000"/>
                  </a:schemeClr>
                </a:solidFill>
                <a:latin typeface="Helvetica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15151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214459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206444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181665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600" b="1" cap="all">
                <a:solidFill>
                  <a:schemeClr val="tx1">
                    <a:lumMod val="50000"/>
                    <a:lumOff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Helvetica Neu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261867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solidFill>
                  <a:schemeClr val="tx1">
                    <a:lumMod val="95000"/>
                    <a:lumOff val="5000"/>
                  </a:schemeClr>
                </a:solidFill>
                <a:latin typeface="Helvetica Neue"/>
              </a:defRPr>
            </a:lvl1pPr>
            <a:lvl2pPr>
              <a:defRPr sz="2400">
                <a:solidFill>
                  <a:schemeClr val="tx1">
                    <a:lumMod val="95000"/>
                    <a:lumOff val="5000"/>
                  </a:schemeClr>
                </a:solidFill>
                <a:latin typeface="Helvetica Neue"/>
              </a:defRPr>
            </a:lvl2pPr>
            <a:lvl3pPr>
              <a:defRPr sz="2000">
                <a:solidFill>
                  <a:schemeClr val="tx1">
                    <a:lumMod val="95000"/>
                    <a:lumOff val="5000"/>
                  </a:schemeClr>
                </a:solidFill>
                <a:latin typeface="Helvetica Neue"/>
              </a:defRPr>
            </a:lvl3pPr>
            <a:lvl4pPr>
              <a:defRPr sz="1800">
                <a:solidFill>
                  <a:schemeClr val="tx1">
                    <a:lumMod val="95000"/>
                    <a:lumOff val="5000"/>
                  </a:schemeClr>
                </a:solidFill>
                <a:latin typeface="Helvetica Neue"/>
              </a:defRPr>
            </a:lvl4pPr>
            <a:lvl5pPr>
              <a:defRPr sz="1800">
                <a:solidFill>
                  <a:schemeClr val="tx1">
                    <a:lumMod val="95000"/>
                    <a:lumOff val="5000"/>
                  </a:schemeClr>
                </a:solidFill>
                <a:latin typeface="Helvetica Neue"/>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tx1">
                    <a:lumMod val="95000"/>
                    <a:lumOff val="5000"/>
                  </a:schemeClr>
                </a:solidFill>
                <a:latin typeface="Helvetica Neue"/>
              </a:defRPr>
            </a:lvl1pPr>
            <a:lvl2pPr>
              <a:defRPr sz="2400">
                <a:solidFill>
                  <a:schemeClr val="tx1">
                    <a:lumMod val="95000"/>
                    <a:lumOff val="5000"/>
                  </a:schemeClr>
                </a:solidFill>
                <a:latin typeface="Helvetica Neue"/>
              </a:defRPr>
            </a:lvl2pPr>
            <a:lvl3pPr>
              <a:defRPr sz="2000">
                <a:solidFill>
                  <a:schemeClr val="tx1">
                    <a:lumMod val="95000"/>
                    <a:lumOff val="5000"/>
                  </a:schemeClr>
                </a:solidFill>
                <a:latin typeface="Helvetica Neue"/>
              </a:defRPr>
            </a:lvl3pPr>
            <a:lvl4pPr>
              <a:defRPr sz="1800">
                <a:solidFill>
                  <a:schemeClr val="tx1">
                    <a:lumMod val="95000"/>
                    <a:lumOff val="5000"/>
                  </a:schemeClr>
                </a:solidFill>
                <a:latin typeface="Helvetica Neue"/>
              </a:defRPr>
            </a:lvl4pPr>
            <a:lvl5pPr>
              <a:defRPr sz="1800">
                <a:solidFill>
                  <a:schemeClr val="tx1">
                    <a:lumMod val="95000"/>
                    <a:lumOff val="5000"/>
                  </a:schemeClr>
                </a:solidFill>
                <a:latin typeface="Helvetica Neue"/>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240876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89274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131312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299735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76325"/>
            <a:ext cx="5111750" cy="35182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333489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7091"/>
            <a:ext cx="5486400" cy="2458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825DF02-F1C4-0D4B-88D7-743670FB2A3E}" type="slidenum">
              <a:rPr lang="en-US" smtClean="0"/>
              <a:t>‹#›</a:t>
            </a:fld>
            <a:endParaRPr lang="en-US"/>
          </a:p>
        </p:txBody>
      </p:sp>
    </p:spTree>
    <p:extLst>
      <p:ext uri="{BB962C8B-B14F-4D97-AF65-F5344CB8AC3E}">
        <p14:creationId xmlns:p14="http://schemas.microsoft.com/office/powerpoint/2010/main" val="4071685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41002" y="4767264"/>
            <a:ext cx="1081903"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0825DF02-F1C4-0D4B-88D7-743670FB2A3E}" type="slidenum">
              <a:rPr lang="en-US" smtClean="0"/>
              <a:pPr/>
              <a:t>‹#›</a:t>
            </a:fld>
            <a:endParaRPr lang="en-US"/>
          </a:p>
        </p:txBody>
      </p:sp>
      <p:pic>
        <p:nvPicPr>
          <p:cNvPr id="4" name="Picture 3" descr="DD6DB0B9-8587-42F8-BF23-E418C323ABDF.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16636" y="4628336"/>
            <a:ext cx="970163" cy="445058"/>
          </a:xfrm>
          <a:prstGeom prst="rect">
            <a:avLst/>
          </a:prstGeom>
        </p:spPr>
      </p:pic>
      <p:pic>
        <p:nvPicPr>
          <p:cNvPr id="5" name="Picture 4" descr="fb_slide_header5.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200" y="205979"/>
            <a:ext cx="8229600" cy="914400"/>
          </a:xfrm>
          <a:prstGeom prst="rect">
            <a:avLst/>
          </a:prstGeom>
        </p:spPr>
      </p:pic>
    </p:spTree>
    <p:extLst>
      <p:ext uri="{BB962C8B-B14F-4D97-AF65-F5344CB8AC3E}">
        <p14:creationId xmlns:p14="http://schemas.microsoft.com/office/powerpoint/2010/main" val="1050210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bg1"/>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ase.org/data/record/%231/isa:dataset/id=14123" TargetMode="External"/><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hyperlink" Target="https://www.facebase.org/data/record/%231/isa:dataset/id=1408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facebase.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Hub Updates </a:t>
            </a:r>
            <a:r>
              <a:rPr lang="en-US" dirty="0" smtClean="0"/>
              <a:t>for Year 3 </a:t>
            </a:r>
            <a:endParaRPr lang="en-US" dirty="0"/>
          </a:p>
        </p:txBody>
      </p:sp>
      <p:sp>
        <p:nvSpPr>
          <p:cNvPr id="3" name="Subtitle 2"/>
          <p:cNvSpPr>
            <a:spLocks noGrp="1"/>
          </p:cNvSpPr>
          <p:nvPr>
            <p:ph type="subTitle" idx="1"/>
          </p:nvPr>
        </p:nvSpPr>
        <p:spPr/>
        <p:txBody>
          <a:bodyPr/>
          <a:lstStyle/>
          <a:p>
            <a:r>
              <a:rPr lang="en-US" i="1" dirty="0" smtClean="0"/>
              <a:t>Carl </a:t>
            </a:r>
            <a:r>
              <a:rPr lang="en-US" i="1" dirty="0" err="1" smtClean="0"/>
              <a:t>Kesselman</a:t>
            </a:r>
            <a:endParaRPr lang="en-US" i="1" dirty="0"/>
          </a:p>
        </p:txBody>
      </p:sp>
    </p:spTree>
    <p:extLst>
      <p:ext uri="{BB962C8B-B14F-4D97-AF65-F5344CB8AC3E}">
        <p14:creationId xmlns:p14="http://schemas.microsoft.com/office/powerpoint/2010/main" val="32518228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Homepage Improvements</a:t>
            </a:r>
            <a:endParaRPr lang="en-US" dirty="0"/>
          </a:p>
        </p:txBody>
      </p:sp>
      <p:sp>
        <p:nvSpPr>
          <p:cNvPr id="4" name="Content Placeholder 3"/>
          <p:cNvSpPr>
            <a:spLocks noGrp="1"/>
          </p:cNvSpPr>
          <p:nvPr>
            <p:ph sz="half" idx="2"/>
          </p:nvPr>
        </p:nvSpPr>
        <p:spPr/>
        <p:txBody>
          <a:bodyPr>
            <a:normAutofit/>
          </a:bodyPr>
          <a:lstStyle/>
          <a:p>
            <a:pPr>
              <a:lnSpc>
                <a:spcPct val="120000"/>
              </a:lnSpc>
              <a:spcBef>
                <a:spcPts val="0"/>
              </a:spcBef>
            </a:pPr>
            <a:r>
              <a:rPr lang="en" sz="2000" dirty="0"/>
              <a:t>Reorganized w/ shortcuts to search the datasets</a:t>
            </a:r>
          </a:p>
          <a:p>
            <a:pPr>
              <a:lnSpc>
                <a:spcPct val="120000"/>
              </a:lnSpc>
              <a:spcBef>
                <a:spcPts val="0"/>
              </a:spcBef>
            </a:pPr>
            <a:r>
              <a:rPr lang="en" sz="2000" dirty="0"/>
              <a:t>Dynamic matrix of mouse data integrated on home page</a:t>
            </a:r>
          </a:p>
          <a:p>
            <a:pPr>
              <a:lnSpc>
                <a:spcPct val="120000"/>
              </a:lnSpc>
              <a:spcBef>
                <a:spcPts val="0"/>
              </a:spcBef>
            </a:pPr>
            <a:r>
              <a:rPr lang="en" sz="2000" dirty="0"/>
              <a:t>Links to highlighted resources (e.g., Human Genome Analysis Interface, Mouse Flythrough</a:t>
            </a:r>
            <a:r>
              <a:rPr lang="en" sz="2000" dirty="0" smtClean="0"/>
              <a:t>)</a:t>
            </a:r>
            <a:endParaRPr lang="en" sz="2000" dirty="0"/>
          </a:p>
        </p:txBody>
      </p:sp>
      <p:pic>
        <p:nvPicPr>
          <p:cNvPr id="5" name="Shape 103" descr="home-page.jpeg"/>
          <p:cNvPicPr preferRelativeResize="0">
            <a:picLocks noGrp="1"/>
          </p:cNvPicPr>
          <p:nvPr>
            <p:ph sz="half" idx="1"/>
          </p:nvPr>
        </p:nvPicPr>
        <p:blipFill>
          <a:blip r:embed="rId3">
            <a:alphaModFix/>
          </a:blip>
          <a:srcRect t="657" b="657"/>
          <a:stretch>
            <a:fillRect/>
          </a:stretch>
        </p:blipFill>
        <p:spPr>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4275957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detailed, new data model</a:t>
            </a:r>
            <a:endParaRPr lang="en-US" dirty="0"/>
          </a:p>
        </p:txBody>
      </p:sp>
      <p:sp>
        <p:nvSpPr>
          <p:cNvPr id="3" name="Content Placeholder 2"/>
          <p:cNvSpPr>
            <a:spLocks noGrp="1"/>
          </p:cNvSpPr>
          <p:nvPr>
            <p:ph sz="half" idx="1"/>
          </p:nvPr>
        </p:nvSpPr>
        <p:spPr/>
        <p:txBody>
          <a:bodyPr>
            <a:normAutofit fontScale="62500" lnSpcReduction="20000"/>
          </a:bodyPr>
          <a:lstStyle/>
          <a:p>
            <a:endParaRPr lang="en-US" dirty="0"/>
          </a:p>
        </p:txBody>
      </p:sp>
      <p:sp>
        <p:nvSpPr>
          <p:cNvPr id="4" name="Content Placeholder 3"/>
          <p:cNvSpPr>
            <a:spLocks noGrp="1"/>
          </p:cNvSpPr>
          <p:nvPr>
            <p:ph sz="half" idx="2"/>
          </p:nvPr>
        </p:nvSpPr>
        <p:spPr>
          <a:xfrm>
            <a:off x="4648200" y="1200150"/>
            <a:ext cx="4038600" cy="3702049"/>
          </a:xfrm>
        </p:spPr>
        <p:txBody>
          <a:bodyPr>
            <a:normAutofit fontScale="62500" lnSpcReduction="20000"/>
          </a:bodyPr>
          <a:lstStyle/>
          <a:p>
            <a:pPr lvl="0">
              <a:lnSpc>
                <a:spcPct val="120000"/>
              </a:lnSpc>
              <a:spcBef>
                <a:spcPts val="0"/>
              </a:spcBef>
              <a:buNone/>
            </a:pPr>
            <a:r>
              <a:rPr lang="en" dirty="0"/>
              <a:t>New datasets curated with detailed metadata describing:</a:t>
            </a:r>
          </a:p>
          <a:p>
            <a:pPr marL="457200" lvl="0" indent="-228600">
              <a:lnSpc>
                <a:spcPct val="120000"/>
              </a:lnSpc>
              <a:spcBef>
                <a:spcPts val="0"/>
              </a:spcBef>
            </a:pPr>
            <a:r>
              <a:rPr lang="en" b="1" dirty="0"/>
              <a:t>Samples</a:t>
            </a:r>
            <a:r>
              <a:rPr lang="en" dirty="0"/>
              <a:t> (species, stage, anatomy, etc)</a:t>
            </a:r>
          </a:p>
          <a:p>
            <a:pPr marL="457200" lvl="0" indent="-228600">
              <a:lnSpc>
                <a:spcPct val="120000"/>
              </a:lnSpc>
              <a:spcBef>
                <a:spcPts val="0"/>
              </a:spcBef>
            </a:pPr>
            <a:r>
              <a:rPr lang="en" b="1" dirty="0"/>
              <a:t>Assays</a:t>
            </a:r>
            <a:r>
              <a:rPr lang="en" dirty="0"/>
              <a:t> (details of images, -omics, enhancers)</a:t>
            </a:r>
          </a:p>
          <a:p>
            <a:pPr marL="457200" lvl="0" indent="-228600">
              <a:lnSpc>
                <a:spcPct val="120000"/>
              </a:lnSpc>
              <a:spcBef>
                <a:spcPts val="0"/>
              </a:spcBef>
            </a:pPr>
            <a:r>
              <a:rPr lang="en" b="1" dirty="0"/>
              <a:t>Files</a:t>
            </a:r>
            <a:r>
              <a:rPr lang="en" dirty="0"/>
              <a:t> (</a:t>
            </a:r>
            <a:r>
              <a:rPr lang="en" i="1" dirty="0"/>
              <a:t>individually</a:t>
            </a:r>
            <a:r>
              <a:rPr lang="en" dirty="0"/>
              <a:t> accessible and linked with above metadata)</a:t>
            </a:r>
          </a:p>
          <a:p>
            <a:pPr lvl="0">
              <a:lnSpc>
                <a:spcPct val="120000"/>
              </a:lnSpc>
              <a:spcBef>
                <a:spcPts val="0"/>
              </a:spcBef>
              <a:buNone/>
            </a:pPr>
            <a:endParaRPr lang="en-US" dirty="0" smtClean="0"/>
          </a:p>
          <a:p>
            <a:pPr lvl="0">
              <a:lnSpc>
                <a:spcPct val="120000"/>
              </a:lnSpc>
              <a:spcBef>
                <a:spcPts val="0"/>
              </a:spcBef>
              <a:buNone/>
            </a:pPr>
            <a:r>
              <a:rPr lang="en" dirty="0" smtClean="0"/>
              <a:t>Significantly </a:t>
            </a:r>
            <a:r>
              <a:rPr lang="en" dirty="0"/>
              <a:t>more detailed records for each datasets as seen in the screenshots here</a:t>
            </a:r>
            <a:endParaRPr lang="en-US" dirty="0"/>
          </a:p>
        </p:txBody>
      </p:sp>
      <p:pic>
        <p:nvPicPr>
          <p:cNvPr id="5" name="Shape 111" descr="data-model-1.jpeg"/>
          <p:cNvPicPr preferRelativeResize="0"/>
          <p:nvPr/>
        </p:nvPicPr>
        <p:blipFill>
          <a:blip r:embed="rId2">
            <a:alphaModFix/>
          </a:blip>
          <a:stretch>
            <a:fillRect/>
          </a:stretch>
        </p:blipFill>
        <p:spPr>
          <a:xfrm>
            <a:off x="149571" y="1017725"/>
            <a:ext cx="3865596" cy="3292228"/>
          </a:xfrm>
          <a:prstGeom prst="rect">
            <a:avLst/>
          </a:prstGeom>
          <a:noFill/>
          <a:ln w="9525" cap="flat" cmpd="sng">
            <a:solidFill>
              <a:schemeClr val="dk2"/>
            </a:solidFill>
            <a:prstDash val="solid"/>
            <a:round/>
            <a:headEnd type="none" w="med" len="med"/>
            <a:tailEnd type="none" w="med" len="med"/>
          </a:ln>
        </p:spPr>
      </p:pic>
      <p:pic>
        <p:nvPicPr>
          <p:cNvPr id="6" name="Shape 112" descr="data-model-2.jpeg"/>
          <p:cNvPicPr preferRelativeResize="0"/>
          <p:nvPr/>
        </p:nvPicPr>
        <p:blipFill>
          <a:blip r:embed="rId3">
            <a:alphaModFix/>
          </a:blip>
          <a:stretch>
            <a:fillRect/>
          </a:stretch>
        </p:blipFill>
        <p:spPr>
          <a:xfrm>
            <a:off x="930199" y="1932400"/>
            <a:ext cx="3641527" cy="3101375"/>
          </a:xfrm>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298950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 dirty="0"/>
              <a:t>Extensive Data Linkages and Navigation</a:t>
            </a:r>
            <a:endParaRPr lang="en-US" dirty="0"/>
          </a:p>
        </p:txBody>
      </p:sp>
      <p:sp>
        <p:nvSpPr>
          <p:cNvPr id="4" name="Content Placeholder 3"/>
          <p:cNvSpPr>
            <a:spLocks noGrp="1"/>
          </p:cNvSpPr>
          <p:nvPr>
            <p:ph sz="half" idx="2"/>
          </p:nvPr>
        </p:nvSpPr>
        <p:spPr>
          <a:xfrm>
            <a:off x="4495800" y="1200150"/>
            <a:ext cx="4191000" cy="3562349"/>
          </a:xfrm>
        </p:spPr>
        <p:txBody>
          <a:bodyPr>
            <a:normAutofit fontScale="62500" lnSpcReduction="20000"/>
          </a:bodyPr>
          <a:lstStyle/>
          <a:p>
            <a:pPr>
              <a:lnSpc>
                <a:spcPct val="140000"/>
              </a:lnSpc>
              <a:spcBef>
                <a:spcPts val="600"/>
              </a:spcBef>
            </a:pPr>
            <a:r>
              <a:rPr lang="en" dirty="0"/>
              <a:t>Dynamically generated navigation hyperlinks between linked data </a:t>
            </a:r>
            <a:r>
              <a:rPr lang="en" dirty="0" smtClean="0"/>
              <a:t>elements</a:t>
            </a:r>
            <a:r>
              <a:rPr lang="en-US" dirty="0" smtClean="0"/>
              <a:t> in a database</a:t>
            </a:r>
            <a:endParaRPr lang="en" dirty="0"/>
          </a:p>
          <a:p>
            <a:pPr>
              <a:lnSpc>
                <a:spcPct val="140000"/>
              </a:lnSpc>
              <a:spcBef>
                <a:spcPts val="600"/>
              </a:spcBef>
            </a:pPr>
            <a:r>
              <a:rPr lang="en" dirty="0"/>
              <a:t>Navigate from projects → datasets → samples → </a:t>
            </a:r>
            <a:r>
              <a:rPr lang="en" dirty="0" smtClean="0"/>
              <a:t>assays</a:t>
            </a:r>
            <a:endParaRPr lang="en" dirty="0"/>
          </a:p>
          <a:p>
            <a:pPr>
              <a:lnSpc>
                <a:spcPct val="140000"/>
              </a:lnSpc>
              <a:spcBef>
                <a:spcPts val="600"/>
              </a:spcBef>
            </a:pPr>
            <a:r>
              <a:rPr lang="en" dirty="0"/>
              <a:t>Link from vocabulary terms (anatomy, phenotype, age stages, etc.) to annotated entities (datasets, samples, assays</a:t>
            </a:r>
            <a:r>
              <a:rPr lang="en" dirty="0" smtClean="0"/>
              <a:t>)</a:t>
            </a:r>
            <a:endParaRPr lang="en" dirty="0"/>
          </a:p>
        </p:txBody>
      </p:sp>
      <p:pic>
        <p:nvPicPr>
          <p:cNvPr id="5" name="Shape 120" descr="data-links-nav.jpeg"/>
          <p:cNvPicPr preferRelativeResize="0">
            <a:picLocks noGrp="1"/>
          </p:cNvPicPr>
          <p:nvPr>
            <p:ph sz="half" idx="1"/>
          </p:nvPr>
        </p:nvPicPr>
        <p:blipFill>
          <a:blip r:embed="rId2">
            <a:alphaModFix/>
          </a:blip>
          <a:srcRect t="657" b="657"/>
          <a:stretch>
            <a:fillRect/>
          </a:stretch>
        </p:blipFill>
        <p:spPr>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239406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Dashboard</a:t>
            </a:r>
            <a:endParaRPr lang="en-US" dirty="0"/>
          </a:p>
        </p:txBody>
      </p:sp>
      <p:sp>
        <p:nvSpPr>
          <p:cNvPr id="4" name="Content Placeholder 3"/>
          <p:cNvSpPr>
            <a:spLocks noGrp="1"/>
          </p:cNvSpPr>
          <p:nvPr>
            <p:ph sz="half" idx="2"/>
          </p:nvPr>
        </p:nvSpPr>
        <p:spPr/>
        <p:txBody>
          <a:bodyPr>
            <a:normAutofit/>
          </a:bodyPr>
          <a:lstStyle/>
          <a:p>
            <a:pPr>
              <a:spcBef>
                <a:spcPts val="1224"/>
              </a:spcBef>
            </a:pPr>
            <a:r>
              <a:rPr lang="en-US" sz="2000" dirty="0"/>
              <a:t>Concise, searchable, high-level listing of all datasets across FaceBase</a:t>
            </a:r>
          </a:p>
          <a:p>
            <a:pPr>
              <a:spcBef>
                <a:spcPts val="1224"/>
              </a:spcBef>
            </a:pPr>
            <a:r>
              <a:rPr lang="en-US" sz="2000" dirty="0"/>
              <a:t>Ordered by most recently submitted so you can see what is new and upcoming from the FaceBase </a:t>
            </a:r>
            <a:r>
              <a:rPr lang="en-US" sz="2000" dirty="0" smtClean="0"/>
              <a:t>Consortium</a:t>
            </a:r>
            <a:endParaRPr lang="en-US" sz="2000" dirty="0"/>
          </a:p>
        </p:txBody>
      </p:sp>
      <p:pic>
        <p:nvPicPr>
          <p:cNvPr id="5" name="Shape 128" descr="dashboard.jpeg"/>
          <p:cNvPicPr preferRelativeResize="0">
            <a:picLocks noGrp="1"/>
          </p:cNvPicPr>
          <p:nvPr>
            <p:ph sz="half" idx="1"/>
          </p:nvPr>
        </p:nvPicPr>
        <p:blipFill>
          <a:blip r:embed="rId2">
            <a:alphaModFix/>
          </a:blip>
          <a:srcRect t="657" b="657"/>
          <a:stretch>
            <a:fillRect/>
          </a:stretch>
        </p:blipFill>
        <p:spPr>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126421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Projects integrated in database</a:t>
            </a:r>
            <a:endParaRPr lang="en-US" dirty="0"/>
          </a:p>
        </p:txBody>
      </p:sp>
      <p:sp>
        <p:nvSpPr>
          <p:cNvPr id="3" name="Content Placeholder 2"/>
          <p:cNvSpPr>
            <a:spLocks noGrp="1"/>
          </p:cNvSpPr>
          <p:nvPr>
            <p:ph sz="half" idx="1"/>
          </p:nvPr>
        </p:nvSpPr>
        <p:spPr/>
        <p:txBody>
          <a:bodyPr>
            <a:normAutofit/>
          </a:bodyPr>
          <a:lstStyle/>
          <a:p>
            <a:r>
              <a:rPr lang="en-US" sz="2400" dirty="0"/>
              <a:t>Project pages now driven by the database</a:t>
            </a:r>
          </a:p>
          <a:p>
            <a:r>
              <a:rPr lang="en-US" sz="2400" dirty="0"/>
              <a:t>Up-to-date listing of all datasets produced by each spoke project</a:t>
            </a:r>
          </a:p>
          <a:p>
            <a:r>
              <a:rPr lang="en-US" sz="2400" dirty="0"/>
              <a:t>Easy way to follow the data produced by a project</a:t>
            </a:r>
          </a:p>
        </p:txBody>
      </p:sp>
      <p:pic>
        <p:nvPicPr>
          <p:cNvPr id="5" name="Shape 136" descr="project.jpeg"/>
          <p:cNvPicPr preferRelativeResize="0">
            <a:picLocks noGrp="1"/>
          </p:cNvPicPr>
          <p:nvPr>
            <p:ph sz="half" idx="2"/>
          </p:nvPr>
        </p:nvPicPr>
        <p:blipFill>
          <a:blip r:embed="rId2">
            <a:alphaModFix/>
          </a:blip>
          <a:srcRect t="657" b="657"/>
          <a:stretch>
            <a:fillRect/>
          </a:stretch>
        </p:blipFill>
        <p:spPr>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366691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Phenotype Summaries</a:t>
            </a:r>
            <a:endParaRPr lang="en-US" dirty="0"/>
          </a:p>
        </p:txBody>
      </p:sp>
      <p:sp>
        <p:nvSpPr>
          <p:cNvPr id="3" name="Content Placeholder 2"/>
          <p:cNvSpPr>
            <a:spLocks noGrp="1"/>
          </p:cNvSpPr>
          <p:nvPr>
            <p:ph sz="half" idx="1"/>
          </p:nvPr>
        </p:nvSpPr>
        <p:spPr/>
        <p:txBody>
          <a:bodyPr>
            <a:noAutofit/>
          </a:bodyPr>
          <a:lstStyle/>
          <a:p>
            <a:pPr>
              <a:lnSpc>
                <a:spcPct val="120000"/>
              </a:lnSpc>
              <a:spcBef>
                <a:spcPts val="960"/>
              </a:spcBef>
            </a:pPr>
            <a:r>
              <a:rPr lang="en-US" sz="1600" dirty="0"/>
              <a:t>Listing of craniofacial phenotypes targeted by the FaceBase </a:t>
            </a:r>
            <a:r>
              <a:rPr lang="en-US" sz="1600" dirty="0" smtClean="0"/>
              <a:t>Consortium</a:t>
            </a:r>
            <a:endParaRPr lang="en-US" sz="1600" dirty="0"/>
          </a:p>
          <a:p>
            <a:pPr>
              <a:lnSpc>
                <a:spcPct val="120000"/>
              </a:lnSpc>
              <a:spcBef>
                <a:spcPts val="960"/>
              </a:spcBef>
            </a:pPr>
            <a:r>
              <a:rPr lang="en-US" sz="1600" dirty="0"/>
              <a:t>Linkages to phenotype descriptions published through NCBO</a:t>
            </a:r>
          </a:p>
          <a:p>
            <a:pPr>
              <a:lnSpc>
                <a:spcPct val="120000"/>
              </a:lnSpc>
              <a:spcBef>
                <a:spcPts val="960"/>
              </a:spcBef>
            </a:pPr>
            <a:r>
              <a:rPr lang="en-US" sz="1600" dirty="0"/>
              <a:t>Integration of phenotype resources provided by the Monarch Initiative (related diseases, genes, phenotypes, and more)</a:t>
            </a:r>
          </a:p>
          <a:p>
            <a:pPr>
              <a:lnSpc>
                <a:spcPct val="120000"/>
              </a:lnSpc>
              <a:spcBef>
                <a:spcPts val="960"/>
              </a:spcBef>
            </a:pPr>
            <a:r>
              <a:rPr lang="en-US" sz="1600" dirty="0"/>
              <a:t>Listings of all datasets and samples in the FaceBase database for any given </a:t>
            </a:r>
            <a:r>
              <a:rPr lang="en-US" sz="1600" dirty="0" smtClean="0"/>
              <a:t>phenotype</a:t>
            </a:r>
            <a:endParaRPr lang="en-US" sz="1600" dirty="0"/>
          </a:p>
        </p:txBody>
      </p:sp>
      <p:pic>
        <p:nvPicPr>
          <p:cNvPr id="5" name="Shape 144" descr="pheno-sum.jpeg"/>
          <p:cNvPicPr preferRelativeResize="0">
            <a:picLocks noGrp="1"/>
          </p:cNvPicPr>
          <p:nvPr>
            <p:ph sz="half" idx="2"/>
          </p:nvPr>
        </p:nvPicPr>
        <p:blipFill>
          <a:blip r:embed="rId2">
            <a:alphaModFix/>
          </a:blip>
          <a:srcRect t="657" b="657"/>
          <a:stretch>
            <a:fillRect/>
          </a:stretch>
        </p:blipFill>
        <p:spPr>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42793144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Gene Summaries</a:t>
            </a:r>
            <a:endParaRPr lang="en-US" dirty="0"/>
          </a:p>
        </p:txBody>
      </p:sp>
      <p:sp>
        <p:nvSpPr>
          <p:cNvPr id="3" name="Content Placeholder 2"/>
          <p:cNvSpPr>
            <a:spLocks noGrp="1"/>
          </p:cNvSpPr>
          <p:nvPr>
            <p:ph sz="half" idx="1"/>
          </p:nvPr>
        </p:nvSpPr>
        <p:spPr/>
        <p:txBody>
          <a:bodyPr>
            <a:normAutofit fontScale="62500" lnSpcReduction="20000"/>
          </a:bodyPr>
          <a:lstStyle/>
          <a:p>
            <a:pPr>
              <a:lnSpc>
                <a:spcPct val="120000"/>
              </a:lnSpc>
              <a:spcBef>
                <a:spcPts val="1080"/>
              </a:spcBef>
            </a:pPr>
            <a:r>
              <a:rPr lang="en-US" dirty="0"/>
              <a:t>New and existing gene summaries produced by the FaceBase </a:t>
            </a:r>
            <a:r>
              <a:rPr lang="en-US" dirty="0" smtClean="0"/>
              <a:t>Consortium </a:t>
            </a:r>
            <a:r>
              <a:rPr lang="en-US" dirty="0"/>
              <a:t>now integrated in the database</a:t>
            </a:r>
          </a:p>
          <a:p>
            <a:pPr>
              <a:lnSpc>
                <a:spcPct val="120000"/>
              </a:lnSpc>
              <a:spcBef>
                <a:spcPts val="1080"/>
              </a:spcBef>
            </a:pPr>
            <a:r>
              <a:rPr lang="en-US" dirty="0"/>
              <a:t>Easy to search and navigate across all gene summaries</a:t>
            </a:r>
          </a:p>
          <a:p>
            <a:pPr>
              <a:lnSpc>
                <a:spcPct val="120000"/>
              </a:lnSpc>
              <a:spcBef>
                <a:spcPts val="1080"/>
              </a:spcBef>
            </a:pPr>
            <a:r>
              <a:rPr lang="en-US" dirty="0"/>
              <a:t>(Upcoming linkages from gene summary pages to annotated datasets and samples in the database -- coming soon</a:t>
            </a:r>
            <a:r>
              <a:rPr lang="en-US" dirty="0" smtClean="0"/>
              <a:t>)</a:t>
            </a:r>
            <a:endParaRPr lang="en-US" dirty="0"/>
          </a:p>
        </p:txBody>
      </p:sp>
      <p:pic>
        <p:nvPicPr>
          <p:cNvPr id="6" name="Shape 152" descr="gene-sum.jpeg"/>
          <p:cNvPicPr preferRelativeResize="0">
            <a:picLocks noGrp="1"/>
          </p:cNvPicPr>
          <p:nvPr>
            <p:ph sz="half" idx="2"/>
          </p:nvPr>
        </p:nvPicPr>
        <p:blipFill>
          <a:blip r:embed="rId2">
            <a:alphaModFix/>
          </a:blip>
          <a:srcRect t="657" b="657"/>
          <a:stretch>
            <a:fillRect/>
          </a:stretch>
        </p:blipFill>
        <p:spPr>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19365229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Surface Models</a:t>
            </a:r>
            <a:endParaRPr lang="en-US" dirty="0"/>
          </a:p>
        </p:txBody>
      </p:sp>
      <p:sp>
        <p:nvSpPr>
          <p:cNvPr id="4" name="Content Placeholder 3"/>
          <p:cNvSpPr>
            <a:spLocks noGrp="1"/>
          </p:cNvSpPr>
          <p:nvPr>
            <p:ph sz="half" idx="2"/>
          </p:nvPr>
        </p:nvSpPr>
        <p:spPr/>
        <p:txBody>
          <a:bodyPr>
            <a:normAutofit fontScale="55000" lnSpcReduction="20000"/>
          </a:bodyPr>
          <a:lstStyle/>
          <a:p>
            <a:pPr marL="0" indent="0">
              <a:lnSpc>
                <a:spcPct val="140000"/>
              </a:lnSpc>
              <a:buNone/>
            </a:pPr>
            <a:r>
              <a:rPr lang="en-US" sz="2600" dirty="0"/>
              <a:t>All new surface model viewer integrated into the database</a:t>
            </a:r>
          </a:p>
          <a:p>
            <a:pPr marL="0" indent="0">
              <a:lnSpc>
                <a:spcPct val="140000"/>
              </a:lnSpc>
              <a:buNone/>
            </a:pPr>
            <a:r>
              <a:rPr lang="en-US" sz="2600" dirty="0"/>
              <a:t>Supports multi-mesh surface models and “landmark” annotations</a:t>
            </a:r>
          </a:p>
          <a:p>
            <a:pPr marL="0" indent="0">
              <a:lnSpc>
                <a:spcPct val="140000"/>
              </a:lnSpc>
              <a:buNone/>
            </a:pPr>
            <a:r>
              <a:rPr lang="en-US" sz="2600" dirty="0"/>
              <a:t>(Upcoming integration with image volumes to view soft tissue images integrated with surfaces)</a:t>
            </a:r>
          </a:p>
          <a:p>
            <a:pPr>
              <a:lnSpc>
                <a:spcPct val="120000"/>
              </a:lnSpc>
              <a:spcBef>
                <a:spcPts val="960"/>
              </a:spcBef>
            </a:pPr>
            <a:r>
              <a:rPr lang="en-US" sz="2600" dirty="0"/>
              <a:t>Example 1 (mouse): </a:t>
            </a:r>
            <a:r>
              <a:rPr lang="en-US" sz="2600" dirty="0">
                <a:hlinkClick r:id="rId2"/>
              </a:rPr>
              <a:t>https://</a:t>
            </a:r>
            <a:r>
              <a:rPr lang="en-US" sz="2600" dirty="0" err="1">
                <a:hlinkClick r:id="rId2"/>
              </a:rPr>
              <a:t>www.facebase.org</a:t>
            </a:r>
            <a:r>
              <a:rPr lang="en-US" sz="2600" dirty="0">
                <a:hlinkClick r:id="rId2"/>
              </a:rPr>
              <a:t>/data/record/#1/</a:t>
            </a:r>
            <a:r>
              <a:rPr lang="en-US" sz="2600" dirty="0" err="1">
                <a:hlinkClick r:id="rId2"/>
              </a:rPr>
              <a:t>isa:dataset</a:t>
            </a:r>
            <a:r>
              <a:rPr lang="en-US" sz="2600" dirty="0">
                <a:hlinkClick r:id="rId2"/>
              </a:rPr>
              <a:t>/id=14087</a:t>
            </a:r>
            <a:r>
              <a:rPr lang="en-US" sz="2600" dirty="0"/>
              <a:t> </a:t>
            </a:r>
          </a:p>
          <a:p>
            <a:pPr>
              <a:lnSpc>
                <a:spcPct val="120000"/>
              </a:lnSpc>
              <a:spcBef>
                <a:spcPts val="960"/>
              </a:spcBef>
            </a:pPr>
            <a:r>
              <a:rPr lang="en-US" sz="2600" dirty="0"/>
              <a:t>Example 2 (</a:t>
            </a:r>
            <a:r>
              <a:rPr lang="en-US" sz="2600" dirty="0" err="1"/>
              <a:t>zebrafish</a:t>
            </a:r>
            <a:r>
              <a:rPr lang="en-US" sz="2600" dirty="0"/>
              <a:t>): </a:t>
            </a:r>
            <a:r>
              <a:rPr lang="en-US" sz="2600" dirty="0">
                <a:hlinkClick r:id="rId3"/>
              </a:rPr>
              <a:t>https://</a:t>
            </a:r>
            <a:r>
              <a:rPr lang="en-US" sz="2600" dirty="0" err="1">
                <a:hlinkClick r:id="rId3"/>
              </a:rPr>
              <a:t>www.facebase.org</a:t>
            </a:r>
            <a:r>
              <a:rPr lang="en-US" sz="2600" dirty="0">
                <a:hlinkClick r:id="rId3"/>
              </a:rPr>
              <a:t>/data/record/#1/</a:t>
            </a:r>
            <a:r>
              <a:rPr lang="en-US" sz="2600" dirty="0" err="1">
                <a:hlinkClick r:id="rId3"/>
              </a:rPr>
              <a:t>isa:dataset</a:t>
            </a:r>
            <a:r>
              <a:rPr lang="en-US" sz="2600" dirty="0">
                <a:hlinkClick r:id="rId3"/>
              </a:rPr>
              <a:t>/id=14123</a:t>
            </a:r>
            <a:r>
              <a:rPr lang="en-US" dirty="0"/>
              <a:t> </a:t>
            </a:r>
          </a:p>
          <a:p>
            <a:endParaRPr lang="en-US" dirty="0"/>
          </a:p>
        </p:txBody>
      </p:sp>
      <p:pic>
        <p:nvPicPr>
          <p:cNvPr id="5" name="Shape 160" descr="3dmodel-mei.jpeg"/>
          <p:cNvPicPr preferRelativeResize="0">
            <a:picLocks noGrp="1"/>
          </p:cNvPicPr>
          <p:nvPr>
            <p:ph sz="half" idx="1"/>
          </p:nvPr>
        </p:nvPicPr>
        <p:blipFill>
          <a:blip r:embed="rId4">
            <a:alphaModFix/>
          </a:blip>
          <a:srcRect t="657" b="657"/>
          <a:stretch>
            <a:fillRect/>
          </a:stretch>
        </p:blipFill>
        <p:spPr>
          <a:prstGeom prst="rect">
            <a:avLst/>
          </a:prstGeom>
          <a:noFill/>
          <a:ln>
            <a:noFill/>
          </a:ln>
        </p:spPr>
      </p:pic>
    </p:spTree>
    <p:extLst>
      <p:ext uri="{BB962C8B-B14F-4D97-AF65-F5344CB8AC3E}">
        <p14:creationId xmlns:p14="http://schemas.microsoft.com/office/powerpoint/2010/main" val="191818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Browser</a:t>
            </a:r>
            <a:endParaRPr lang="en-US" dirty="0"/>
          </a:p>
        </p:txBody>
      </p:sp>
      <p:sp>
        <p:nvSpPr>
          <p:cNvPr id="3" name="Content Placeholder 2"/>
          <p:cNvSpPr>
            <a:spLocks noGrp="1"/>
          </p:cNvSpPr>
          <p:nvPr>
            <p:ph sz="half" idx="1"/>
          </p:nvPr>
        </p:nvSpPr>
        <p:spPr/>
        <p:txBody>
          <a:bodyPr>
            <a:normAutofit fontScale="62500" lnSpcReduction="20000"/>
          </a:bodyPr>
          <a:lstStyle/>
          <a:p>
            <a:endParaRPr lang="en-US" dirty="0"/>
          </a:p>
        </p:txBody>
      </p:sp>
      <p:sp>
        <p:nvSpPr>
          <p:cNvPr id="4" name="Content Placeholder 3"/>
          <p:cNvSpPr>
            <a:spLocks noGrp="1"/>
          </p:cNvSpPr>
          <p:nvPr>
            <p:ph sz="half" idx="2"/>
          </p:nvPr>
        </p:nvSpPr>
        <p:spPr>
          <a:xfrm>
            <a:off x="4648200" y="1200150"/>
            <a:ext cx="4038600" cy="3638549"/>
          </a:xfrm>
        </p:spPr>
        <p:txBody>
          <a:bodyPr>
            <a:normAutofit fontScale="62500" lnSpcReduction="20000"/>
          </a:bodyPr>
          <a:lstStyle/>
          <a:p>
            <a:pPr>
              <a:lnSpc>
                <a:spcPct val="120000"/>
              </a:lnSpc>
            </a:pPr>
            <a:r>
              <a:rPr lang="en-US" dirty="0"/>
              <a:t>All new </a:t>
            </a:r>
            <a:r>
              <a:rPr lang="en-US" dirty="0" err="1" smtClean="0"/>
              <a:t>Javascript</a:t>
            </a:r>
            <a:r>
              <a:rPr lang="en-US" dirty="0" smtClean="0"/>
              <a:t> </a:t>
            </a:r>
            <a:r>
              <a:rPr lang="en-US" dirty="0"/>
              <a:t>Genome Browser integrated with the database (*)</a:t>
            </a:r>
          </a:p>
          <a:p>
            <a:pPr>
              <a:lnSpc>
                <a:spcPct val="120000"/>
              </a:lnSpc>
            </a:pPr>
            <a:r>
              <a:rPr lang="en-US" dirty="0"/>
              <a:t>View tracks for all FaceBase or per-dataset</a:t>
            </a:r>
          </a:p>
          <a:p>
            <a:pPr>
              <a:lnSpc>
                <a:spcPct val="120000"/>
              </a:lnSpc>
            </a:pPr>
            <a:r>
              <a:rPr lang="en-US" dirty="0"/>
              <a:t>Integrated with the dataset page so you can see track details inline with each dataset</a:t>
            </a:r>
          </a:p>
          <a:p>
            <a:pPr marL="0" indent="0">
              <a:buNone/>
            </a:pPr>
            <a:endParaRPr lang="en-US" dirty="0" smtClean="0"/>
          </a:p>
          <a:p>
            <a:pPr marL="0" indent="0">
              <a:buNone/>
            </a:pPr>
            <a:r>
              <a:rPr lang="en-US" sz="2600" dirty="0" smtClean="0"/>
              <a:t>* </a:t>
            </a:r>
            <a:r>
              <a:rPr lang="en-US" sz="2600" dirty="0"/>
              <a:t>Continued support for UCSC Genome Browser via the FaceBase track hub server</a:t>
            </a:r>
          </a:p>
          <a:p>
            <a:endParaRPr lang="en-US" dirty="0"/>
          </a:p>
        </p:txBody>
      </p:sp>
      <p:pic>
        <p:nvPicPr>
          <p:cNvPr id="5" name="Shape 168" descr="jbrowse-embed.jpeg"/>
          <p:cNvPicPr preferRelativeResize="0"/>
          <p:nvPr/>
        </p:nvPicPr>
        <p:blipFill>
          <a:blip r:embed="rId2">
            <a:alphaModFix/>
          </a:blip>
          <a:stretch>
            <a:fillRect/>
          </a:stretch>
        </p:blipFill>
        <p:spPr>
          <a:xfrm>
            <a:off x="165574" y="1088348"/>
            <a:ext cx="3181578" cy="2709623"/>
          </a:xfrm>
          <a:prstGeom prst="rect">
            <a:avLst/>
          </a:prstGeom>
          <a:noFill/>
          <a:ln w="9525" cap="flat" cmpd="sng">
            <a:solidFill>
              <a:schemeClr val="dk2"/>
            </a:solidFill>
            <a:prstDash val="solid"/>
            <a:round/>
            <a:headEnd type="none" w="med" len="med"/>
            <a:tailEnd type="none" w="med" len="med"/>
          </a:ln>
        </p:spPr>
      </p:pic>
      <p:pic>
        <p:nvPicPr>
          <p:cNvPr id="6" name="Shape 169" descr="jbrowse-full.jpeg"/>
          <p:cNvPicPr preferRelativeResize="0"/>
          <p:nvPr/>
        </p:nvPicPr>
        <p:blipFill>
          <a:blip r:embed="rId3">
            <a:alphaModFix/>
          </a:blip>
          <a:stretch>
            <a:fillRect/>
          </a:stretch>
        </p:blipFill>
        <p:spPr>
          <a:xfrm>
            <a:off x="1760348" y="2566725"/>
            <a:ext cx="2844298" cy="2422399"/>
          </a:xfrm>
          <a:prstGeom prst="rect">
            <a:avLst/>
          </a:prstGeom>
          <a:noFill/>
          <a:ln w="9525" cap="flat" cmpd="sng">
            <a:solidFill>
              <a:schemeClr val="dk2"/>
            </a:solidFill>
            <a:prstDash val="solid"/>
            <a:round/>
            <a:headEnd type="none" w="med" len="med"/>
            <a:tailEnd type="none" w="med" len="med"/>
          </a:ln>
        </p:spPr>
      </p:pic>
      <p:sp>
        <p:nvSpPr>
          <p:cNvPr id="7" name="Shape 170"/>
          <p:cNvSpPr txBox="1"/>
          <p:nvPr/>
        </p:nvSpPr>
        <p:spPr>
          <a:xfrm>
            <a:off x="2472050" y="1870375"/>
            <a:ext cx="1751100" cy="320700"/>
          </a:xfrm>
          <a:prstGeom prst="rect">
            <a:avLst/>
          </a:prstGeom>
          <a:noFill/>
          <a:ln>
            <a:noFill/>
          </a:ln>
        </p:spPr>
        <p:txBody>
          <a:bodyPr lIns="91425" tIns="91425" rIns="91425" bIns="91425" anchor="t" anchorCtr="0">
            <a:noAutofit/>
          </a:bodyPr>
          <a:lstStyle/>
          <a:p>
            <a:pPr lvl="0">
              <a:spcBef>
                <a:spcPts val="0"/>
              </a:spcBef>
              <a:buNone/>
            </a:pPr>
            <a:r>
              <a:rPr lang="en">
                <a:solidFill>
                  <a:srgbClr val="FF0000"/>
                </a:solidFill>
              </a:rPr>
              <a:t>Embedded Viewer</a:t>
            </a:r>
          </a:p>
          <a:p>
            <a:pPr lvl="0">
              <a:spcBef>
                <a:spcPts val="0"/>
              </a:spcBef>
              <a:buNone/>
            </a:pPr>
            <a:endParaRPr>
              <a:solidFill>
                <a:srgbClr val="FF0000"/>
              </a:solidFill>
            </a:endParaRPr>
          </a:p>
        </p:txBody>
      </p:sp>
      <p:sp>
        <p:nvSpPr>
          <p:cNvPr id="8" name="Shape 171"/>
          <p:cNvSpPr txBox="1"/>
          <p:nvPr/>
        </p:nvSpPr>
        <p:spPr>
          <a:xfrm>
            <a:off x="2096725" y="4163425"/>
            <a:ext cx="2108700" cy="320700"/>
          </a:xfrm>
          <a:prstGeom prst="rect">
            <a:avLst/>
          </a:prstGeom>
          <a:noFill/>
          <a:ln>
            <a:noFill/>
          </a:ln>
        </p:spPr>
        <p:txBody>
          <a:bodyPr lIns="91425" tIns="91425" rIns="91425" bIns="91425" anchor="t" anchorCtr="0">
            <a:noAutofit/>
          </a:bodyPr>
          <a:lstStyle/>
          <a:p>
            <a:pPr lvl="0" rtl="0">
              <a:spcBef>
                <a:spcPts val="0"/>
              </a:spcBef>
              <a:buNone/>
            </a:pPr>
            <a:r>
              <a:rPr lang="en">
                <a:solidFill>
                  <a:srgbClr val="FF0000"/>
                </a:solidFill>
              </a:rPr>
              <a:t>Open in New Window</a:t>
            </a:r>
          </a:p>
          <a:p>
            <a:pPr lvl="0" rtl="0">
              <a:spcBef>
                <a:spcPts val="0"/>
              </a:spcBef>
              <a:buNone/>
            </a:pPr>
            <a:endParaRPr>
              <a:solidFill>
                <a:srgbClr val="FF0000"/>
              </a:solidFill>
            </a:endParaRPr>
          </a:p>
        </p:txBody>
      </p:sp>
      <p:sp>
        <p:nvSpPr>
          <p:cNvPr id="9" name="Shape 172"/>
          <p:cNvSpPr/>
          <p:nvPr/>
        </p:nvSpPr>
        <p:spPr>
          <a:xfrm rot="20115234">
            <a:off x="2242472" y="2213925"/>
            <a:ext cx="371956" cy="104974"/>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52181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“Behind the scenes” updates</a:t>
            </a:r>
            <a:endParaRPr lang="en-US" dirty="0"/>
          </a:p>
        </p:txBody>
      </p:sp>
      <p:sp>
        <p:nvSpPr>
          <p:cNvPr id="3" name="Content Placeholder 2"/>
          <p:cNvSpPr>
            <a:spLocks noGrp="1"/>
          </p:cNvSpPr>
          <p:nvPr>
            <p:ph idx="1"/>
          </p:nvPr>
        </p:nvSpPr>
        <p:spPr>
          <a:xfrm>
            <a:off x="457200" y="1200150"/>
            <a:ext cx="8229600" cy="3587749"/>
          </a:xfrm>
        </p:spPr>
        <p:txBody>
          <a:bodyPr>
            <a:normAutofit fontScale="62500" lnSpcReduction="20000"/>
          </a:bodyPr>
          <a:lstStyle/>
          <a:p>
            <a:pPr marL="0" indent="0">
              <a:buNone/>
            </a:pPr>
            <a:r>
              <a:rPr lang="en-US" dirty="0"/>
              <a:t>Revised </a:t>
            </a:r>
            <a:r>
              <a:rPr lang="en-US" dirty="0" err="1"/>
              <a:t>curation</a:t>
            </a:r>
            <a:r>
              <a:rPr lang="en-US" dirty="0"/>
              <a:t> pipeline</a:t>
            </a:r>
          </a:p>
          <a:p>
            <a:pPr>
              <a:spcBef>
                <a:spcPts val="1032"/>
              </a:spcBef>
            </a:pPr>
            <a:r>
              <a:rPr lang="en-US" sz="2900" dirty="0"/>
              <a:t>Streamlined release of datasets</a:t>
            </a:r>
          </a:p>
          <a:p>
            <a:pPr>
              <a:spcBef>
                <a:spcPts val="1032"/>
              </a:spcBef>
            </a:pPr>
            <a:r>
              <a:rPr lang="en-US" sz="2900" dirty="0"/>
              <a:t>Stages:</a:t>
            </a:r>
          </a:p>
          <a:p>
            <a:pPr lvl="1"/>
            <a:r>
              <a:rPr lang="en-US" b="1" dirty="0"/>
              <a:t>Pending</a:t>
            </a:r>
            <a:r>
              <a:rPr lang="en-US" dirty="0"/>
              <a:t>: an announced dataset available in the new future</a:t>
            </a:r>
          </a:p>
          <a:p>
            <a:pPr lvl="1"/>
            <a:r>
              <a:rPr lang="en-US" b="1" dirty="0"/>
              <a:t>Released</a:t>
            </a:r>
            <a:r>
              <a:rPr lang="en-US" dirty="0"/>
              <a:t>: files and images released for public download (basic metadata)</a:t>
            </a:r>
          </a:p>
          <a:p>
            <a:pPr lvl="1"/>
            <a:r>
              <a:rPr lang="en-US" b="1" dirty="0"/>
              <a:t>Curated</a:t>
            </a:r>
            <a:r>
              <a:rPr lang="en-US" dirty="0"/>
              <a:t>: fully curated metadata to the new more detailed database</a:t>
            </a:r>
          </a:p>
          <a:p>
            <a:pPr>
              <a:spcBef>
                <a:spcPts val="1032"/>
              </a:spcBef>
            </a:pPr>
            <a:r>
              <a:rPr lang="en-US" sz="2900" dirty="0"/>
              <a:t>New online data </a:t>
            </a:r>
            <a:r>
              <a:rPr lang="en-US" sz="2900" dirty="0" err="1"/>
              <a:t>curation</a:t>
            </a:r>
            <a:r>
              <a:rPr lang="en-US" sz="2900" dirty="0"/>
              <a:t> tools for data submitters (spoke projects)</a:t>
            </a:r>
          </a:p>
          <a:p>
            <a:pPr marL="0" indent="0">
              <a:spcBef>
                <a:spcPts val="1680"/>
              </a:spcBef>
              <a:buNone/>
            </a:pPr>
            <a:r>
              <a:rPr lang="en-US" dirty="0"/>
              <a:t>Major infrastructure upgrades</a:t>
            </a:r>
          </a:p>
          <a:p>
            <a:pPr>
              <a:spcBef>
                <a:spcPts val="1032"/>
              </a:spcBef>
            </a:pPr>
            <a:r>
              <a:rPr lang="en-US" sz="2900" dirty="0"/>
              <a:t>Scalable “cloud” style enterprise storage</a:t>
            </a:r>
          </a:p>
          <a:p>
            <a:pPr>
              <a:spcBef>
                <a:spcPts val="1032"/>
              </a:spcBef>
            </a:pPr>
            <a:r>
              <a:rPr lang="en-US" sz="2900" dirty="0"/>
              <a:t>Choice of FaceBase or campus or other user ids to login</a:t>
            </a:r>
          </a:p>
          <a:p>
            <a:endParaRPr lang="en-US" dirty="0"/>
          </a:p>
        </p:txBody>
      </p:sp>
    </p:spTree>
    <p:extLst>
      <p:ext uri="{BB962C8B-B14F-4D97-AF65-F5344CB8AC3E}">
        <p14:creationId xmlns:p14="http://schemas.microsoft.com/office/powerpoint/2010/main" val="413935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Intro/Overview</a:t>
            </a:r>
            <a:endParaRPr lang="en-US" sz="3200" dirty="0"/>
          </a:p>
        </p:txBody>
      </p:sp>
      <p:sp>
        <p:nvSpPr>
          <p:cNvPr id="5" name="Content Placeholder 4"/>
          <p:cNvSpPr>
            <a:spLocks noGrp="1"/>
          </p:cNvSpPr>
          <p:nvPr>
            <p:ph idx="1"/>
          </p:nvPr>
        </p:nvSpPr>
        <p:spPr>
          <a:xfrm>
            <a:off x="457200" y="1176186"/>
            <a:ext cx="8229600" cy="3394472"/>
          </a:xfrm>
        </p:spPr>
        <p:txBody>
          <a:bodyPr>
            <a:normAutofit/>
          </a:bodyPr>
          <a:lstStyle/>
          <a:p>
            <a:pPr marL="0" indent="0">
              <a:lnSpc>
                <a:spcPct val="120000"/>
              </a:lnSpc>
              <a:buNone/>
            </a:pPr>
            <a:r>
              <a:rPr lang="en-US" sz="2600" dirty="0" smtClean="0"/>
              <a:t>What we’ve been up to:</a:t>
            </a:r>
          </a:p>
          <a:p>
            <a:pPr>
              <a:lnSpc>
                <a:spcPct val="120000"/>
              </a:lnSpc>
              <a:spcBef>
                <a:spcPts val="0"/>
              </a:spcBef>
            </a:pPr>
            <a:r>
              <a:rPr lang="en" sz="2600" dirty="0"/>
              <a:t>Pushing out more FB2 data than ever</a:t>
            </a:r>
          </a:p>
          <a:p>
            <a:pPr>
              <a:lnSpc>
                <a:spcPct val="120000"/>
              </a:lnSpc>
              <a:spcBef>
                <a:spcPts val="0"/>
              </a:spcBef>
            </a:pPr>
            <a:r>
              <a:rPr lang="en" sz="2600" dirty="0"/>
              <a:t>High resolution </a:t>
            </a:r>
            <a:r>
              <a:rPr lang="en-US" sz="2600" dirty="0" smtClean="0"/>
              <a:t>d</a:t>
            </a:r>
            <a:r>
              <a:rPr lang="en" sz="2600" dirty="0" smtClean="0"/>
              <a:t>ata </a:t>
            </a:r>
            <a:r>
              <a:rPr lang="en" sz="2600" dirty="0"/>
              <a:t>model</a:t>
            </a:r>
          </a:p>
          <a:p>
            <a:pPr>
              <a:lnSpc>
                <a:spcPct val="120000"/>
              </a:lnSpc>
              <a:spcBef>
                <a:spcPts val="0"/>
              </a:spcBef>
            </a:pPr>
            <a:r>
              <a:rPr lang="en" sz="2600" dirty="0"/>
              <a:t>Cross-cutting integrations and visualizations</a:t>
            </a:r>
          </a:p>
          <a:p>
            <a:pPr>
              <a:lnSpc>
                <a:spcPct val="120000"/>
              </a:lnSpc>
              <a:spcBef>
                <a:spcPts val="0"/>
              </a:spcBef>
            </a:pPr>
            <a:r>
              <a:rPr lang="en" sz="2600" dirty="0"/>
              <a:t>Integrations between datasets and linkages with Phenogrid and other useful entities</a:t>
            </a:r>
          </a:p>
          <a:p>
            <a:pPr marL="0" indent="0">
              <a:lnSpc>
                <a:spcPct val="120000"/>
              </a:lnSpc>
              <a:buNone/>
            </a:pPr>
            <a:endParaRPr lang="en-US" sz="2600" dirty="0" smtClean="0"/>
          </a:p>
          <a:p>
            <a:pPr marL="0" indent="0">
              <a:lnSpc>
                <a:spcPct val="120000"/>
              </a:lnSpc>
              <a:buNone/>
            </a:pPr>
            <a:endParaRPr lang="en-US" sz="2600" dirty="0" smtClean="0"/>
          </a:p>
        </p:txBody>
      </p:sp>
    </p:spTree>
    <p:extLst>
      <p:ext uri="{BB962C8B-B14F-4D97-AF65-F5344CB8AC3E}">
        <p14:creationId xmlns:p14="http://schemas.microsoft.com/office/powerpoint/2010/main" val="15063314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For Year 4</a:t>
            </a:r>
            <a:r>
              <a:rPr lang="is-IS" sz="3200" dirty="0" smtClean="0"/>
              <a:t>…</a:t>
            </a:r>
            <a:r>
              <a:rPr lang="en-US" sz="3200" dirty="0" smtClean="0"/>
              <a:t>	</a:t>
            </a:r>
            <a:endParaRPr lang="en-US" sz="3200" dirty="0"/>
          </a:p>
        </p:txBody>
      </p:sp>
      <p:sp>
        <p:nvSpPr>
          <p:cNvPr id="5" name="Content Placeholder 4"/>
          <p:cNvSpPr>
            <a:spLocks noGrp="1"/>
          </p:cNvSpPr>
          <p:nvPr>
            <p:ph idx="1"/>
          </p:nvPr>
        </p:nvSpPr>
        <p:spPr>
          <a:xfrm>
            <a:off x="457200" y="1176186"/>
            <a:ext cx="8229600" cy="3394472"/>
          </a:xfrm>
        </p:spPr>
        <p:txBody>
          <a:bodyPr>
            <a:normAutofit fontScale="62500" lnSpcReduction="20000"/>
          </a:bodyPr>
          <a:lstStyle/>
          <a:p>
            <a:pPr>
              <a:lnSpc>
                <a:spcPct val="110000"/>
              </a:lnSpc>
              <a:spcBef>
                <a:spcPts val="1728"/>
              </a:spcBef>
            </a:pPr>
            <a:r>
              <a:rPr lang="en-US" dirty="0" err="1"/>
              <a:t>Curation</a:t>
            </a:r>
            <a:r>
              <a:rPr lang="en-US" dirty="0"/>
              <a:t> </a:t>
            </a:r>
            <a:r>
              <a:rPr lang="en-US" dirty="0" smtClean="0"/>
              <a:t>Pipeline</a:t>
            </a:r>
          </a:p>
          <a:p>
            <a:pPr lvl="1">
              <a:lnSpc>
                <a:spcPct val="110000"/>
              </a:lnSpc>
              <a:spcBef>
                <a:spcPts val="1728"/>
              </a:spcBef>
            </a:pPr>
            <a:r>
              <a:rPr lang="en-US" dirty="0" smtClean="0"/>
              <a:t>Self-</a:t>
            </a:r>
            <a:r>
              <a:rPr lang="en-US" dirty="0" err="1" smtClean="0"/>
              <a:t>curation</a:t>
            </a:r>
            <a:r>
              <a:rPr lang="en-US" dirty="0" smtClean="0"/>
              <a:t> tools</a:t>
            </a:r>
            <a:endParaRPr lang="en-US" dirty="0"/>
          </a:p>
          <a:p>
            <a:pPr>
              <a:lnSpc>
                <a:spcPct val="110000"/>
              </a:lnSpc>
              <a:spcBef>
                <a:spcPts val="1728"/>
              </a:spcBef>
            </a:pPr>
            <a:r>
              <a:rPr lang="en-US" dirty="0" smtClean="0"/>
              <a:t>Mesh Surface Viewer</a:t>
            </a:r>
          </a:p>
          <a:p>
            <a:pPr lvl="1">
              <a:lnSpc>
                <a:spcPct val="110000"/>
              </a:lnSpc>
              <a:spcBef>
                <a:spcPts val="1728"/>
              </a:spcBef>
            </a:pPr>
            <a:r>
              <a:rPr lang="en-US" dirty="0" smtClean="0"/>
              <a:t>Adding </a:t>
            </a:r>
            <a:r>
              <a:rPr lang="en-US" dirty="0"/>
              <a:t>landmarks, measures between landmarks</a:t>
            </a:r>
          </a:p>
          <a:p>
            <a:pPr>
              <a:lnSpc>
                <a:spcPct val="110000"/>
              </a:lnSpc>
              <a:spcBef>
                <a:spcPts val="1728"/>
              </a:spcBef>
            </a:pPr>
            <a:r>
              <a:rPr lang="en-US" dirty="0" err="1" smtClean="0"/>
              <a:t>Heatmaps</a:t>
            </a:r>
            <a:endParaRPr lang="en-US" dirty="0" smtClean="0"/>
          </a:p>
          <a:p>
            <a:pPr lvl="1">
              <a:lnSpc>
                <a:spcPct val="110000"/>
              </a:lnSpc>
              <a:spcBef>
                <a:spcPts val="1728"/>
              </a:spcBef>
            </a:pPr>
            <a:r>
              <a:rPr lang="en-US" dirty="0" smtClean="0"/>
              <a:t>Progress </a:t>
            </a:r>
            <a:r>
              <a:rPr lang="en-US" dirty="0"/>
              <a:t>made, demoing, lots of work, BUT still need the use </a:t>
            </a:r>
            <a:r>
              <a:rPr lang="en-US" dirty="0" smtClean="0"/>
              <a:t>case</a:t>
            </a:r>
            <a:endParaRPr lang="en-US" dirty="0"/>
          </a:p>
          <a:p>
            <a:pPr>
              <a:lnSpc>
                <a:spcPct val="110000"/>
              </a:lnSpc>
              <a:spcBef>
                <a:spcPts val="1728"/>
              </a:spcBef>
            </a:pPr>
            <a:r>
              <a:rPr lang="en-US" dirty="0" err="1"/>
              <a:t>JBrowse</a:t>
            </a:r>
            <a:r>
              <a:rPr lang="en-US" dirty="0"/>
              <a:t> - integrating with the data</a:t>
            </a:r>
            <a:endParaRPr lang="en-US" dirty="0" smtClean="0"/>
          </a:p>
        </p:txBody>
      </p:sp>
    </p:spTree>
    <p:extLst>
      <p:ext uri="{BB962C8B-B14F-4D97-AF65-F5344CB8AC3E}">
        <p14:creationId xmlns:p14="http://schemas.microsoft.com/office/powerpoint/2010/main" val="9506955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For Year 4</a:t>
            </a:r>
            <a:r>
              <a:rPr lang="is-IS" sz="3200" dirty="0" smtClean="0"/>
              <a:t>…</a:t>
            </a:r>
            <a:r>
              <a:rPr lang="en-US" sz="3200" dirty="0" smtClean="0"/>
              <a:t>	(continued)</a:t>
            </a:r>
            <a:endParaRPr lang="en-US" sz="3200" dirty="0"/>
          </a:p>
        </p:txBody>
      </p:sp>
      <p:sp>
        <p:nvSpPr>
          <p:cNvPr id="5" name="Content Placeholder 4"/>
          <p:cNvSpPr>
            <a:spLocks noGrp="1"/>
          </p:cNvSpPr>
          <p:nvPr>
            <p:ph idx="1"/>
          </p:nvPr>
        </p:nvSpPr>
        <p:spPr>
          <a:xfrm>
            <a:off x="457200" y="1176186"/>
            <a:ext cx="8229600" cy="3394472"/>
          </a:xfrm>
        </p:spPr>
        <p:txBody>
          <a:bodyPr>
            <a:normAutofit fontScale="55000" lnSpcReduction="20000"/>
          </a:bodyPr>
          <a:lstStyle/>
          <a:p>
            <a:pPr>
              <a:lnSpc>
                <a:spcPct val="110000"/>
              </a:lnSpc>
              <a:spcBef>
                <a:spcPts val="1728"/>
              </a:spcBef>
            </a:pPr>
            <a:r>
              <a:rPr lang="en-US" dirty="0"/>
              <a:t>Improving presentation/usability of </a:t>
            </a:r>
            <a:r>
              <a:rPr lang="en-US" dirty="0" smtClean="0"/>
              <a:t>data. </a:t>
            </a:r>
          </a:p>
          <a:p>
            <a:pPr lvl="1">
              <a:lnSpc>
                <a:spcPct val="110000"/>
              </a:lnSpc>
              <a:spcBef>
                <a:spcPts val="1000"/>
              </a:spcBef>
            </a:pPr>
            <a:r>
              <a:rPr lang="en-US" dirty="0" smtClean="0"/>
              <a:t>Tailoring </a:t>
            </a:r>
            <a:r>
              <a:rPr lang="en-US" dirty="0"/>
              <a:t>data interfaces per </a:t>
            </a:r>
            <a:r>
              <a:rPr lang="en-US" dirty="0" smtClean="0"/>
              <a:t>spoke. </a:t>
            </a:r>
          </a:p>
          <a:p>
            <a:pPr lvl="1">
              <a:lnSpc>
                <a:spcPct val="110000"/>
              </a:lnSpc>
              <a:spcBef>
                <a:spcPts val="1000"/>
              </a:spcBef>
            </a:pPr>
            <a:r>
              <a:rPr lang="en-US" dirty="0" smtClean="0"/>
              <a:t>Choosing </a:t>
            </a:r>
            <a:r>
              <a:rPr lang="en-US" dirty="0"/>
              <a:t>database views and tailoring the data interface. </a:t>
            </a:r>
            <a:endParaRPr lang="en-US" dirty="0" smtClean="0"/>
          </a:p>
          <a:p>
            <a:pPr lvl="1">
              <a:lnSpc>
                <a:spcPct val="110000"/>
              </a:lnSpc>
              <a:spcBef>
                <a:spcPts val="1000"/>
              </a:spcBef>
            </a:pPr>
            <a:r>
              <a:rPr lang="en-US" dirty="0" smtClean="0"/>
              <a:t>Improving the </a:t>
            </a:r>
            <a:r>
              <a:rPr lang="en-US" dirty="0"/>
              <a:t>integration of cross-dataset and specific presentation about a dataset</a:t>
            </a:r>
            <a:r>
              <a:rPr lang="en-US" dirty="0" smtClean="0"/>
              <a:t>.</a:t>
            </a:r>
            <a:endParaRPr lang="en-US" dirty="0"/>
          </a:p>
          <a:p>
            <a:pPr>
              <a:lnSpc>
                <a:spcPct val="110000"/>
              </a:lnSpc>
              <a:spcBef>
                <a:spcPts val="1728"/>
              </a:spcBef>
            </a:pPr>
            <a:r>
              <a:rPr lang="en-US" dirty="0" smtClean="0"/>
              <a:t>Collaborations</a:t>
            </a:r>
          </a:p>
          <a:p>
            <a:pPr lvl="1">
              <a:lnSpc>
                <a:spcPct val="110000"/>
              </a:lnSpc>
              <a:spcBef>
                <a:spcPts val="1000"/>
              </a:spcBef>
            </a:pPr>
            <a:r>
              <a:rPr lang="en-US" dirty="0" smtClean="0"/>
              <a:t>with </a:t>
            </a:r>
            <a:r>
              <a:rPr lang="en-US" dirty="0"/>
              <a:t>Monarch (better linkages with community ontologies) </a:t>
            </a:r>
          </a:p>
          <a:p>
            <a:pPr lvl="1">
              <a:lnSpc>
                <a:spcPct val="110000"/>
              </a:lnSpc>
              <a:spcBef>
                <a:spcPts val="1000"/>
              </a:spcBef>
            </a:pPr>
            <a:r>
              <a:rPr lang="en-US" dirty="0" smtClean="0"/>
              <a:t>DMDD </a:t>
            </a:r>
            <a:r>
              <a:rPr lang="en-US" dirty="0"/>
              <a:t>(more complementary </a:t>
            </a:r>
            <a:r>
              <a:rPr lang="en-US" dirty="0" smtClean="0"/>
              <a:t>data</a:t>
            </a:r>
          </a:p>
          <a:p>
            <a:pPr>
              <a:lnSpc>
                <a:spcPct val="110000"/>
              </a:lnSpc>
              <a:spcBef>
                <a:spcPts val="1728"/>
              </a:spcBef>
            </a:pPr>
            <a:r>
              <a:rPr lang="en-US" dirty="0" smtClean="0"/>
              <a:t>Better </a:t>
            </a:r>
            <a:r>
              <a:rPr lang="en-US" dirty="0" err="1"/>
              <a:t>curation</a:t>
            </a:r>
            <a:r>
              <a:rPr lang="en-US" dirty="0"/>
              <a:t> of </a:t>
            </a:r>
            <a:r>
              <a:rPr lang="en-US" dirty="0" smtClean="0"/>
              <a:t>spokes, </a:t>
            </a:r>
            <a:r>
              <a:rPr lang="en-US" dirty="0"/>
              <a:t>better </a:t>
            </a:r>
            <a:r>
              <a:rPr lang="en-US" dirty="0" smtClean="0"/>
              <a:t>integration, </a:t>
            </a:r>
            <a:r>
              <a:rPr lang="en-US" dirty="0"/>
              <a:t>better interactions with the data we have. </a:t>
            </a:r>
            <a:endParaRPr lang="en-US" dirty="0" smtClean="0"/>
          </a:p>
        </p:txBody>
      </p:sp>
    </p:spTree>
    <p:extLst>
      <p:ext uri="{BB962C8B-B14F-4D97-AF65-F5344CB8AC3E}">
        <p14:creationId xmlns:p14="http://schemas.microsoft.com/office/powerpoint/2010/main" val="17526301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Box 2"/>
          <p:cNvSpPr txBox="1"/>
          <p:nvPr/>
        </p:nvSpPr>
        <p:spPr>
          <a:xfrm>
            <a:off x="901700" y="2209800"/>
            <a:ext cx="7150100" cy="523220"/>
          </a:xfrm>
          <a:prstGeom prst="rect">
            <a:avLst/>
          </a:prstGeom>
          <a:noFill/>
        </p:spPr>
        <p:txBody>
          <a:bodyPr wrap="square" rtlCol="0">
            <a:spAutoFit/>
          </a:bodyPr>
          <a:lstStyle/>
          <a:p>
            <a:pPr algn="ctr"/>
            <a:r>
              <a:rPr lang="en-US" sz="2800" dirty="0" smtClean="0">
                <a:hlinkClick r:id="rId3"/>
              </a:rPr>
              <a:t>https://</a:t>
            </a:r>
            <a:r>
              <a:rPr lang="en-US" sz="2800" dirty="0" err="1" smtClean="0">
                <a:hlinkClick r:id="rId3"/>
              </a:rPr>
              <a:t>www.facebase.org</a:t>
            </a:r>
            <a:endParaRPr lang="en-US" sz="2800" dirty="0"/>
          </a:p>
        </p:txBody>
      </p:sp>
    </p:spTree>
    <p:extLst>
      <p:ext uri="{BB962C8B-B14F-4D97-AF65-F5344CB8AC3E}">
        <p14:creationId xmlns:p14="http://schemas.microsoft.com/office/powerpoint/2010/main" val="1284619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p:txBody>
          <a:bodyPr/>
          <a:lstStyle/>
          <a:p>
            <a:r>
              <a:rPr lang="en-US" dirty="0" smtClean="0"/>
              <a:t>Any questions?</a:t>
            </a:r>
            <a:endParaRPr lang="en-US" dirty="0"/>
          </a:p>
        </p:txBody>
      </p:sp>
    </p:spTree>
    <p:extLst>
      <p:ext uri="{BB962C8B-B14F-4D97-AF65-F5344CB8AC3E}">
        <p14:creationId xmlns:p14="http://schemas.microsoft.com/office/powerpoint/2010/main" val="180281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statistics</a:t>
            </a:r>
            <a:endParaRPr lang="en-US" sz="3200" dirty="0"/>
          </a:p>
        </p:txBody>
      </p:sp>
      <p:sp>
        <p:nvSpPr>
          <p:cNvPr id="5" name="Content Placeholder 4"/>
          <p:cNvSpPr>
            <a:spLocks noGrp="1"/>
          </p:cNvSpPr>
          <p:nvPr>
            <p:ph type="body" idx="1"/>
          </p:nvPr>
        </p:nvSpPr>
        <p:spPr/>
        <p:txBody>
          <a:bodyPr>
            <a:normAutofit/>
          </a:bodyPr>
          <a:lstStyle/>
          <a:p>
            <a:pPr>
              <a:lnSpc>
                <a:spcPct val="110000"/>
              </a:lnSpc>
            </a:pPr>
            <a:endParaRPr lang="en-US" dirty="0" smtClean="0"/>
          </a:p>
        </p:txBody>
      </p:sp>
    </p:spTree>
    <p:extLst>
      <p:ext uri="{BB962C8B-B14F-4D97-AF65-F5344CB8AC3E}">
        <p14:creationId xmlns:p14="http://schemas.microsoft.com/office/powerpoint/2010/main" val="38157119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Dataset Updates</a:t>
            </a:r>
            <a:endParaRPr lang="en-US" sz="32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6803437"/>
              </p:ext>
            </p:extLst>
          </p:nvPr>
        </p:nvGraphicFramePr>
        <p:xfrm>
          <a:off x="457200" y="1582738"/>
          <a:ext cx="8229600" cy="2285850"/>
        </p:xfrm>
        <a:graphic>
          <a:graphicData uri="http://schemas.openxmlformats.org/drawingml/2006/table">
            <a:tbl>
              <a:tblPr firstRow="1" bandRow="1">
                <a:tableStyleId>{5C22544A-7EE6-4342-B048-85BDC9FD1C3A}</a:tableStyleId>
              </a:tblPr>
              <a:tblGrid>
                <a:gridCol w="1645920"/>
                <a:gridCol w="1645920"/>
                <a:gridCol w="1645920"/>
                <a:gridCol w="2250440"/>
                <a:gridCol w="1041400"/>
              </a:tblGrid>
              <a:tr h="370840">
                <a:tc>
                  <a:txBody>
                    <a:bodyPr/>
                    <a:lstStyle/>
                    <a:p>
                      <a:pPr lvl="0" algn="ctr">
                        <a:spcBef>
                          <a:spcPts val="0"/>
                        </a:spcBef>
                        <a:buNone/>
                      </a:pPr>
                      <a:r>
                        <a:rPr lang="en"/>
                        <a:t>Species</a:t>
                      </a:r>
                    </a:p>
                  </a:txBody>
                  <a:tcPr marL="91425" marR="91425" marT="91425" marB="91425"/>
                </a:tc>
                <a:tc>
                  <a:txBody>
                    <a:bodyPr/>
                    <a:lstStyle/>
                    <a:p>
                      <a:pPr lvl="0" algn="ctr">
                        <a:spcBef>
                          <a:spcPts val="0"/>
                        </a:spcBef>
                        <a:buNone/>
                      </a:pPr>
                      <a:r>
                        <a:rPr lang="en"/>
                        <a:t>Curated</a:t>
                      </a:r>
                    </a:p>
                  </a:txBody>
                  <a:tcPr marL="91425" marR="91425" marT="91425" marB="91425"/>
                </a:tc>
                <a:tc>
                  <a:txBody>
                    <a:bodyPr/>
                    <a:lstStyle/>
                    <a:p>
                      <a:pPr lvl="0" algn="ctr">
                        <a:spcBef>
                          <a:spcPts val="0"/>
                        </a:spcBef>
                        <a:buNone/>
                      </a:pPr>
                      <a:r>
                        <a:rPr lang="en"/>
                        <a:t>Released</a:t>
                      </a:r>
                    </a:p>
                  </a:txBody>
                  <a:tcPr marL="91425" marR="91425" marT="91425" marB="91425"/>
                </a:tc>
                <a:tc>
                  <a:txBody>
                    <a:bodyPr/>
                    <a:lstStyle/>
                    <a:p>
                      <a:pPr lvl="0" algn="ctr">
                        <a:spcBef>
                          <a:spcPts val="0"/>
                        </a:spcBef>
                        <a:buNone/>
                      </a:pPr>
                      <a:r>
                        <a:rPr lang="en"/>
                        <a:t>Pending</a:t>
                      </a:r>
                    </a:p>
                  </a:txBody>
                  <a:tcPr marL="91425" marR="91425" marT="91425" marB="91425"/>
                </a:tc>
                <a:tc>
                  <a:txBody>
                    <a:bodyPr/>
                    <a:lstStyle/>
                    <a:p>
                      <a:pPr lvl="0" algn="ctr">
                        <a:spcBef>
                          <a:spcPts val="0"/>
                        </a:spcBef>
                        <a:buNone/>
                      </a:pPr>
                      <a:endParaRPr lang="en" dirty="0"/>
                    </a:p>
                  </a:txBody>
                  <a:tcPr marL="91425" marR="91425" marT="91425" marB="91425"/>
                </a:tc>
              </a:tr>
              <a:tr h="370840">
                <a:tc>
                  <a:txBody>
                    <a:bodyPr/>
                    <a:lstStyle/>
                    <a:p>
                      <a:pPr lvl="0">
                        <a:spcBef>
                          <a:spcPts val="0"/>
                        </a:spcBef>
                        <a:buNone/>
                      </a:pPr>
                      <a:r>
                        <a:rPr lang="en" b="1" dirty="0"/>
                        <a:t>Mouse</a:t>
                      </a:r>
                    </a:p>
                  </a:txBody>
                  <a:tcPr marL="91425" marR="91425" marT="91425" marB="91425"/>
                </a:tc>
                <a:tc>
                  <a:txBody>
                    <a:bodyPr/>
                    <a:lstStyle/>
                    <a:p>
                      <a:pPr lvl="0" algn="ctr">
                        <a:spcBef>
                          <a:spcPts val="0"/>
                        </a:spcBef>
                        <a:buNone/>
                      </a:pPr>
                      <a:r>
                        <a:rPr lang="en"/>
                        <a:t>26</a:t>
                      </a:r>
                    </a:p>
                  </a:txBody>
                  <a:tcPr marL="91425" marR="91425" marT="91425" marB="91425"/>
                </a:tc>
                <a:tc>
                  <a:txBody>
                    <a:bodyPr/>
                    <a:lstStyle/>
                    <a:p>
                      <a:pPr lvl="0" algn="ctr">
                        <a:spcBef>
                          <a:spcPts val="0"/>
                        </a:spcBef>
                        <a:buNone/>
                      </a:pPr>
                      <a:r>
                        <a:rPr lang="en"/>
                        <a:t>43</a:t>
                      </a:r>
                    </a:p>
                  </a:txBody>
                  <a:tcPr marL="91425" marR="91425" marT="91425" marB="91425"/>
                </a:tc>
                <a:tc>
                  <a:txBody>
                    <a:bodyPr/>
                    <a:lstStyle/>
                    <a:p>
                      <a:pPr lvl="0" algn="ctr">
                        <a:spcBef>
                          <a:spcPts val="0"/>
                        </a:spcBef>
                        <a:buNone/>
                      </a:pPr>
                      <a:r>
                        <a:rPr lang="en"/>
                        <a:t>0</a:t>
                      </a:r>
                    </a:p>
                  </a:txBody>
                  <a:tcPr marL="91425" marR="91425" marT="91425" marB="91425"/>
                </a:tc>
                <a:tc>
                  <a:txBody>
                    <a:bodyPr/>
                    <a:lstStyle/>
                    <a:p>
                      <a:pPr lvl="0" algn="ctr">
                        <a:spcBef>
                          <a:spcPts val="0"/>
                        </a:spcBef>
                        <a:buNone/>
                      </a:pPr>
                      <a:r>
                        <a:rPr lang="en-US" dirty="0" smtClean="0"/>
                        <a:t>69</a:t>
                      </a:r>
                      <a:endParaRPr lang="en" dirty="0"/>
                    </a:p>
                  </a:txBody>
                  <a:tcPr marL="91425" marR="91425" marT="91425" marB="91425"/>
                </a:tc>
              </a:tr>
              <a:tr h="370840">
                <a:tc>
                  <a:txBody>
                    <a:bodyPr/>
                    <a:lstStyle/>
                    <a:p>
                      <a:pPr lvl="0">
                        <a:spcBef>
                          <a:spcPts val="0"/>
                        </a:spcBef>
                        <a:buNone/>
                      </a:pPr>
                      <a:r>
                        <a:rPr lang="en" b="1" dirty="0"/>
                        <a:t>Human</a:t>
                      </a:r>
                    </a:p>
                  </a:txBody>
                  <a:tcPr marL="91425" marR="91425" marT="91425" marB="91425"/>
                </a:tc>
                <a:tc>
                  <a:txBody>
                    <a:bodyPr/>
                    <a:lstStyle/>
                    <a:p>
                      <a:pPr lvl="0" algn="ctr">
                        <a:spcBef>
                          <a:spcPts val="0"/>
                        </a:spcBef>
                        <a:buNone/>
                      </a:pPr>
                      <a:r>
                        <a:rPr lang="en-US" dirty="0" smtClean="0"/>
                        <a:t>5</a:t>
                      </a:r>
                      <a:endParaRPr lang="en" dirty="0"/>
                    </a:p>
                  </a:txBody>
                  <a:tcPr marL="91425" marR="91425" marT="91425" marB="91425"/>
                </a:tc>
                <a:tc>
                  <a:txBody>
                    <a:bodyPr/>
                    <a:lstStyle/>
                    <a:p>
                      <a:pPr lvl="0" algn="ctr">
                        <a:spcBef>
                          <a:spcPts val="0"/>
                        </a:spcBef>
                        <a:buNone/>
                      </a:pPr>
                      <a:r>
                        <a:rPr lang="en-US" dirty="0" smtClean="0"/>
                        <a:t>1</a:t>
                      </a:r>
                      <a:endParaRPr lang="en" dirty="0"/>
                    </a:p>
                  </a:txBody>
                  <a:tcPr marL="91425" marR="91425" marT="91425" marB="91425"/>
                </a:tc>
                <a:tc>
                  <a:txBody>
                    <a:bodyPr/>
                    <a:lstStyle/>
                    <a:p>
                      <a:pPr lvl="0" algn="ctr">
                        <a:spcBef>
                          <a:spcPts val="0"/>
                        </a:spcBef>
                        <a:buNone/>
                      </a:pPr>
                      <a:r>
                        <a:rPr lang="en-US" dirty="0" smtClean="0"/>
                        <a:t>0</a:t>
                      </a:r>
                      <a:endParaRPr lang="en" dirty="0"/>
                    </a:p>
                  </a:txBody>
                  <a:tcPr marL="91425" marR="91425" marT="91425" marB="91425"/>
                </a:tc>
                <a:tc>
                  <a:txBody>
                    <a:bodyPr/>
                    <a:lstStyle/>
                    <a:p>
                      <a:pPr lvl="0" algn="ctr">
                        <a:spcBef>
                          <a:spcPts val="0"/>
                        </a:spcBef>
                        <a:buNone/>
                      </a:pPr>
                      <a:r>
                        <a:rPr lang="en-US" dirty="0" smtClean="0"/>
                        <a:t>8</a:t>
                      </a:r>
                      <a:endParaRPr lang="en" dirty="0"/>
                    </a:p>
                  </a:txBody>
                  <a:tcPr marL="91425" marR="91425" marT="91425" marB="91425"/>
                </a:tc>
              </a:tr>
              <a:tr h="370840">
                <a:tc>
                  <a:txBody>
                    <a:bodyPr/>
                    <a:lstStyle/>
                    <a:p>
                      <a:pPr lvl="0">
                        <a:spcBef>
                          <a:spcPts val="0"/>
                        </a:spcBef>
                        <a:buNone/>
                      </a:pPr>
                      <a:r>
                        <a:rPr lang="en" b="1" dirty="0"/>
                        <a:t>Zebrafish</a:t>
                      </a:r>
                    </a:p>
                  </a:txBody>
                  <a:tcPr marL="91425" marR="91425" marT="91425" marB="91425"/>
                </a:tc>
                <a:tc>
                  <a:txBody>
                    <a:bodyPr/>
                    <a:lstStyle/>
                    <a:p>
                      <a:pPr lvl="0" algn="ctr">
                        <a:spcBef>
                          <a:spcPts val="0"/>
                        </a:spcBef>
                        <a:buNone/>
                      </a:pPr>
                      <a:r>
                        <a:rPr lang="en"/>
                        <a:t>34</a:t>
                      </a:r>
                    </a:p>
                  </a:txBody>
                  <a:tcPr marL="91425" marR="91425" marT="91425" marB="91425"/>
                </a:tc>
                <a:tc>
                  <a:txBody>
                    <a:bodyPr/>
                    <a:lstStyle/>
                    <a:p>
                      <a:pPr lvl="0" algn="ctr">
                        <a:spcBef>
                          <a:spcPts val="0"/>
                        </a:spcBef>
                        <a:buNone/>
                      </a:pPr>
                      <a:r>
                        <a:rPr lang="en"/>
                        <a:t>0</a:t>
                      </a:r>
                    </a:p>
                  </a:txBody>
                  <a:tcPr marL="91425" marR="91425" marT="91425" marB="91425"/>
                </a:tc>
                <a:tc>
                  <a:txBody>
                    <a:bodyPr/>
                    <a:lstStyle/>
                    <a:p>
                      <a:pPr lvl="0" algn="ctr">
                        <a:spcBef>
                          <a:spcPts val="0"/>
                        </a:spcBef>
                        <a:buNone/>
                      </a:pPr>
                      <a:r>
                        <a:rPr lang="en" dirty="0"/>
                        <a:t>0</a:t>
                      </a:r>
                    </a:p>
                  </a:txBody>
                  <a:tcPr marL="91425" marR="91425" marT="91425" marB="91425"/>
                </a:tc>
                <a:tc>
                  <a:txBody>
                    <a:bodyPr/>
                    <a:lstStyle/>
                    <a:p>
                      <a:pPr lvl="0" algn="ctr">
                        <a:spcBef>
                          <a:spcPts val="0"/>
                        </a:spcBef>
                        <a:buNone/>
                      </a:pPr>
                      <a:r>
                        <a:rPr lang="en-US" dirty="0" smtClean="0"/>
                        <a:t>34</a:t>
                      </a:r>
                      <a:endParaRPr lang="en" dirty="0"/>
                    </a:p>
                  </a:txBody>
                  <a:tcPr marL="91425" marR="91425" marT="91425" marB="91425"/>
                </a:tc>
              </a:tr>
              <a:tr h="370840">
                <a:tc>
                  <a:txBody>
                    <a:bodyPr/>
                    <a:lstStyle/>
                    <a:p>
                      <a:pPr lvl="0" algn="ctr">
                        <a:spcBef>
                          <a:spcPts val="0"/>
                        </a:spcBef>
                        <a:buNone/>
                      </a:pPr>
                      <a:endParaRPr lang="en" dirty="0"/>
                    </a:p>
                  </a:txBody>
                  <a:tcPr marL="91425" marR="91425" marT="91425" marB="91425"/>
                </a:tc>
                <a:tc>
                  <a:txBody>
                    <a:bodyPr/>
                    <a:lstStyle/>
                    <a:p>
                      <a:pPr lvl="0" algn="ctr">
                        <a:spcBef>
                          <a:spcPts val="0"/>
                        </a:spcBef>
                        <a:buNone/>
                      </a:pPr>
                      <a:r>
                        <a:rPr lang="en-US" dirty="0" smtClean="0"/>
                        <a:t>64</a:t>
                      </a:r>
                      <a:endParaRPr lang="en" dirty="0"/>
                    </a:p>
                  </a:txBody>
                  <a:tcPr marL="91425" marR="91425" marT="91425" marB="91425"/>
                </a:tc>
                <a:tc>
                  <a:txBody>
                    <a:bodyPr/>
                    <a:lstStyle/>
                    <a:p>
                      <a:pPr lvl="0" algn="ctr">
                        <a:spcBef>
                          <a:spcPts val="0"/>
                        </a:spcBef>
                        <a:buNone/>
                      </a:pPr>
                      <a:r>
                        <a:rPr lang="en-US" dirty="0" smtClean="0"/>
                        <a:t>45</a:t>
                      </a:r>
                      <a:endParaRPr lang="en" dirty="0"/>
                    </a:p>
                  </a:txBody>
                  <a:tcPr marL="91425" marR="91425" marT="91425" marB="91425"/>
                </a:tc>
                <a:tc>
                  <a:txBody>
                    <a:bodyPr/>
                    <a:lstStyle/>
                    <a:p>
                      <a:pPr lvl="0" algn="ctr">
                        <a:spcBef>
                          <a:spcPts val="0"/>
                        </a:spcBef>
                        <a:buNone/>
                      </a:pPr>
                      <a:r>
                        <a:rPr lang="en-US" dirty="0" smtClean="0"/>
                        <a:t>0</a:t>
                      </a:r>
                      <a:endParaRPr lang="en" dirty="0"/>
                    </a:p>
                  </a:txBody>
                  <a:tcPr marL="91425" marR="91425" marT="91425" marB="91425"/>
                </a:tc>
                <a:tc>
                  <a:txBody>
                    <a:bodyPr/>
                    <a:lstStyle/>
                    <a:p>
                      <a:pPr lvl="0" algn="ctr">
                        <a:spcBef>
                          <a:spcPts val="0"/>
                        </a:spcBef>
                        <a:buNone/>
                      </a:pPr>
                      <a:r>
                        <a:rPr lang="en-US" dirty="0" smtClean="0"/>
                        <a:t>111</a:t>
                      </a:r>
                      <a:endParaRPr lang="en" dirty="0"/>
                    </a:p>
                  </a:txBody>
                  <a:tcPr marL="91425" marR="91425" marT="91425" marB="91425"/>
                </a:tc>
              </a:tr>
            </a:tbl>
          </a:graphicData>
        </a:graphic>
      </p:graphicFrame>
    </p:spTree>
    <p:extLst>
      <p:ext uri="{BB962C8B-B14F-4D97-AF65-F5344CB8AC3E}">
        <p14:creationId xmlns:p14="http://schemas.microsoft.com/office/powerpoint/2010/main" val="2573999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Dataset Summaries</a:t>
            </a:r>
            <a:endParaRPr lang="en-US" sz="32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76324017"/>
              </p:ext>
            </p:extLst>
          </p:nvPr>
        </p:nvGraphicFramePr>
        <p:xfrm>
          <a:off x="457200" y="1582738"/>
          <a:ext cx="8229600" cy="228585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lvl="0" algn="ctr">
                        <a:spcBef>
                          <a:spcPts val="0"/>
                        </a:spcBef>
                        <a:buNone/>
                      </a:pPr>
                      <a:r>
                        <a:rPr lang="en-US" dirty="0" smtClean="0"/>
                        <a:t>Data Type</a:t>
                      </a:r>
                      <a:endParaRPr lang="en" dirty="0"/>
                    </a:p>
                  </a:txBody>
                  <a:tcPr marL="91425" marR="91425" marT="91425" marB="91425"/>
                </a:tc>
                <a:tc>
                  <a:txBody>
                    <a:bodyPr/>
                    <a:lstStyle/>
                    <a:p>
                      <a:pPr lvl="0" algn="ctr">
                        <a:spcBef>
                          <a:spcPts val="0"/>
                        </a:spcBef>
                        <a:buNone/>
                      </a:pPr>
                      <a:r>
                        <a:rPr lang="en-US" dirty="0" smtClean="0"/>
                        <a:t>Counts</a:t>
                      </a:r>
                      <a:endParaRPr lang="en" dirty="0"/>
                    </a:p>
                  </a:txBody>
                  <a:tcPr marL="91425" marR="91425" marT="91425" marB="91425"/>
                </a:tc>
              </a:tr>
              <a:tr h="370840">
                <a:tc>
                  <a:txBody>
                    <a:bodyPr/>
                    <a:lstStyle/>
                    <a:p>
                      <a:pPr lvl="0">
                        <a:spcBef>
                          <a:spcPts val="0"/>
                        </a:spcBef>
                        <a:buNone/>
                      </a:pPr>
                      <a:r>
                        <a:rPr lang="en-US" b="1" dirty="0" smtClean="0"/>
                        <a:t>Datasets</a:t>
                      </a:r>
                      <a:endParaRPr lang="en" b="1" dirty="0"/>
                    </a:p>
                  </a:txBody>
                  <a:tcPr marL="91425" marR="91425" marT="91425" marB="91425"/>
                </a:tc>
                <a:tc>
                  <a:txBody>
                    <a:bodyPr/>
                    <a:lstStyle/>
                    <a:p>
                      <a:pPr lvl="0" algn="ctr">
                        <a:spcBef>
                          <a:spcPts val="0"/>
                        </a:spcBef>
                        <a:buNone/>
                      </a:pPr>
                      <a:r>
                        <a:rPr lang="en-US" dirty="0" smtClean="0"/>
                        <a:t>708</a:t>
                      </a:r>
                      <a:endParaRPr lang="en" dirty="0"/>
                    </a:p>
                  </a:txBody>
                  <a:tcPr marL="91425" marR="91425" marT="91425" marB="91425"/>
                </a:tc>
              </a:tr>
              <a:tr h="370840">
                <a:tc>
                  <a:txBody>
                    <a:bodyPr/>
                    <a:lstStyle/>
                    <a:p>
                      <a:pPr lvl="0">
                        <a:spcBef>
                          <a:spcPts val="0"/>
                        </a:spcBef>
                        <a:buNone/>
                      </a:pPr>
                      <a:r>
                        <a:rPr lang="en-US" b="1" dirty="0" smtClean="0"/>
                        <a:t>Samples (curated)</a:t>
                      </a:r>
                      <a:endParaRPr lang="en" b="1" dirty="0"/>
                    </a:p>
                  </a:txBody>
                  <a:tcPr marL="91425" marR="91425" marT="91425" marB="91425"/>
                </a:tc>
                <a:tc>
                  <a:txBody>
                    <a:bodyPr/>
                    <a:lstStyle/>
                    <a:p>
                      <a:pPr lvl="0" algn="ctr">
                        <a:spcBef>
                          <a:spcPts val="0"/>
                        </a:spcBef>
                        <a:buNone/>
                      </a:pPr>
                      <a:r>
                        <a:rPr lang="en-US" dirty="0" smtClean="0"/>
                        <a:t>1,121</a:t>
                      </a:r>
                      <a:endParaRPr lang="en" dirty="0"/>
                    </a:p>
                  </a:txBody>
                  <a:tcPr marL="91425" marR="91425" marT="91425" marB="91425"/>
                </a:tc>
              </a:tr>
              <a:tr h="370840">
                <a:tc>
                  <a:txBody>
                    <a:bodyPr/>
                    <a:lstStyle/>
                    <a:p>
                      <a:pPr lvl="0">
                        <a:spcBef>
                          <a:spcPts val="0"/>
                        </a:spcBef>
                        <a:buNone/>
                      </a:pPr>
                      <a:r>
                        <a:rPr lang="en-US" b="1" dirty="0" smtClean="0"/>
                        <a:t>Assays (curated)</a:t>
                      </a:r>
                      <a:endParaRPr lang="en" b="1" dirty="0"/>
                    </a:p>
                  </a:txBody>
                  <a:tcPr marL="91425" marR="91425" marT="91425" marB="91425"/>
                </a:tc>
                <a:tc>
                  <a:txBody>
                    <a:bodyPr/>
                    <a:lstStyle/>
                    <a:p>
                      <a:pPr lvl="0" algn="ctr">
                        <a:spcBef>
                          <a:spcPts val="0"/>
                        </a:spcBef>
                        <a:buNone/>
                      </a:pPr>
                      <a:r>
                        <a:rPr lang="en-US" dirty="0" smtClean="0"/>
                        <a:t>4,670</a:t>
                      </a:r>
                      <a:endParaRPr lang="en" dirty="0"/>
                    </a:p>
                  </a:txBody>
                  <a:tcPr marL="91425" marR="91425" marT="91425" marB="91425"/>
                </a:tc>
              </a:tr>
              <a:tr h="370840">
                <a:tc>
                  <a:txBody>
                    <a:bodyPr/>
                    <a:lstStyle/>
                    <a:p>
                      <a:pPr lvl="0" algn="l">
                        <a:spcBef>
                          <a:spcPts val="0"/>
                        </a:spcBef>
                        <a:buNone/>
                      </a:pPr>
                      <a:r>
                        <a:rPr lang="en-US" b="1" dirty="0" smtClean="0"/>
                        <a:t>Files</a:t>
                      </a:r>
                      <a:endParaRPr lang="en" b="1" dirty="0"/>
                    </a:p>
                  </a:txBody>
                  <a:tcPr marL="91425" marR="91425" marT="91425" marB="91425"/>
                </a:tc>
                <a:tc>
                  <a:txBody>
                    <a:bodyPr/>
                    <a:lstStyle/>
                    <a:p>
                      <a:pPr lvl="0" algn="ctr">
                        <a:spcBef>
                          <a:spcPts val="0"/>
                        </a:spcBef>
                        <a:buNone/>
                      </a:pPr>
                      <a:r>
                        <a:rPr lang="en-US" dirty="0" smtClean="0"/>
                        <a:t>2,306</a:t>
                      </a:r>
                      <a:endParaRPr lang="en" dirty="0"/>
                    </a:p>
                  </a:txBody>
                  <a:tcPr marL="91425" marR="91425" marT="91425" marB="91425"/>
                </a:tc>
              </a:tr>
            </a:tbl>
          </a:graphicData>
        </a:graphic>
      </p:graphicFrame>
    </p:spTree>
    <p:extLst>
      <p:ext uri="{BB962C8B-B14F-4D97-AF65-F5344CB8AC3E}">
        <p14:creationId xmlns:p14="http://schemas.microsoft.com/office/powerpoint/2010/main" val="23173761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T</a:t>
            </a:r>
            <a:r>
              <a:rPr lang="en" sz="3200" dirty="0" smtClean="0"/>
              <a:t>raffic </a:t>
            </a:r>
            <a:r>
              <a:rPr lang="en" sz="3200" dirty="0"/>
              <a:t>statistics for www.facebase.org</a:t>
            </a:r>
            <a:endParaRPr lang="en-US" sz="32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14764046"/>
              </p:ext>
            </p:extLst>
          </p:nvPr>
        </p:nvGraphicFramePr>
        <p:xfrm>
          <a:off x="457200" y="1430338"/>
          <a:ext cx="8229600" cy="2743020"/>
        </p:xfrm>
        <a:graphic>
          <a:graphicData uri="http://schemas.openxmlformats.org/drawingml/2006/table">
            <a:tbl>
              <a:tblPr firstRow="1" bandRow="1">
                <a:tableStyleId>{5C22544A-7EE6-4342-B048-85BDC9FD1C3A}</a:tableStyleId>
              </a:tblPr>
              <a:tblGrid>
                <a:gridCol w="2374900"/>
                <a:gridCol w="1943100"/>
                <a:gridCol w="1981200"/>
                <a:gridCol w="1930400"/>
              </a:tblGrid>
              <a:tr h="370840">
                <a:tc>
                  <a:txBody>
                    <a:bodyPr/>
                    <a:lstStyle/>
                    <a:p>
                      <a:pPr lvl="0">
                        <a:spcBef>
                          <a:spcPts val="0"/>
                        </a:spcBef>
                        <a:buNone/>
                      </a:pPr>
                      <a:r>
                        <a:rPr lang="en" b="1" dirty="0" smtClean="0"/>
                        <a:t>Analytics</a:t>
                      </a:r>
                      <a:r>
                        <a:rPr lang="en-US" b="1" dirty="0" smtClean="0"/>
                        <a:t> Metric</a:t>
                      </a:r>
                      <a:endParaRPr lang="en" b="1" dirty="0"/>
                    </a:p>
                  </a:txBody>
                  <a:tcPr marL="91425" marR="91425" marT="91425" marB="91425"/>
                </a:tc>
                <a:tc>
                  <a:txBody>
                    <a:bodyPr/>
                    <a:lstStyle/>
                    <a:p>
                      <a:pPr lvl="0">
                        <a:spcBef>
                          <a:spcPts val="0"/>
                        </a:spcBef>
                        <a:buNone/>
                      </a:pPr>
                      <a:r>
                        <a:rPr lang="en" b="1" dirty="0" smtClean="0"/>
                        <a:t>7/</a:t>
                      </a:r>
                      <a:r>
                        <a:rPr lang="en-US" b="1" dirty="0" smtClean="0"/>
                        <a:t>20</a:t>
                      </a:r>
                      <a:r>
                        <a:rPr lang="en" b="1" dirty="0" smtClean="0"/>
                        <a:t>15 </a:t>
                      </a:r>
                      <a:r>
                        <a:rPr lang="en" b="1" dirty="0"/>
                        <a:t>- </a:t>
                      </a:r>
                      <a:r>
                        <a:rPr lang="en" b="1" dirty="0" smtClean="0"/>
                        <a:t>4/2</a:t>
                      </a:r>
                      <a:r>
                        <a:rPr lang="en-US" b="1" dirty="0" smtClean="0"/>
                        <a:t>0</a:t>
                      </a:r>
                      <a:r>
                        <a:rPr lang="en" b="1" dirty="0" smtClean="0"/>
                        <a:t>17</a:t>
                      </a:r>
                      <a:endParaRPr lang="en" b="1" dirty="0"/>
                    </a:p>
                  </a:txBody>
                  <a:tcPr marL="91425" marR="91425" marT="91425" marB="91425"/>
                </a:tc>
                <a:tc>
                  <a:txBody>
                    <a:bodyPr/>
                    <a:lstStyle/>
                    <a:p>
                      <a:pPr lvl="0">
                        <a:spcBef>
                          <a:spcPts val="0"/>
                        </a:spcBef>
                        <a:buNone/>
                      </a:pPr>
                      <a:r>
                        <a:rPr lang="en" b="1" dirty="0" smtClean="0"/>
                        <a:t>7/2015 – 5/2016</a:t>
                      </a:r>
                      <a:endParaRPr lang="en" b="1" dirty="0"/>
                    </a:p>
                  </a:txBody>
                  <a:tcPr marL="91425" marR="91425" marT="91425" marB="91425"/>
                </a:tc>
                <a:tc>
                  <a:txBody>
                    <a:bodyPr/>
                    <a:lstStyle/>
                    <a:p>
                      <a:pPr lvl="0">
                        <a:spcBef>
                          <a:spcPts val="0"/>
                        </a:spcBef>
                        <a:buNone/>
                      </a:pPr>
                      <a:r>
                        <a:rPr lang="en" b="1" dirty="0" smtClean="0"/>
                        <a:t>5/2016 – 4/2017</a:t>
                      </a:r>
                      <a:endParaRPr lang="en" b="1" dirty="0"/>
                    </a:p>
                  </a:txBody>
                  <a:tcPr marL="91425" marR="91425" marT="91425" marB="91425"/>
                </a:tc>
              </a:tr>
              <a:tr h="370840">
                <a:tc>
                  <a:txBody>
                    <a:bodyPr/>
                    <a:lstStyle/>
                    <a:p>
                      <a:pPr lvl="0">
                        <a:spcBef>
                          <a:spcPts val="0"/>
                        </a:spcBef>
                        <a:buNone/>
                      </a:pPr>
                      <a:r>
                        <a:rPr lang="en"/>
                        <a:t>Pageviews</a:t>
                      </a:r>
                    </a:p>
                  </a:txBody>
                  <a:tcPr marL="91425" marR="91425" marT="91425" marB="91425"/>
                </a:tc>
                <a:tc>
                  <a:txBody>
                    <a:bodyPr/>
                    <a:lstStyle/>
                    <a:p>
                      <a:pPr lvl="0" rtl="0">
                        <a:spcBef>
                          <a:spcPts val="0"/>
                        </a:spcBef>
                        <a:buNone/>
                      </a:pPr>
                      <a:r>
                        <a:rPr lang="en"/>
                        <a:t>71,076</a:t>
                      </a:r>
                    </a:p>
                  </a:txBody>
                  <a:tcPr marL="91425" marR="91425" marT="91425" marB="91425"/>
                </a:tc>
                <a:tc>
                  <a:txBody>
                    <a:bodyPr/>
                    <a:lstStyle/>
                    <a:p>
                      <a:pPr lvl="0" rtl="0">
                        <a:spcBef>
                          <a:spcPts val="0"/>
                        </a:spcBef>
                        <a:buNone/>
                      </a:pPr>
                      <a:r>
                        <a:rPr lang="en"/>
                        <a:t>28,771</a:t>
                      </a:r>
                    </a:p>
                  </a:txBody>
                  <a:tcPr marL="91425" marR="91425" marT="91425" marB="91425"/>
                </a:tc>
                <a:tc>
                  <a:txBody>
                    <a:bodyPr/>
                    <a:lstStyle/>
                    <a:p>
                      <a:pPr lvl="0" rtl="0">
                        <a:spcBef>
                          <a:spcPts val="0"/>
                        </a:spcBef>
                        <a:buNone/>
                      </a:pPr>
                      <a:r>
                        <a:rPr lang="en"/>
                        <a:t>42,373</a:t>
                      </a:r>
                    </a:p>
                  </a:txBody>
                  <a:tcPr marL="91425" marR="91425" marT="91425" marB="91425"/>
                </a:tc>
              </a:tr>
              <a:tr h="370840">
                <a:tc>
                  <a:txBody>
                    <a:bodyPr/>
                    <a:lstStyle/>
                    <a:p>
                      <a:pPr lvl="0">
                        <a:spcBef>
                          <a:spcPts val="0"/>
                        </a:spcBef>
                        <a:buNone/>
                      </a:pPr>
                      <a:r>
                        <a:rPr lang="en"/>
                        <a:t>Avg Session Duration</a:t>
                      </a:r>
                    </a:p>
                  </a:txBody>
                  <a:tcPr marL="91425" marR="91425" marT="91425" marB="91425"/>
                </a:tc>
                <a:tc>
                  <a:txBody>
                    <a:bodyPr/>
                    <a:lstStyle/>
                    <a:p>
                      <a:pPr lvl="0" rtl="0">
                        <a:spcBef>
                          <a:spcPts val="0"/>
                        </a:spcBef>
                        <a:buNone/>
                      </a:pPr>
                      <a:r>
                        <a:rPr lang="en"/>
                        <a:t>6:17</a:t>
                      </a:r>
                    </a:p>
                  </a:txBody>
                  <a:tcPr marL="91425" marR="91425" marT="91425" marB="91425"/>
                </a:tc>
                <a:tc>
                  <a:txBody>
                    <a:bodyPr/>
                    <a:lstStyle/>
                    <a:p>
                      <a:pPr lvl="0" rtl="0">
                        <a:spcBef>
                          <a:spcPts val="0"/>
                        </a:spcBef>
                        <a:buNone/>
                      </a:pPr>
                      <a:r>
                        <a:rPr lang="en"/>
                        <a:t>6:34</a:t>
                      </a:r>
                    </a:p>
                  </a:txBody>
                  <a:tcPr marL="91425" marR="91425" marT="91425" marB="91425"/>
                </a:tc>
                <a:tc>
                  <a:txBody>
                    <a:bodyPr/>
                    <a:lstStyle/>
                    <a:p>
                      <a:pPr lvl="0" rtl="0">
                        <a:spcBef>
                          <a:spcPts val="0"/>
                        </a:spcBef>
                        <a:buNone/>
                      </a:pPr>
                      <a:r>
                        <a:rPr lang="en"/>
                        <a:t>6:07</a:t>
                      </a:r>
                    </a:p>
                  </a:txBody>
                  <a:tcPr marL="91425" marR="91425" marT="91425" marB="91425"/>
                </a:tc>
              </a:tr>
              <a:tr h="370840">
                <a:tc>
                  <a:txBody>
                    <a:bodyPr/>
                    <a:lstStyle/>
                    <a:p>
                      <a:pPr lvl="0">
                        <a:spcBef>
                          <a:spcPts val="0"/>
                        </a:spcBef>
                        <a:buNone/>
                      </a:pPr>
                      <a:r>
                        <a:rPr lang="en"/>
                        <a:t>Users</a:t>
                      </a:r>
                    </a:p>
                  </a:txBody>
                  <a:tcPr marL="91425" marR="91425" marT="91425" marB="91425"/>
                </a:tc>
                <a:tc>
                  <a:txBody>
                    <a:bodyPr/>
                    <a:lstStyle/>
                    <a:p>
                      <a:pPr lvl="0" rtl="0">
                        <a:spcBef>
                          <a:spcPts val="0"/>
                        </a:spcBef>
                        <a:buNone/>
                      </a:pPr>
                      <a:r>
                        <a:rPr lang="en"/>
                        <a:t>12,395</a:t>
                      </a:r>
                    </a:p>
                  </a:txBody>
                  <a:tcPr marL="91425" marR="91425" marT="91425" marB="91425"/>
                </a:tc>
                <a:tc>
                  <a:txBody>
                    <a:bodyPr/>
                    <a:lstStyle/>
                    <a:p>
                      <a:pPr lvl="0" rtl="0">
                        <a:spcBef>
                          <a:spcPts val="0"/>
                        </a:spcBef>
                        <a:buNone/>
                      </a:pPr>
                      <a:r>
                        <a:rPr lang="en"/>
                        <a:t>4,699</a:t>
                      </a:r>
                    </a:p>
                  </a:txBody>
                  <a:tcPr marL="91425" marR="91425" marT="91425" marB="91425"/>
                </a:tc>
                <a:tc>
                  <a:txBody>
                    <a:bodyPr/>
                    <a:lstStyle/>
                    <a:p>
                      <a:pPr lvl="0" rtl="0">
                        <a:spcBef>
                          <a:spcPts val="0"/>
                        </a:spcBef>
                        <a:buNone/>
                      </a:pPr>
                      <a:r>
                        <a:rPr lang="en"/>
                        <a:t>7,905</a:t>
                      </a:r>
                    </a:p>
                  </a:txBody>
                  <a:tcPr marL="91425" marR="91425" marT="91425" marB="91425"/>
                </a:tc>
              </a:tr>
              <a:tr h="370840">
                <a:tc>
                  <a:txBody>
                    <a:bodyPr/>
                    <a:lstStyle/>
                    <a:p>
                      <a:pPr lvl="0">
                        <a:spcBef>
                          <a:spcPts val="0"/>
                        </a:spcBef>
                        <a:buNone/>
                      </a:pPr>
                      <a:r>
                        <a:rPr lang="en"/>
                        <a:t>Sessions</a:t>
                      </a:r>
                    </a:p>
                  </a:txBody>
                  <a:tcPr marL="91425" marR="91425" marT="91425" marB="91425"/>
                </a:tc>
                <a:tc>
                  <a:txBody>
                    <a:bodyPr/>
                    <a:lstStyle/>
                    <a:p>
                      <a:pPr lvl="0" rtl="0">
                        <a:spcBef>
                          <a:spcPts val="0"/>
                        </a:spcBef>
                        <a:buNone/>
                      </a:pPr>
                      <a:r>
                        <a:rPr lang="en"/>
                        <a:t>19,371</a:t>
                      </a:r>
                    </a:p>
                  </a:txBody>
                  <a:tcPr marL="91425" marR="91425" marT="91425" marB="91425"/>
                </a:tc>
                <a:tc>
                  <a:txBody>
                    <a:bodyPr/>
                    <a:lstStyle/>
                    <a:p>
                      <a:pPr lvl="0" rtl="0">
                        <a:spcBef>
                          <a:spcPts val="0"/>
                        </a:spcBef>
                        <a:buNone/>
                      </a:pPr>
                      <a:r>
                        <a:rPr lang="en"/>
                        <a:t>7,171</a:t>
                      </a:r>
                    </a:p>
                  </a:txBody>
                  <a:tcPr marL="91425" marR="91425" marT="91425" marB="91425"/>
                </a:tc>
                <a:tc>
                  <a:txBody>
                    <a:bodyPr/>
                    <a:lstStyle/>
                    <a:p>
                      <a:pPr lvl="0" rtl="0">
                        <a:spcBef>
                          <a:spcPts val="0"/>
                        </a:spcBef>
                        <a:buNone/>
                      </a:pPr>
                      <a:r>
                        <a:rPr lang="en"/>
                        <a:t>12,227</a:t>
                      </a:r>
                    </a:p>
                  </a:txBody>
                  <a:tcPr marL="91425" marR="91425" marT="91425" marB="91425"/>
                </a:tc>
              </a:tr>
              <a:tr h="370840">
                <a:tc>
                  <a:txBody>
                    <a:bodyPr/>
                    <a:lstStyle/>
                    <a:p>
                      <a:pPr lvl="0" rtl="0">
                        <a:spcBef>
                          <a:spcPts val="0"/>
                        </a:spcBef>
                        <a:buNone/>
                      </a:pPr>
                      <a:r>
                        <a:rPr lang="en"/>
                        <a:t>Returning visitors</a:t>
                      </a:r>
                    </a:p>
                  </a:txBody>
                  <a:tcPr marL="91425" marR="91425" marT="91425" marB="91425"/>
                </a:tc>
                <a:tc>
                  <a:txBody>
                    <a:bodyPr/>
                    <a:lstStyle/>
                    <a:p>
                      <a:pPr lvl="0" rtl="0">
                        <a:spcBef>
                          <a:spcPts val="0"/>
                        </a:spcBef>
                        <a:buNone/>
                      </a:pPr>
                      <a:r>
                        <a:rPr lang="en" dirty="0"/>
                        <a:t>60.56%</a:t>
                      </a:r>
                    </a:p>
                  </a:txBody>
                  <a:tcPr marL="91425" marR="91425" marT="91425" marB="91425"/>
                </a:tc>
                <a:tc>
                  <a:txBody>
                    <a:bodyPr/>
                    <a:lstStyle/>
                    <a:p>
                      <a:pPr lvl="0" rtl="0">
                        <a:spcBef>
                          <a:spcPts val="0"/>
                        </a:spcBef>
                        <a:buNone/>
                      </a:pPr>
                      <a:r>
                        <a:rPr lang="en"/>
                        <a:t>60.58%</a:t>
                      </a:r>
                    </a:p>
                  </a:txBody>
                  <a:tcPr marL="91425" marR="91425" marT="91425" marB="91425"/>
                </a:tc>
                <a:tc>
                  <a:txBody>
                    <a:bodyPr/>
                    <a:lstStyle/>
                    <a:p>
                      <a:pPr lvl="0" rtl="0">
                        <a:spcBef>
                          <a:spcPts val="0"/>
                        </a:spcBef>
                        <a:buNone/>
                      </a:pPr>
                      <a:r>
                        <a:rPr lang="en" dirty="0"/>
                        <a:t>60.53%</a:t>
                      </a:r>
                    </a:p>
                  </a:txBody>
                  <a:tcPr marL="91425" marR="91425" marT="91425" marB="91425"/>
                </a:tc>
              </a:tr>
            </a:tbl>
          </a:graphicData>
        </a:graphic>
      </p:graphicFrame>
    </p:spTree>
    <p:extLst>
      <p:ext uri="{BB962C8B-B14F-4D97-AF65-F5344CB8AC3E}">
        <p14:creationId xmlns:p14="http://schemas.microsoft.com/office/powerpoint/2010/main" val="25288514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Data Browser Usage Statistics</a:t>
            </a:r>
            <a:endParaRPr lang="en-US" dirty="0"/>
          </a:p>
        </p:txBody>
      </p:sp>
      <p:sp>
        <p:nvSpPr>
          <p:cNvPr id="3" name="Content Placeholder 2"/>
          <p:cNvSpPr>
            <a:spLocks noGrp="1"/>
          </p:cNvSpPr>
          <p:nvPr>
            <p:ph idx="1"/>
          </p:nvPr>
        </p:nvSpPr>
        <p:spPr>
          <a:xfrm>
            <a:off x="457200" y="1238251"/>
            <a:ext cx="8229600" cy="3394472"/>
          </a:xfrm>
        </p:spPr>
        <p:txBody>
          <a:bodyPr>
            <a:normAutofit fontScale="55000" lnSpcReduction="20000"/>
          </a:bodyPr>
          <a:lstStyle/>
          <a:p>
            <a:pPr lvl="0">
              <a:spcBef>
                <a:spcPts val="0"/>
              </a:spcBef>
              <a:spcAft>
                <a:spcPts val="600"/>
              </a:spcAft>
              <a:buNone/>
            </a:pPr>
            <a:r>
              <a:rPr lang="en-US" dirty="0" smtClean="0"/>
              <a:t>Number of registered FaceBase2 Accounts: </a:t>
            </a:r>
            <a:r>
              <a:rPr lang="en-US" b="1" dirty="0" smtClean="0"/>
              <a:t>305</a:t>
            </a:r>
          </a:p>
          <a:p>
            <a:pPr lvl="0">
              <a:spcBef>
                <a:spcPts val="0"/>
              </a:spcBef>
              <a:spcAft>
                <a:spcPts val="600"/>
              </a:spcAft>
              <a:buNone/>
            </a:pPr>
            <a:endParaRPr lang="en-US" dirty="0" smtClean="0"/>
          </a:p>
          <a:p>
            <a:pPr lvl="0">
              <a:spcBef>
                <a:spcPts val="0"/>
              </a:spcBef>
              <a:spcAft>
                <a:spcPts val="600"/>
              </a:spcAft>
              <a:buNone/>
            </a:pPr>
            <a:r>
              <a:rPr lang="en" dirty="0" smtClean="0"/>
              <a:t>User </a:t>
            </a:r>
            <a:r>
              <a:rPr lang="en" dirty="0"/>
              <a:t>activity within the Data Browser:</a:t>
            </a:r>
          </a:p>
          <a:p>
            <a:pPr marL="457200" lvl="0" indent="-228600">
              <a:spcBef>
                <a:spcPts val="0"/>
              </a:spcBef>
              <a:spcAft>
                <a:spcPts val="600"/>
              </a:spcAft>
            </a:pPr>
            <a:r>
              <a:rPr lang="en" b="1" dirty="0"/>
              <a:t>200+</a:t>
            </a:r>
            <a:r>
              <a:rPr lang="en" dirty="0"/>
              <a:t> </a:t>
            </a:r>
            <a:r>
              <a:rPr lang="en" i="1" dirty="0"/>
              <a:t>whole dataset</a:t>
            </a:r>
            <a:r>
              <a:rPr lang="en" dirty="0"/>
              <a:t> downloads </a:t>
            </a:r>
            <a:r>
              <a:rPr lang="en" dirty="0" smtClean="0"/>
              <a:t>(</a:t>
            </a:r>
            <a:r>
              <a:rPr lang="en" b="1" dirty="0" smtClean="0"/>
              <a:t>&gt;</a:t>
            </a:r>
            <a:r>
              <a:rPr lang="en" b="1" dirty="0"/>
              <a:t>1000+ files</a:t>
            </a:r>
            <a:r>
              <a:rPr lang="en" dirty="0"/>
              <a:t> roughly) per month </a:t>
            </a:r>
          </a:p>
          <a:p>
            <a:pPr marL="457200" lvl="0" indent="-228600">
              <a:spcBef>
                <a:spcPts val="0"/>
              </a:spcBef>
              <a:spcAft>
                <a:spcPts val="600"/>
              </a:spcAft>
            </a:pPr>
            <a:r>
              <a:rPr lang="en" b="1" dirty="0"/>
              <a:t>1,750+</a:t>
            </a:r>
            <a:r>
              <a:rPr lang="en" dirty="0"/>
              <a:t> image views per month</a:t>
            </a:r>
            <a:r>
              <a:rPr lang="en" dirty="0" smtClean="0"/>
              <a:t>(*)</a:t>
            </a:r>
            <a:endParaRPr lang="en" dirty="0"/>
          </a:p>
          <a:p>
            <a:pPr lvl="0">
              <a:spcBef>
                <a:spcPts val="0"/>
              </a:spcBef>
              <a:spcAft>
                <a:spcPts val="600"/>
              </a:spcAft>
              <a:buNone/>
            </a:pPr>
            <a:endParaRPr lang="en-US" dirty="0" smtClean="0"/>
          </a:p>
          <a:p>
            <a:pPr lvl="0">
              <a:spcBef>
                <a:spcPts val="0"/>
              </a:spcBef>
              <a:spcAft>
                <a:spcPts val="600"/>
              </a:spcAft>
              <a:buNone/>
            </a:pPr>
            <a:r>
              <a:rPr lang="en" dirty="0" smtClean="0"/>
              <a:t>Usage </a:t>
            </a:r>
            <a:r>
              <a:rPr lang="en" dirty="0"/>
              <a:t>of our Track Hub for the UCSC Genome Browser:</a:t>
            </a:r>
          </a:p>
          <a:p>
            <a:pPr marL="457200" lvl="0" indent="-228600">
              <a:spcBef>
                <a:spcPts val="0"/>
              </a:spcBef>
              <a:spcAft>
                <a:spcPts val="600"/>
              </a:spcAft>
            </a:pPr>
            <a:r>
              <a:rPr lang="en" b="1" dirty="0"/>
              <a:t>2,000+</a:t>
            </a:r>
            <a:r>
              <a:rPr lang="en" dirty="0"/>
              <a:t> track file accesses(**) per month</a:t>
            </a:r>
          </a:p>
          <a:p>
            <a:pPr marL="457200" lvl="0" indent="-228600">
              <a:spcBef>
                <a:spcPts val="0"/>
              </a:spcBef>
              <a:spcAft>
                <a:spcPts val="600"/>
              </a:spcAft>
            </a:pPr>
            <a:r>
              <a:rPr lang="en" b="1" dirty="0"/>
              <a:t>100+ GB</a:t>
            </a:r>
            <a:r>
              <a:rPr lang="en" dirty="0"/>
              <a:t> track file downloads per month</a:t>
            </a:r>
          </a:p>
          <a:p>
            <a:pPr lvl="0">
              <a:spcBef>
                <a:spcPts val="0"/>
              </a:spcBef>
              <a:buNone/>
            </a:pPr>
            <a:endParaRPr lang="en-US" sz="2400" dirty="0" smtClean="0"/>
          </a:p>
          <a:p>
            <a:pPr lvl="0">
              <a:spcBef>
                <a:spcPts val="0"/>
              </a:spcBef>
              <a:buNone/>
            </a:pPr>
            <a:endParaRPr lang="en-US" sz="2400" dirty="0" smtClean="0"/>
          </a:p>
          <a:p>
            <a:pPr lvl="0">
              <a:spcBef>
                <a:spcPts val="0"/>
              </a:spcBef>
              <a:buNone/>
            </a:pPr>
            <a:r>
              <a:rPr lang="en" sz="2400" dirty="0" smtClean="0"/>
              <a:t>* </a:t>
            </a:r>
            <a:r>
              <a:rPr lang="en" sz="2400" dirty="0"/>
              <a:t>Filtering out for generic placeholder </a:t>
            </a:r>
            <a:r>
              <a:rPr lang="en" sz="2400" dirty="0" smtClean="0"/>
              <a:t>thumbnails</a:t>
            </a:r>
            <a:endParaRPr lang="en-US" sz="2400" dirty="0" smtClean="0"/>
          </a:p>
          <a:p>
            <a:pPr lvl="0">
              <a:spcBef>
                <a:spcPts val="0"/>
              </a:spcBef>
              <a:buNone/>
            </a:pPr>
            <a:r>
              <a:rPr lang="en" sz="2400" dirty="0" smtClean="0"/>
              <a:t>** </a:t>
            </a:r>
            <a:r>
              <a:rPr lang="en" sz="2400" dirty="0"/>
              <a:t>The Genome Browser reads byte ranges of the part of the file the user is actually looking at </a:t>
            </a:r>
          </a:p>
        </p:txBody>
      </p:sp>
    </p:spTree>
    <p:extLst>
      <p:ext uri="{BB962C8B-B14F-4D97-AF65-F5344CB8AC3E}">
        <p14:creationId xmlns:p14="http://schemas.microsoft.com/office/powerpoint/2010/main" val="48518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 sz="3200" dirty="0"/>
              <a:t>Data Browser and Site Features</a:t>
            </a:r>
            <a:endParaRPr lang="en-US" sz="3200" dirty="0"/>
          </a:p>
        </p:txBody>
      </p:sp>
      <p:sp>
        <p:nvSpPr>
          <p:cNvPr id="5" name="Content Placeholder 4"/>
          <p:cNvSpPr>
            <a:spLocks noGrp="1"/>
          </p:cNvSpPr>
          <p:nvPr>
            <p:ph type="body" idx="1"/>
          </p:nvPr>
        </p:nvSpPr>
        <p:spPr/>
        <p:txBody>
          <a:bodyPr>
            <a:normAutofit/>
          </a:bodyPr>
          <a:lstStyle/>
          <a:p>
            <a:pPr>
              <a:lnSpc>
                <a:spcPct val="110000"/>
              </a:lnSpc>
            </a:pPr>
            <a:endParaRPr lang="en-US" dirty="0" smtClean="0"/>
          </a:p>
        </p:txBody>
      </p:sp>
    </p:spTree>
    <p:extLst>
      <p:ext uri="{BB962C8B-B14F-4D97-AF65-F5344CB8AC3E}">
        <p14:creationId xmlns:p14="http://schemas.microsoft.com/office/powerpoint/2010/main" val="4248047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New Features Summary	</a:t>
            </a:r>
            <a:endParaRPr lang="en-US" sz="3200" dirty="0"/>
          </a:p>
        </p:txBody>
      </p:sp>
      <p:sp>
        <p:nvSpPr>
          <p:cNvPr id="5" name="Content Placeholder 4"/>
          <p:cNvSpPr>
            <a:spLocks noGrp="1"/>
          </p:cNvSpPr>
          <p:nvPr>
            <p:ph idx="1"/>
          </p:nvPr>
        </p:nvSpPr>
        <p:spPr>
          <a:xfrm>
            <a:off x="457200" y="1176186"/>
            <a:ext cx="8229600" cy="3394472"/>
          </a:xfrm>
        </p:spPr>
        <p:txBody>
          <a:bodyPr>
            <a:normAutofit lnSpcReduction="10000"/>
          </a:bodyPr>
          <a:lstStyle/>
          <a:p>
            <a:pPr marL="285750" lvl="2" indent="-285750">
              <a:spcBef>
                <a:spcPts val="0"/>
              </a:spcBef>
              <a:spcAft>
                <a:spcPts val="600"/>
              </a:spcAft>
              <a:buClr>
                <a:schemeClr val="dk1"/>
              </a:buClr>
              <a:buSzPct val="100000"/>
              <a:tabLst>
                <a:tab pos="0" algn="l"/>
              </a:tabLst>
            </a:pPr>
            <a:r>
              <a:rPr lang="en" dirty="0" smtClean="0">
                <a:solidFill>
                  <a:schemeClr val="dk1"/>
                </a:solidFill>
              </a:rPr>
              <a:t>New </a:t>
            </a:r>
            <a:r>
              <a:rPr lang="en" dirty="0">
                <a:solidFill>
                  <a:schemeClr val="dk1"/>
                </a:solidFill>
              </a:rPr>
              <a:t>data model</a:t>
            </a:r>
          </a:p>
          <a:p>
            <a:pPr marL="285750" lvl="2" indent="-285750">
              <a:spcBef>
                <a:spcPts val="0"/>
              </a:spcBef>
              <a:spcAft>
                <a:spcPts val="600"/>
              </a:spcAft>
              <a:buClr>
                <a:schemeClr val="dk1"/>
              </a:buClr>
              <a:buSzPct val="100000"/>
              <a:tabLst>
                <a:tab pos="0" algn="l"/>
              </a:tabLst>
            </a:pPr>
            <a:r>
              <a:rPr lang="en" dirty="0">
                <a:solidFill>
                  <a:schemeClr val="dk1"/>
                </a:solidFill>
              </a:rPr>
              <a:t>Phenotype rollups </a:t>
            </a:r>
            <a:r>
              <a:rPr lang="en" dirty="0" smtClean="0">
                <a:solidFill>
                  <a:schemeClr val="dk1"/>
                </a:solidFill>
              </a:rPr>
              <a:t>(</a:t>
            </a:r>
            <a:r>
              <a:rPr lang="en-US" dirty="0" smtClean="0">
                <a:solidFill>
                  <a:schemeClr val="dk1"/>
                </a:solidFill>
              </a:rPr>
              <a:t>M</a:t>
            </a:r>
            <a:r>
              <a:rPr lang="en" dirty="0" smtClean="0">
                <a:solidFill>
                  <a:schemeClr val="dk1"/>
                </a:solidFill>
              </a:rPr>
              <a:t>onarch)</a:t>
            </a:r>
            <a:endParaRPr lang="en" dirty="0">
              <a:solidFill>
                <a:schemeClr val="dk1"/>
              </a:solidFill>
            </a:endParaRPr>
          </a:p>
          <a:p>
            <a:pPr marL="285750" lvl="2" indent="-285750">
              <a:spcBef>
                <a:spcPts val="0"/>
              </a:spcBef>
              <a:spcAft>
                <a:spcPts val="600"/>
              </a:spcAft>
              <a:buClr>
                <a:schemeClr val="dk1"/>
              </a:buClr>
              <a:buSzPct val="100000"/>
              <a:tabLst>
                <a:tab pos="0" algn="l"/>
              </a:tabLst>
            </a:pPr>
            <a:r>
              <a:rPr lang="en" dirty="0">
                <a:solidFill>
                  <a:schemeClr val="dk1"/>
                </a:solidFill>
              </a:rPr>
              <a:t>Gene summaries (integrated)</a:t>
            </a:r>
          </a:p>
          <a:p>
            <a:pPr marL="285750" lvl="2" indent="-285750">
              <a:spcBef>
                <a:spcPts val="0"/>
              </a:spcBef>
              <a:spcAft>
                <a:spcPts val="600"/>
              </a:spcAft>
              <a:buClr>
                <a:schemeClr val="dk1"/>
              </a:buClr>
              <a:buSzPct val="100000"/>
              <a:tabLst>
                <a:tab pos="0" algn="l"/>
              </a:tabLst>
            </a:pPr>
            <a:r>
              <a:rPr lang="en" dirty="0">
                <a:solidFill>
                  <a:schemeClr val="dk1"/>
                </a:solidFill>
              </a:rPr>
              <a:t>Surface viewers</a:t>
            </a:r>
          </a:p>
          <a:p>
            <a:pPr marL="285750" lvl="2" indent="-285750">
              <a:spcBef>
                <a:spcPts val="0"/>
              </a:spcBef>
              <a:spcAft>
                <a:spcPts val="600"/>
              </a:spcAft>
              <a:buClr>
                <a:schemeClr val="dk1"/>
              </a:buClr>
              <a:buSzPct val="100000"/>
              <a:tabLst>
                <a:tab pos="0" algn="l"/>
              </a:tabLst>
            </a:pPr>
            <a:r>
              <a:rPr lang="en" dirty="0">
                <a:solidFill>
                  <a:schemeClr val="dk1"/>
                </a:solidFill>
              </a:rPr>
              <a:t>JBrowse/UCSC Genome Browser</a:t>
            </a:r>
          </a:p>
          <a:p>
            <a:pPr marL="285750" lvl="2" indent="-285750">
              <a:spcBef>
                <a:spcPts val="0"/>
              </a:spcBef>
              <a:spcAft>
                <a:spcPts val="600"/>
              </a:spcAft>
              <a:buClr>
                <a:schemeClr val="dk1"/>
              </a:buClr>
              <a:buSzPct val="100000"/>
              <a:tabLst>
                <a:tab pos="0" algn="l"/>
              </a:tabLst>
            </a:pPr>
            <a:r>
              <a:rPr lang="en" dirty="0">
                <a:solidFill>
                  <a:schemeClr val="dk1"/>
                </a:solidFill>
              </a:rPr>
              <a:t>New linkages/data navigation</a:t>
            </a:r>
          </a:p>
          <a:p>
            <a:pPr marL="285750" lvl="2" indent="-285750">
              <a:spcBef>
                <a:spcPts val="0"/>
              </a:spcBef>
              <a:spcAft>
                <a:spcPts val="600"/>
              </a:spcAft>
              <a:buClr>
                <a:schemeClr val="dk1"/>
              </a:buClr>
              <a:buSzPct val="100000"/>
              <a:tabLst>
                <a:tab pos="0" algn="l"/>
              </a:tabLst>
            </a:pPr>
            <a:r>
              <a:rPr lang="en" dirty="0">
                <a:solidFill>
                  <a:schemeClr val="dk1"/>
                </a:solidFill>
              </a:rPr>
              <a:t>Dashboard </a:t>
            </a:r>
            <a:r>
              <a:rPr lang="en" dirty="0" smtClean="0">
                <a:solidFill>
                  <a:schemeClr val="dk1"/>
                </a:solidFill>
              </a:rPr>
              <a:t>– revised </a:t>
            </a:r>
            <a:r>
              <a:rPr lang="en" dirty="0">
                <a:solidFill>
                  <a:schemeClr val="dk1"/>
                </a:solidFill>
              </a:rPr>
              <a:t>pipeline </a:t>
            </a:r>
            <a:r>
              <a:rPr lang="en" dirty="0" smtClean="0">
                <a:solidFill>
                  <a:schemeClr val="dk1"/>
                </a:solidFill>
              </a:rPr>
              <a:t>(</a:t>
            </a:r>
            <a:r>
              <a:rPr lang="en-US" dirty="0" smtClean="0">
                <a:solidFill>
                  <a:schemeClr val="dk1"/>
                </a:solidFill>
              </a:rPr>
              <a:t>R</a:t>
            </a:r>
            <a:r>
              <a:rPr lang="en" dirty="0" smtClean="0">
                <a:solidFill>
                  <a:schemeClr val="dk1"/>
                </a:solidFill>
              </a:rPr>
              <a:t>eleased </a:t>
            </a:r>
            <a:r>
              <a:rPr lang="en" dirty="0">
                <a:solidFill>
                  <a:schemeClr val="dk1"/>
                </a:solidFill>
              </a:rPr>
              <a:t>vs </a:t>
            </a:r>
            <a:r>
              <a:rPr lang="en-US" dirty="0" smtClean="0">
                <a:solidFill>
                  <a:schemeClr val="dk1"/>
                </a:solidFill>
              </a:rPr>
              <a:t>C</a:t>
            </a:r>
            <a:r>
              <a:rPr lang="en" dirty="0" smtClean="0">
                <a:solidFill>
                  <a:schemeClr val="dk1"/>
                </a:solidFill>
              </a:rPr>
              <a:t>urated</a:t>
            </a:r>
            <a:r>
              <a:rPr lang="en" dirty="0">
                <a:solidFill>
                  <a:schemeClr val="dk1"/>
                </a:solidFill>
              </a:rPr>
              <a:t>)</a:t>
            </a:r>
          </a:p>
          <a:p>
            <a:pPr marL="285750" lvl="2" indent="-285750">
              <a:spcBef>
                <a:spcPts val="0"/>
              </a:spcBef>
              <a:spcAft>
                <a:spcPts val="600"/>
              </a:spcAft>
              <a:buClr>
                <a:schemeClr val="dk1"/>
              </a:buClr>
              <a:buSzPct val="100000"/>
              <a:tabLst>
                <a:tab pos="0" algn="l"/>
              </a:tabLst>
            </a:pPr>
            <a:r>
              <a:rPr lang="en" dirty="0">
                <a:solidFill>
                  <a:schemeClr val="dk1"/>
                </a:solidFill>
              </a:rPr>
              <a:t>New project pages</a:t>
            </a:r>
            <a:endParaRPr lang="en-US" dirty="0"/>
          </a:p>
        </p:txBody>
      </p:sp>
    </p:spTree>
    <p:extLst>
      <p:ext uri="{BB962C8B-B14F-4D97-AF65-F5344CB8AC3E}">
        <p14:creationId xmlns:p14="http://schemas.microsoft.com/office/powerpoint/2010/main" val="14894821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9428</TotalTime>
  <Words>1215</Words>
  <Application>Microsoft Macintosh PowerPoint</Application>
  <PresentationFormat>On-screen Show (16:9)</PresentationFormat>
  <Paragraphs>185</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Hub Updates for Year 3 </vt:lpstr>
      <vt:lpstr>Intro/Overview</vt:lpstr>
      <vt:lpstr>statistics</vt:lpstr>
      <vt:lpstr>Dataset Updates</vt:lpstr>
      <vt:lpstr>Dataset Summaries</vt:lpstr>
      <vt:lpstr>Traffic statistics for www.facebase.org</vt:lpstr>
      <vt:lpstr>Data Browser Usage Statistics</vt:lpstr>
      <vt:lpstr>Data Browser and Site Features</vt:lpstr>
      <vt:lpstr>New Features Summary </vt:lpstr>
      <vt:lpstr>Homepage Improvements</vt:lpstr>
      <vt:lpstr>Highly detailed, new data model</vt:lpstr>
      <vt:lpstr>Extensive Data Linkages and Navigation</vt:lpstr>
      <vt:lpstr>Dataset Dashboard</vt:lpstr>
      <vt:lpstr>Projects integrated in database</vt:lpstr>
      <vt:lpstr>Phenotype Summaries</vt:lpstr>
      <vt:lpstr>Gene Summaries</vt:lpstr>
      <vt:lpstr>Surface Models</vt:lpstr>
      <vt:lpstr>Genome Browser</vt:lpstr>
      <vt:lpstr>“Behind the scenes” updates</vt:lpstr>
      <vt:lpstr>For Year 4… </vt:lpstr>
      <vt:lpstr>For Year 4… (continued)</vt:lpstr>
      <vt:lpstr>Demo</vt:lpstr>
      <vt:lpstr>Q &amp; A</vt:lpstr>
    </vt:vector>
  </TitlesOfParts>
  <Company>USC/ISI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Williams</dc:creator>
  <cp:lastModifiedBy>Cristina Williams</cp:lastModifiedBy>
  <cp:revision>108</cp:revision>
  <dcterms:created xsi:type="dcterms:W3CDTF">2015-03-17T20:10:19Z</dcterms:created>
  <dcterms:modified xsi:type="dcterms:W3CDTF">2017-05-01T12:35:22Z</dcterms:modified>
</cp:coreProperties>
</file>