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tif" ContentType="image/tif"/>
  <Default Extension="wdp" ContentType="image/vnd.ms-photo"/>
  <Default Extension="png" ContentType="image/png"/>
  <Default Extension="mov" ContentType="video/quicktim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tif" ContentType="image/tiff"/>
  <Override PartName="/ppt/media/image4.ti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5.tif" ContentType="image/tiff"/>
  <Override PartName="/ppt/media/image16.tif" ContentType="image/tiff"/>
  <Override PartName="/ppt/media/image17.tif" ContentType="image/tiff"/>
  <Override PartName="/ppt/media/image18.tif" ContentType="image/tiff"/>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3.tif" ContentType="image/tiff"/>
  <Override PartName="/ppt/media/image24.tif" ContentType="image/tiff"/>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9.tif" ContentType="image/tiff"/>
  <Override PartName="/ppt/notesSlides/notesSlide18.xml" ContentType="application/vnd.openxmlformats-officedocument.presentationml.notesSlide+xml"/>
  <Override PartName="/ppt/media/image31.tif" ContentType="image/tiff"/>
  <Override PartName="/ppt/media/image32.tif" ContentType="image/tiff"/>
  <Override PartName="/ppt/media/image33.tif" ContentType="image/tiff"/>
  <Override PartName="/ppt/media/image34.tif" ContentType="image/tiff"/>
  <Override PartName="/ppt/notesSlides/notesSlide19.xml" ContentType="application/vnd.openxmlformats-officedocument.presentationml.notesSlide+xml"/>
  <Override PartName="/ppt/media/image35.tif" ContentType="image/tiff"/>
  <Override PartName="/ppt/media/image36.tif" ContentType="image/tiff"/>
  <Override PartName="/ppt/media/image37.tif" ContentType="image/tiff"/>
  <Override PartName="/ppt/media/image38.tif" ContentType="image/tiff"/>
  <Override PartName="/ppt/notesSlides/notesSlide20.xml" ContentType="application/vnd.openxmlformats-officedocument.presentationml.notesSlide+xml"/>
  <Override PartName="/ppt/media/image39.tif" ContentType="image/tiff"/>
  <Override PartName="/ppt/media/image40.tif" ContentType="image/tiff"/>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7" r:id="rId2"/>
    <p:sldMasterId id="2147483729" r:id="rId3"/>
    <p:sldMasterId id="2147483743" r:id="rId4"/>
    <p:sldMasterId id="2147483757" r:id="rId5"/>
    <p:sldMasterId id="2147483771" r:id="rId6"/>
  </p:sldMasterIdLst>
  <p:notesMasterIdLst>
    <p:notesMasterId r:id="rId35"/>
  </p:notesMasterIdLst>
  <p:sldIdLst>
    <p:sldId id="333" r:id="rId7"/>
    <p:sldId id="297" r:id="rId8"/>
    <p:sldId id="343" r:id="rId9"/>
    <p:sldId id="341" r:id="rId10"/>
    <p:sldId id="350" r:id="rId11"/>
    <p:sldId id="344" r:id="rId12"/>
    <p:sldId id="258" r:id="rId13"/>
    <p:sldId id="325" r:id="rId14"/>
    <p:sldId id="321" r:id="rId15"/>
    <p:sldId id="324" r:id="rId16"/>
    <p:sldId id="338" r:id="rId17"/>
    <p:sldId id="339" r:id="rId18"/>
    <p:sldId id="340" r:id="rId19"/>
    <p:sldId id="332" r:id="rId20"/>
    <p:sldId id="326" r:id="rId21"/>
    <p:sldId id="346" r:id="rId22"/>
    <p:sldId id="348" r:id="rId23"/>
    <p:sldId id="328" r:id="rId24"/>
    <p:sldId id="329" r:id="rId25"/>
    <p:sldId id="327" r:id="rId26"/>
    <p:sldId id="278" r:id="rId27"/>
    <p:sldId id="351" r:id="rId28"/>
    <p:sldId id="347" r:id="rId29"/>
    <p:sldId id="336" r:id="rId30"/>
    <p:sldId id="337" r:id="rId31"/>
    <p:sldId id="334" r:id="rId32"/>
    <p:sldId id="349" r:id="rId33"/>
    <p:sldId id="354" r:id="rId34"/>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8B8B"/>
    <a:srgbClr val="C9C9C9"/>
    <a:srgbClr val="17E4DA"/>
    <a:srgbClr val="2AE3D1"/>
    <a:srgbClr val="EA5DFA"/>
    <a:srgbClr val="FFFFFF"/>
    <a:srgbClr val="C7C7C7"/>
    <a:srgbClr val="AAABAB"/>
    <a:srgbClr val="2A33BD"/>
    <a:srgbClr val="3669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99"/>
    <p:restoredTop sz="61989"/>
  </p:normalViewPr>
  <p:slideViewPr>
    <p:cSldViewPr snapToGrid="0" snapToObjects="1">
      <p:cViewPr>
        <p:scale>
          <a:sx n="120" d="100"/>
          <a:sy n="120" d="100"/>
        </p:scale>
        <p:origin x="144"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B1320-EF06-4149-BCCB-77FE99702CAA}" type="datetimeFigureOut">
              <a:rPr lang="en-US" smtClean="0"/>
              <a:t>5/20/19</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C4E4C-A7D9-B44B-8095-B2E9DF48E4E8}" type="slidenum">
              <a:rPr lang="en-US" smtClean="0"/>
              <a:t>‹#›</a:t>
            </a:fld>
            <a:endParaRPr lang="en-US"/>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smtClean="0"/>
              <a:t>Before I start, I want to acknowledge all</a:t>
            </a:r>
            <a:r>
              <a:rPr lang="en-US" baseline="0" dirty="0" smtClean="0"/>
              <a:t> of the talented people in both of our groups who have actually done the work – I will mention their specific contributions as I go along.</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1</a:t>
            </a:fld>
            <a:endParaRPr lang="en-US"/>
          </a:p>
        </p:txBody>
      </p:sp>
    </p:spTree>
    <p:extLst>
      <p:ext uri="{BB962C8B-B14F-4D97-AF65-F5344CB8AC3E}">
        <p14:creationId xmlns:p14="http://schemas.microsoft.com/office/powerpoint/2010/main" val="183053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similar observations </a:t>
            </a:r>
            <a:r>
              <a:rPr lang="en-US" dirty="0" smtClean="0"/>
              <a:t>on</a:t>
            </a:r>
            <a:r>
              <a:rPr lang="en-US" baseline="0" dirty="0" smtClean="0"/>
              <a:t> a large number of fish, we have developed a model of important stages in growth of the frontal bones. </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380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smtClean="0"/>
              <a:t>In the first phase, when the cells remain closely associated with the cartilage, the area of the frontal bones does not change much as a function of standard length.</a:t>
            </a:r>
            <a:endParaRPr lang="en-US" dirty="0" smtClean="0"/>
          </a:p>
          <a:p>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983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second phase, the bones enter a stage of rapid planar growth, when the two frontal bones and, with a slight lag, the two parietal bones, grow towards the</a:t>
            </a:r>
            <a:r>
              <a:rPr lang="en-US" baseline="0" dirty="0" smtClean="0"/>
              <a:t> apex of the skull to cover the surface of the brain. </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05121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third</a:t>
            </a:r>
            <a:r>
              <a:rPr lang="en-US" baseline="0" dirty="0" smtClean="0"/>
              <a:t> phase, the bones make contact and begin to form sutures, at which point their growth is measurably slower.</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583366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960438" y="1143000"/>
            <a:ext cx="4937125" cy="30861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r>
              <a:rPr lang="en-US" dirty="0" smtClean="0"/>
              <a:t>To illustrate part</a:t>
            </a:r>
            <a:r>
              <a:rPr lang="en-US" baseline="0" dirty="0" smtClean="0"/>
              <a:t> of the utility of our measurements, I want to briefly show comparable data on two mutants. The first of these is Chihuahua, a dominant mutation in a type one collagen gene and a model for osteogenesis imperfecta.</a:t>
            </a:r>
            <a:endParaRPr dirty="0"/>
          </a:p>
        </p:txBody>
      </p:sp>
    </p:spTree>
    <p:extLst>
      <p:ext uri="{BB962C8B-B14F-4D97-AF65-F5344CB8AC3E}">
        <p14:creationId xmlns:p14="http://schemas.microsoft.com/office/powerpoint/2010/main" val="1376941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of these is the</a:t>
            </a:r>
            <a:r>
              <a:rPr lang="en-US" baseline="0" dirty="0" smtClean="0"/>
              <a:t> mutant </a:t>
            </a:r>
            <a:r>
              <a:rPr lang="en-US" baseline="0" dirty="0" err="1" smtClean="0"/>
              <a:t>toth</a:t>
            </a:r>
            <a:r>
              <a:rPr lang="en-US" baseline="0" dirty="0" smtClean="0"/>
              <a:t>, in an unidentified gene, that also broadly effects growth of the skull and skeleton. Superficially, the mutants look similar, and both display delays in growth of the skull bones relative to their siblings.</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895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when we plot</a:t>
            </a:r>
            <a:r>
              <a:rPr lang="en-US" baseline="0" dirty="0" smtClean="0"/>
              <a:t> the growth data, it is apparent that the two mutants show a very different pattern. While the Chihuahua mutants show a delay in frontal bone growth relative to standard length, the </a:t>
            </a:r>
            <a:r>
              <a:rPr lang="en-US" baseline="0" dirty="0" err="1" smtClean="0"/>
              <a:t>toth</a:t>
            </a:r>
            <a:r>
              <a:rPr lang="en-US" baseline="0" dirty="0" smtClean="0"/>
              <a:t> mutants actually show the opposite pattern of growth, with faster frontal bone growth relative to standard length.</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16</a:t>
            </a:fld>
            <a:endParaRPr lang="en-US"/>
          </a:p>
        </p:txBody>
      </p:sp>
    </p:spTree>
    <p:extLst>
      <p:ext uri="{BB962C8B-B14F-4D97-AF65-F5344CB8AC3E}">
        <p14:creationId xmlns:p14="http://schemas.microsoft.com/office/powerpoint/2010/main" val="1386956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standard markers we have used for most of our imaging, we have been documenting</a:t>
            </a:r>
            <a:r>
              <a:rPr lang="en-US" baseline="0" dirty="0" smtClean="0"/>
              <a:t> the expression of other transgenes of potential utility to the community. Shown here are two examples of transgenes based on enhancer sequences associated with human disease genes; in this example, both enhancers are active in precursor cells at the edges of the growing skull bones.</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17</a:t>
            </a:fld>
            <a:endParaRPr lang="en-US"/>
          </a:p>
        </p:txBody>
      </p:sp>
    </p:spTree>
    <p:extLst>
      <p:ext uri="{BB962C8B-B14F-4D97-AF65-F5344CB8AC3E}">
        <p14:creationId xmlns:p14="http://schemas.microsoft.com/office/powerpoint/2010/main" val="1603923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 example is this transgene,</a:t>
            </a:r>
            <a:r>
              <a:rPr lang="en-US" baseline="0" dirty="0" smtClean="0"/>
              <a:t> based on regulatory sequences from the CTSK gene, generated by Joana Lopes in the Harris lab. The transgene serves as a marker for active osteoclasts, and Kelly Miao in my group has been working to generate an atlas of that activity during craniofacial development. As you can see here, the cells are sparse and scattered, and their positions vary from one fish to another</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18</a:t>
            </a:fld>
            <a:endParaRPr lang="en-US"/>
          </a:p>
        </p:txBody>
      </p:sp>
    </p:spTree>
    <p:extLst>
      <p:ext uri="{BB962C8B-B14F-4D97-AF65-F5344CB8AC3E}">
        <p14:creationId xmlns:p14="http://schemas.microsoft.com/office/powerpoint/2010/main" val="177796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across time within individuals.</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19</a:t>
            </a:fld>
            <a:endParaRPr lang="en-US"/>
          </a:p>
        </p:txBody>
      </p:sp>
    </p:spTree>
    <p:extLst>
      <p:ext uri="{BB962C8B-B14F-4D97-AF65-F5344CB8AC3E}">
        <p14:creationId xmlns:p14="http://schemas.microsoft.com/office/powerpoint/2010/main" val="167898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smtClean="0"/>
              <a:t>As you can appreciate from this picture of a zebrafish skull, the overall structure in the adult is largely similar to humans and other model organisms such as mouse and chick. However, many of the structures that are most relevant to human defects, including the bones of the top of the skull, develop well past early stages of development that have been most intensively studied in zebrafish.</a:t>
            </a:r>
            <a:endParaRPr lang="en-US" dirty="0" smtClean="0"/>
          </a:p>
          <a:p>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a:t>
            </a:fld>
            <a:endParaRPr lang="en-US"/>
          </a:p>
        </p:txBody>
      </p:sp>
    </p:spTree>
    <p:extLst>
      <p:ext uri="{BB962C8B-B14F-4D97-AF65-F5344CB8AC3E}">
        <p14:creationId xmlns:p14="http://schemas.microsoft.com/office/powerpoint/2010/main" val="1611336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effectively represent this data, we have overlaid the data from several fish, shown here in dorsal view at two stages. We are making the data from all of these constructs, and the transgenic lines themselves, available through </a:t>
            </a:r>
            <a:r>
              <a:rPr lang="en-US" baseline="0" dirty="0" err="1" smtClean="0"/>
              <a:t>FaceBase</a:t>
            </a:r>
            <a:r>
              <a:rPr lang="en-US" baseline="0" dirty="0" smtClean="0"/>
              <a:t> as resources for the community.</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20</a:t>
            </a:fld>
            <a:endParaRPr lang="en-US"/>
          </a:p>
        </p:txBody>
      </p:sp>
    </p:spTree>
    <p:extLst>
      <p:ext uri="{BB962C8B-B14F-4D97-AF65-F5344CB8AC3E}">
        <p14:creationId xmlns:p14="http://schemas.microsoft.com/office/powerpoint/2010/main" val="330546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important </a:t>
            </a:r>
            <a:r>
              <a:rPr lang="en-US" baseline="0" dirty="0" smtClean="0"/>
              <a:t>as the live imaging has proven, it has important technical limitations. First, because it relies on confocal imaging of transgenic lines, it is limited to earlier developmental stages. It is also more time-consuming, and repeated imaging is stressful to the fish, limiting the number of individuals and the amount of data we can collect. </a:t>
            </a:r>
            <a:r>
              <a:rPr lang="en-US" dirty="0" smtClean="0"/>
              <a:t>The</a:t>
            </a:r>
            <a:r>
              <a:rPr lang="en-US" baseline="0" dirty="0" smtClean="0"/>
              <a:t> Harris lab has relied on high resolution micro-computed tomography to generate images of wild-type anatomy in later juveniles and adults. This captures data with equally high resolution in all axes, which lends itself to 3 dimensional reconstructions. Additionally, the ease of </a:t>
            </a:r>
            <a:r>
              <a:rPr lang="en-US" baseline="0" dirty="0" err="1" smtClean="0"/>
              <a:t>microCT</a:t>
            </a:r>
            <a:r>
              <a:rPr lang="en-US" baseline="0" dirty="0" smtClean="0"/>
              <a:t> imaging, with no requirement for transgenes or for special tissue preparation, makes it an ideal screening tool for subtle abnormalities that might otherwise go unnoticed.</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21</a:t>
            </a:fld>
            <a:endParaRPr lang="en-US"/>
          </a:p>
        </p:txBody>
      </p:sp>
    </p:spTree>
    <p:extLst>
      <p:ext uri="{BB962C8B-B14F-4D97-AF65-F5344CB8AC3E}">
        <p14:creationId xmlns:p14="http://schemas.microsoft.com/office/powerpoint/2010/main" val="119495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t>
            </a:r>
            <a:r>
              <a:rPr lang="en-US" baseline="0" dirty="0" smtClean="0"/>
              <a:t>a beautiful illustration of that, showing many of the mutants that have been scanned and the data made available on </a:t>
            </a:r>
            <a:r>
              <a:rPr lang="en-US" baseline="0" dirty="0" err="1" smtClean="0"/>
              <a:t>FaceBase</a:t>
            </a:r>
            <a:r>
              <a:rPr lang="en-US" baseline="0" dirty="0" smtClean="0"/>
              <a:t>. Importantly, many of these mutants are in genes or pathways affected in human craniofacial disorders, reflected in many cases by similar anatomical defects.</a:t>
            </a:r>
          </a:p>
          <a:p>
            <a:endParaRPr lang="en-US" baseline="0" dirty="0" smtClean="0"/>
          </a:p>
          <a:p>
            <a:r>
              <a:rPr lang="en-US" baseline="0" dirty="0" smtClean="0"/>
              <a:t>I’m sure you can appreciate from the above images the complexity of the anatomy in the adult zebrafish skull. There are some excellent published descriptions of the formation of the dozens of bones, but we wanted to create a more accessible resource to aid in visualization of the complex 3-dimensional relationships.</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22</a:t>
            </a:fld>
            <a:endParaRPr lang="en-US"/>
          </a:p>
        </p:txBody>
      </p:sp>
    </p:spTree>
    <p:extLst>
      <p:ext uri="{BB962C8B-B14F-4D97-AF65-F5344CB8AC3E}">
        <p14:creationId xmlns:p14="http://schemas.microsoft.com/office/powerpoint/2010/main" val="515530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inspired by the reconstructions</a:t>
            </a:r>
            <a:r>
              <a:rPr lang="en-US" baseline="0" dirty="0" smtClean="0"/>
              <a:t> published Yang Chai’s group, based on </a:t>
            </a:r>
            <a:r>
              <a:rPr lang="en-US" baseline="0" dirty="0" err="1" smtClean="0"/>
              <a:t>microCTs</a:t>
            </a:r>
            <a:r>
              <a:rPr lang="en-US" baseline="0" dirty="0" smtClean="0"/>
              <a:t> of mouse skulls during development. Using their approach as a starting point, we have created similar reconstructions for earlier development, based on confocal imaging, and of the adult skull, based on </a:t>
            </a:r>
            <a:r>
              <a:rPr lang="en-US" baseline="0" dirty="0" err="1" smtClean="0"/>
              <a:t>microCTs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23</a:t>
            </a:fld>
            <a:endParaRPr lang="en-US"/>
          </a:p>
        </p:txBody>
      </p:sp>
    </p:spTree>
    <p:extLst>
      <p:ext uri="{BB962C8B-B14F-4D97-AF65-F5344CB8AC3E}">
        <p14:creationId xmlns:p14="http://schemas.microsoft.com/office/powerpoint/2010/main" val="70947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first models</a:t>
            </a:r>
            <a:r>
              <a:rPr lang="en-US" baseline="0" dirty="0" smtClean="0"/>
              <a:t> were created by </a:t>
            </a:r>
            <a:r>
              <a:rPr lang="en-US" baseline="0" dirty="0" err="1" smtClean="0"/>
              <a:t>Azman</a:t>
            </a:r>
            <a:r>
              <a:rPr lang="en-US" baseline="0" dirty="0" smtClean="0"/>
              <a:t> Rashid in my lab, based on confocal Z-stacks of cartilage and bone. He first segmented all of the structures from the confocal data, then assigned colors and annotated them manually. He then exported them into Adobe Acrobat to create interactive 3-D PDFs. Each annotated structure is associated with a color and label</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24</a:t>
            </a:fld>
            <a:endParaRPr lang="en-US"/>
          </a:p>
        </p:txBody>
      </p:sp>
    </p:spTree>
    <p:extLst>
      <p:ext uri="{BB962C8B-B14F-4D97-AF65-F5344CB8AC3E}">
        <p14:creationId xmlns:p14="http://schemas.microsoft.com/office/powerpoint/2010/main" val="1114122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as you can see here, the entire image can be freely rotated, and the interactive buttons allow each element to be made translucent or removed entirely. The PDFs are files of modest size, that can be easily downloaded and viewed with the free program Adobe Acrobat Reader.</a:t>
            </a:r>
          </a:p>
          <a:p>
            <a:endParaRPr lang="en-US" baseline="0" dirty="0" smtClean="0"/>
          </a:p>
          <a:p>
            <a:r>
              <a:rPr lang="en-US" baseline="0" dirty="0" smtClean="0"/>
              <a:t>This is all well and good, when the fish is small and the anatomy relatively simple. The real challenge for us was to create a similar atlas of the adult anatomy.</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25</a:t>
            </a:fld>
            <a:endParaRPr lang="en-US"/>
          </a:p>
        </p:txBody>
      </p:sp>
    </p:spTree>
    <p:extLst>
      <p:ext uri="{BB962C8B-B14F-4D97-AF65-F5344CB8AC3E}">
        <p14:creationId xmlns:p14="http://schemas.microsoft.com/office/powerpoint/2010/main" val="786962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a:t>
            </a:r>
            <a:r>
              <a:rPr lang="en-US" baseline="0" dirty="0" smtClean="0"/>
              <a:t> with </a:t>
            </a:r>
            <a:r>
              <a:rPr lang="en-US" baseline="0" dirty="0" err="1" smtClean="0"/>
              <a:t>microCT</a:t>
            </a:r>
            <a:r>
              <a:rPr lang="en-US" baseline="0" dirty="0" smtClean="0"/>
              <a:t> data from a wild-type adult fish, Katherine </a:t>
            </a:r>
            <a:r>
              <a:rPr lang="en-US" baseline="0" dirty="0" err="1" smtClean="0"/>
              <a:t>Woronowicz</a:t>
            </a:r>
            <a:r>
              <a:rPr lang="en-US" baseline="0" dirty="0" smtClean="0"/>
              <a:t> in the Harris lab has similarly segmented the data, and </a:t>
            </a:r>
            <a:r>
              <a:rPr lang="en-US" baseline="0" dirty="0" err="1" smtClean="0"/>
              <a:t>Azman</a:t>
            </a:r>
            <a:r>
              <a:rPr lang="en-US" baseline="0" dirty="0" smtClean="0"/>
              <a:t> has generated corresponding PDFs.</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26</a:t>
            </a:fld>
            <a:endParaRPr lang="en-US"/>
          </a:p>
        </p:txBody>
      </p:sp>
    </p:spTree>
    <p:extLst>
      <p:ext uri="{BB962C8B-B14F-4D97-AF65-F5344CB8AC3E}">
        <p14:creationId xmlns:p14="http://schemas.microsoft.com/office/powerpoint/2010/main" val="173801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the confocal models, the image can</a:t>
            </a:r>
            <a:r>
              <a:rPr lang="en-US" baseline="0" dirty="0" smtClean="0"/>
              <a:t> be freely rotated. Because of the complexity of the anatomy, we have grouped related bones together; the entire group can be controlled with a single button, or individual bones can be controlled separately. As with the earlier models, these models of the adult anatomy will be available on </a:t>
            </a:r>
            <a:r>
              <a:rPr lang="en-US" baseline="0" dirty="0" err="1" smtClean="0"/>
              <a:t>FaceBase</a:t>
            </a:r>
            <a:r>
              <a:rPr lang="en-US" baseline="0" dirty="0" smtClean="0"/>
              <a:t>, for viewing or for download.</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27</a:t>
            </a:fld>
            <a:endParaRPr lang="en-US"/>
          </a:p>
        </p:txBody>
      </p:sp>
    </p:spTree>
    <p:extLst>
      <p:ext uri="{BB962C8B-B14F-4D97-AF65-F5344CB8AC3E}">
        <p14:creationId xmlns:p14="http://schemas.microsoft.com/office/powerpoint/2010/main" val="877819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28</a:t>
            </a:fld>
            <a:endParaRPr lang="en-US"/>
          </a:p>
        </p:txBody>
      </p:sp>
    </p:spTree>
    <p:extLst>
      <p:ext uri="{BB962C8B-B14F-4D97-AF65-F5344CB8AC3E}">
        <p14:creationId xmlns:p14="http://schemas.microsoft.com/office/powerpoint/2010/main" val="86189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conceived</a:t>
            </a:r>
            <a:r>
              <a:rPr lang="en-US" baseline="0" dirty="0" smtClean="0"/>
              <a:t> this project, we were building on important foundations in the zebrafish related to early craniofacial development. These include many detailed descriptions of structures and gene expression in the larva, and many genetic screens that yielded mutants affecting larval development. Much of this knowledge, however, was of limited usefulness in explaining mechanisms of human craniofacial disorders. By the very fact that they occur in live births, these human disorders manifest later in development. Partly for this reason, mouse and chick have historically been used more widely as models for human development. Both systems have a rich and detailed body of descriptions of developmental and adult anatomy, and in the mouse sophisticated tools for genomic engineering. </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3</a:t>
            </a:fld>
            <a:endParaRPr lang="en-US"/>
          </a:p>
        </p:txBody>
      </p:sp>
    </p:spTree>
    <p:extLst>
      <p:ext uri="{BB962C8B-B14F-4D97-AF65-F5344CB8AC3E}">
        <p14:creationId xmlns:p14="http://schemas.microsoft.com/office/powerpoint/2010/main" val="181483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began our work, the Kimmel lab had created </a:t>
            </a:r>
            <a:r>
              <a:rPr lang="en-US" baseline="0" dirty="0" err="1" smtClean="0"/>
              <a:t>FishFace</a:t>
            </a:r>
            <a:r>
              <a:rPr lang="en-US" baseline="0" dirty="0" smtClean="0"/>
              <a:t>, a community resource describing early aspects of zebrafish craniofacial development. This data set, still available on the </a:t>
            </a:r>
            <a:r>
              <a:rPr lang="en-US" baseline="0" dirty="0" err="1" smtClean="0"/>
              <a:t>FaceBase</a:t>
            </a:r>
            <a:r>
              <a:rPr lang="en-US" baseline="0" dirty="0" smtClean="0"/>
              <a:t> site, is made up of beautiful, detailed images, mostly from confocal microscopy, and has served as a valuable resource for many groups. We were inspired by this example in the planning stages of our own work, and wanted to create something equally useful for later stages of zebrafish craniofacial development. </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4</a:t>
            </a:fld>
            <a:endParaRPr lang="en-US"/>
          </a:p>
        </p:txBody>
      </p:sp>
    </p:spTree>
    <p:extLst>
      <p:ext uri="{BB962C8B-B14F-4D97-AF65-F5344CB8AC3E}">
        <p14:creationId xmlns:p14="http://schemas.microsoft.com/office/powerpoint/2010/main" val="90809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in the gap between these</a:t>
            </a:r>
            <a:r>
              <a:rPr lang="en-US" baseline="0" dirty="0" smtClean="0"/>
              <a:t> bases of knowledge, an opportunity to connect them and capitalize on the strength of all the approaches.</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5</a:t>
            </a:fld>
            <a:endParaRPr lang="en-US"/>
          </a:p>
        </p:txBody>
      </p:sp>
    </p:spTree>
    <p:extLst>
      <p:ext uri="{BB962C8B-B14F-4D97-AF65-F5344CB8AC3E}">
        <p14:creationId xmlns:p14="http://schemas.microsoft.com/office/powerpoint/2010/main" val="136680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set out to make zebrafish an even more powerful model system for human disease,</a:t>
            </a:r>
            <a:r>
              <a:rPr lang="en-US" baseline="0" dirty="0" smtClean="0"/>
              <a:t> in particular congenital craniofacial disorders. We have developed tools to better visualize and describe later skull development and anatomy, bridging the gap between larva and adult. This has enabled us to describe mutant phenotypes quantitatively, and facilitated comparisons with humans and other model systems. Finally, we have worked create an anatomical atlas that will be accessible to the community and help other groups analyze mutant phenotypes and draw parallels with other systems.</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6</a:t>
            </a:fld>
            <a:endParaRPr lang="en-US"/>
          </a:p>
        </p:txBody>
      </p:sp>
    </p:spTree>
    <p:extLst>
      <p:ext uri="{BB962C8B-B14F-4D97-AF65-F5344CB8AC3E}">
        <p14:creationId xmlns:p14="http://schemas.microsoft.com/office/powerpoint/2010/main" val="138304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baseline="0" dirty="0" smtClean="0"/>
              <a:t>In my lab, we have exploited some of the primary strengths of the zebrafish as a model system – its accessibility for imaging throughout development, and the existence of many fluorescent </a:t>
            </a:r>
            <a:r>
              <a:rPr lang="en-US" baseline="0" dirty="0" err="1" smtClean="0"/>
              <a:t>trangenic</a:t>
            </a:r>
            <a:r>
              <a:rPr lang="en-US" baseline="0" dirty="0" smtClean="0"/>
              <a:t> lines marking specific cell types. Our imaging has relied on low magnification confocal microscopy, largely using these two transgenic lines that mark cartilage and bone throughout growth and into the adult.</a:t>
            </a:r>
            <a:endParaRPr lang="en-US" baseline="0" dirty="0" smtClean="0"/>
          </a:p>
        </p:txBody>
      </p:sp>
      <p:sp>
        <p:nvSpPr>
          <p:cNvPr id="4" name="Slide Number Placeholder 3"/>
          <p:cNvSpPr>
            <a:spLocks noGrp="1"/>
          </p:cNvSpPr>
          <p:nvPr>
            <p:ph type="sldNum" sz="quarter" idx="10"/>
          </p:nvPr>
        </p:nvSpPr>
        <p:spPr/>
        <p:txBody>
          <a:bodyPr/>
          <a:lstStyle/>
          <a:p>
            <a:fld id="{C9CC4E4C-A7D9-B44B-8095-B2E9DF48E4E8}" type="slidenum">
              <a:rPr lang="en-US" smtClean="0"/>
              <a:t>7</a:t>
            </a:fld>
            <a:endParaRPr lang="en-US"/>
          </a:p>
        </p:txBody>
      </p:sp>
    </p:spTree>
    <p:extLst>
      <p:ext uri="{BB962C8B-B14F-4D97-AF65-F5344CB8AC3E}">
        <p14:creationId xmlns:p14="http://schemas.microsoft.com/office/powerpoint/2010/main" val="1780695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smtClean="0"/>
              <a:t>Because we are imaging</a:t>
            </a:r>
            <a:r>
              <a:rPr lang="en-US" baseline="0" dirty="0" smtClean="0"/>
              <a:t> live fish, we can watch the dynamic processes of skull formation, as illustrated here. At this point, I want to make a comment about developmental staging. Early larval development not extremely variable, and can be described fairly precisely by days post fertilization. However, at later stages, growth and the achievement of developmental milestones is much more dependent on rearing conditions. Therefore, we use standard length to calibrate all of our imaging data. I will largely only refer to standard lengths from now on, although I usually have the days also on the slide as a reference point.</a:t>
            </a:r>
            <a:endParaRPr lang="en-US" dirty="0" smtClean="0"/>
          </a:p>
          <a:p>
            <a:r>
              <a:rPr lang="en-US" baseline="0" dirty="0" smtClean="0"/>
              <a:t>These are images of cartilage and bone in one individual fish over a period of two weeks. This ability to image skull formation in live animals, during a time when other model organisms are largely inaccessible, has provided important insights into the process.</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8608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important example is the way in which we have been able</a:t>
            </a:r>
            <a:r>
              <a:rPr lang="en-US" baseline="0" dirty="0" smtClean="0"/>
              <a:t> to observe the earliest stages of frontal bone initiation, seen here in an individual fish starting with only a handful of cells. These cells first appear in close association with the peripheral cartilage; over a period of several days, the cells increase in number but remain tightly associated.</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203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008AAF-D0A7-9245-8EA0-C670A0B1DFB2}"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92814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008AAF-D0A7-9245-8EA0-C670A0B1DFB2}"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64675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008AAF-D0A7-9245-8EA0-C670A0B1DFB2}"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270754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51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29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206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5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68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46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38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38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008AAF-D0A7-9245-8EA0-C670A0B1DFB2}"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1892430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9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228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278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103712782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5488734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280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688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88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937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495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008AAF-D0A7-9245-8EA0-C670A0B1DFB2}"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1449228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160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085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668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721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75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421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45286762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5796250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390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23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4008AAF-D0A7-9245-8EA0-C670A0B1DFB2}"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989241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949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210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51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86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33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321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999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51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1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4842380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008AAF-D0A7-9245-8EA0-C670A0B1DFB2}" type="datetimeFigureOut">
              <a:rPr lang="en-US" smtClean="0"/>
              <a:t>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1012836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2454979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703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032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543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026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388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66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697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57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008AAF-D0A7-9245-8EA0-C670A0B1DFB2}" type="datetimeFigureOut">
              <a:rPr lang="en-US" smtClean="0"/>
              <a:t>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627992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132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806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173900068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6990853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95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634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808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022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1979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237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08AAF-D0A7-9245-8EA0-C670A0B1DFB2}" type="datetimeFigureOut">
              <a:rPr lang="en-US" smtClean="0"/>
              <a:t>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4819285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3066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99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596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67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644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48707384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9348502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008AAF-D0A7-9245-8EA0-C670A0B1DFB2}"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528433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008AAF-D0A7-9245-8EA0-C670A0B1DFB2}"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12384989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slideLayout" Target="../slideLayouts/slideLayout75.xml"/><Relationship Id="rId13" Type="http://schemas.openxmlformats.org/officeDocument/2006/relationships/slideLayout" Target="../slideLayouts/slideLayout76.xml"/><Relationship Id="rId14" Type="http://schemas.openxmlformats.org/officeDocument/2006/relationships/theme" Target="../theme/theme6.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B4008AAF-D0A7-9245-8EA0-C670A0B1DFB2}" type="datetimeFigureOut">
              <a:rPr lang="en-US" smtClean="0"/>
              <a:t>5/20/19</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8244971C-5003-CD4A-B7CC-712D0068E03A}" type="slidenum">
              <a:rPr lang="en-US" smtClean="0"/>
              <a:t>‹#›</a:t>
            </a:fld>
            <a:endParaRPr lang="en-US"/>
          </a:p>
        </p:txBody>
      </p:sp>
    </p:spTree>
    <p:extLst>
      <p:ext uri="{BB962C8B-B14F-4D97-AF65-F5344CB8AC3E}">
        <p14:creationId xmlns:p14="http://schemas.microsoft.com/office/powerpoint/2010/main" val="19360609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49698774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1973522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67690202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31520918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65937334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1" Type="http://schemas.openxmlformats.org/officeDocument/2006/relationships/slideLayout" Target="../slideLayouts/slideLayout3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19.png"/><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1" Type="http://schemas.openxmlformats.org/officeDocument/2006/relationships/slideLayout" Target="../slideLayouts/slideLayout3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1.wdp"/><Relationship Id="rId5" Type="http://schemas.openxmlformats.org/officeDocument/2006/relationships/image" Target="../media/image22.png"/><Relationship Id="rId6" Type="http://schemas.microsoft.com/office/2007/relationships/hdphoto" Target="../media/hdphoto2.wdp"/><Relationship Id="rId1" Type="http://schemas.openxmlformats.org/officeDocument/2006/relationships/slideLayout" Target="../slideLayouts/slideLayout7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Relationship Id="rId4" Type="http://schemas.openxmlformats.org/officeDocument/2006/relationships/image" Target="../media/image24.tif"/><Relationship Id="rId1" Type="http://schemas.openxmlformats.org/officeDocument/2006/relationships/slideLayout" Target="../slideLayouts/slideLayout5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3.wdp"/><Relationship Id="rId5" Type="http://schemas.openxmlformats.org/officeDocument/2006/relationships/image" Target="../media/image27.png"/><Relationship Id="rId6" Type="http://schemas.microsoft.com/office/2007/relationships/hdphoto" Target="../media/hdphoto4.wdp"/><Relationship Id="rId7" Type="http://schemas.openxmlformats.org/officeDocument/2006/relationships/image" Target="../media/image28.png"/><Relationship Id="rId8" Type="http://schemas.microsoft.com/office/2007/relationships/hdphoto" Target="../media/hdphoto5.wdp"/><Relationship Id="rId9" Type="http://schemas.openxmlformats.org/officeDocument/2006/relationships/image" Target="../media/image29.tif"/><Relationship Id="rId10" Type="http://schemas.openxmlformats.org/officeDocument/2006/relationships/image" Target="../media/image30.png"/><Relationship Id="rId11"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tif"/><Relationship Id="rId4" Type="http://schemas.openxmlformats.org/officeDocument/2006/relationships/image" Target="../media/image32.tif"/><Relationship Id="rId5" Type="http://schemas.openxmlformats.org/officeDocument/2006/relationships/image" Target="../media/image33.tif"/><Relationship Id="rId6" Type="http://schemas.openxmlformats.org/officeDocument/2006/relationships/image" Target="../media/image34.tif"/><Relationship Id="rId1" Type="http://schemas.openxmlformats.org/officeDocument/2006/relationships/slideLayout" Target="../slideLayouts/slideLayout3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tif"/><Relationship Id="rId4" Type="http://schemas.openxmlformats.org/officeDocument/2006/relationships/image" Target="../media/image36.tif"/><Relationship Id="rId5" Type="http://schemas.openxmlformats.org/officeDocument/2006/relationships/image" Target="../media/image37.tif"/><Relationship Id="rId6" Type="http://schemas.openxmlformats.org/officeDocument/2006/relationships/image" Target="../media/image38.tif"/><Relationship Id="rId1" Type="http://schemas.openxmlformats.org/officeDocument/2006/relationships/slideLayout" Target="../slideLayouts/slideLayout3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20.xml.rels><?xml version="1.0" encoding="UTF-8" standalone="yes"?>
<Relationships xmlns="http://schemas.openxmlformats.org/package/2006/relationships"><Relationship Id="rId3" Type="http://schemas.openxmlformats.org/officeDocument/2006/relationships/image" Target="../media/image39.tif"/><Relationship Id="rId4" Type="http://schemas.openxmlformats.org/officeDocument/2006/relationships/image" Target="../media/image40.tif"/><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image" Target="../media/image47.png"/><Relationship Id="rId1" Type="http://schemas.microsoft.com/office/2007/relationships/media" Target="../media/media1.mov"/><Relationship Id="rId2" Type="http://schemas.openxmlformats.org/officeDocument/2006/relationships/video" Target="../media/media1.mo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49.png"/><Relationship Id="rId1" Type="http://schemas.microsoft.com/office/2007/relationships/media" Target="../media/media2.mov"/><Relationship Id="rId2" Type="http://schemas.openxmlformats.org/officeDocument/2006/relationships/video" Target="../media/media2.mo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tif"/><Relationship Id="rId4" Type="http://schemas.openxmlformats.org/officeDocument/2006/relationships/image" Target="../media/image4.t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17.tif"/><Relationship Id="rId6" Type="http://schemas.openxmlformats.org/officeDocument/2006/relationships/image" Target="../media/image18.tif"/><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nel C fixed.tif"/>
          <p:cNvPicPr>
            <a:picLocks noChangeAspect="1"/>
          </p:cNvPicPr>
          <p:nvPr/>
        </p:nvPicPr>
        <p:blipFill rotWithShape="1">
          <a:blip r:embed="rId3">
            <a:alphaModFix amt="20000"/>
            <a:extLst/>
          </a:blip>
          <a:srcRect l="24829" t="288" r="27100" b="249"/>
          <a:stretch/>
        </p:blipFill>
        <p:spPr>
          <a:xfrm rot="16200000">
            <a:off x="1637267" y="-1694601"/>
            <a:ext cx="5869465" cy="9144000"/>
          </a:xfrm>
          <a:prstGeom prst="rect">
            <a:avLst/>
          </a:prstGeom>
          <a:ln w="12700">
            <a:miter lim="400000"/>
          </a:ln>
        </p:spPr>
      </p:pic>
      <p:sp>
        <p:nvSpPr>
          <p:cNvPr id="3" name="TextBox 2"/>
          <p:cNvSpPr txBox="1"/>
          <p:nvPr/>
        </p:nvSpPr>
        <p:spPr>
          <a:xfrm>
            <a:off x="5032794" y="2655645"/>
            <a:ext cx="3194721" cy="1938992"/>
          </a:xfrm>
          <a:prstGeom prst="rect">
            <a:avLst/>
          </a:prstGeom>
          <a:noFill/>
        </p:spPr>
        <p:txBody>
          <a:bodyPr wrap="none" rtlCol="0">
            <a:spAutoFit/>
          </a:bodyPr>
          <a:lstStyle/>
          <a:p>
            <a:r>
              <a:rPr lang="en-US" sz="2400" u="sng" dirty="0" smtClean="0">
                <a:latin typeface="Gill Sans" charset="0"/>
                <a:ea typeface="Gill Sans" charset="0"/>
                <a:cs typeface="Gill Sans" charset="0"/>
              </a:rPr>
              <a:t>Harris group</a:t>
            </a:r>
          </a:p>
          <a:p>
            <a:r>
              <a:rPr lang="en-US" sz="2400" dirty="0" err="1">
                <a:latin typeface="Gill Sans" charset="0"/>
                <a:ea typeface="Gill Sans" charset="0"/>
                <a:cs typeface="Gill Sans" charset="0"/>
              </a:rPr>
              <a:t>Katrin</a:t>
            </a:r>
            <a:r>
              <a:rPr lang="en-US" sz="2400" dirty="0">
                <a:latin typeface="Gill Sans" charset="0"/>
                <a:ea typeface="Gill Sans" charset="0"/>
                <a:cs typeface="Gill Sans" charset="0"/>
              </a:rPr>
              <a:t> </a:t>
            </a:r>
            <a:r>
              <a:rPr lang="en-US" sz="2400" dirty="0" smtClean="0">
                <a:latin typeface="Gill Sans" charset="0"/>
                <a:ea typeface="Gill Sans" charset="0"/>
                <a:cs typeface="Gill Sans" charset="0"/>
              </a:rPr>
              <a:t>Henke</a:t>
            </a:r>
          </a:p>
          <a:p>
            <a:r>
              <a:rPr lang="en-US" sz="2400" dirty="0" smtClean="0">
                <a:latin typeface="Gill Sans" charset="0"/>
                <a:ea typeface="Gill Sans" charset="0"/>
                <a:cs typeface="Gill Sans" charset="0"/>
              </a:rPr>
              <a:t>Brent Hawkins</a:t>
            </a:r>
          </a:p>
          <a:p>
            <a:r>
              <a:rPr lang="en-US" sz="2400" dirty="0" smtClean="0">
                <a:latin typeface="Gill Sans" charset="0"/>
                <a:ea typeface="Gill Sans" charset="0"/>
                <a:cs typeface="Gill Sans" charset="0"/>
              </a:rPr>
              <a:t>Joana Lopes</a:t>
            </a:r>
          </a:p>
          <a:p>
            <a:r>
              <a:rPr lang="en-US" sz="2400" dirty="0" smtClean="0">
                <a:latin typeface="Gill Sans" charset="0"/>
                <a:ea typeface="Gill Sans" charset="0"/>
                <a:cs typeface="Gill Sans" charset="0"/>
              </a:rPr>
              <a:t>Katherine </a:t>
            </a:r>
            <a:r>
              <a:rPr lang="en-US" sz="2400" dirty="0" err="1" smtClean="0">
                <a:latin typeface="Gill Sans" charset="0"/>
                <a:ea typeface="Gill Sans" charset="0"/>
                <a:cs typeface="Gill Sans" charset="0"/>
              </a:rPr>
              <a:t>Woronowicz</a:t>
            </a:r>
            <a:endParaRPr lang="en-US" sz="2400" dirty="0">
              <a:latin typeface="Gill Sans" charset="0"/>
              <a:ea typeface="Gill Sans" charset="0"/>
              <a:cs typeface="Gill Sans" charset="0"/>
            </a:endParaRPr>
          </a:p>
        </p:txBody>
      </p:sp>
      <p:sp>
        <p:nvSpPr>
          <p:cNvPr id="4" name="TextBox 3"/>
          <p:cNvSpPr txBox="1"/>
          <p:nvPr/>
        </p:nvSpPr>
        <p:spPr>
          <a:xfrm>
            <a:off x="1197100" y="2655645"/>
            <a:ext cx="2356992" cy="2308324"/>
          </a:xfrm>
          <a:prstGeom prst="rect">
            <a:avLst/>
          </a:prstGeom>
          <a:noFill/>
        </p:spPr>
        <p:txBody>
          <a:bodyPr wrap="none" rtlCol="0">
            <a:spAutoFit/>
          </a:bodyPr>
          <a:lstStyle/>
          <a:p>
            <a:r>
              <a:rPr lang="en-US" sz="2400" u="sng" dirty="0" smtClean="0">
                <a:latin typeface="Gill Sans" charset="0"/>
                <a:ea typeface="Gill Sans" charset="0"/>
                <a:cs typeface="Gill Sans" charset="0"/>
              </a:rPr>
              <a:t>Fisher group</a:t>
            </a:r>
          </a:p>
          <a:p>
            <a:r>
              <a:rPr lang="en-US" sz="2400" dirty="0">
                <a:latin typeface="Gill Sans" charset="0"/>
                <a:ea typeface="Gill Sans" charset="0"/>
                <a:cs typeface="Gill Sans" charset="0"/>
              </a:rPr>
              <a:t>Michelle </a:t>
            </a:r>
            <a:r>
              <a:rPr lang="en-US" sz="2400" dirty="0" err="1">
                <a:latin typeface="Gill Sans" charset="0"/>
                <a:ea typeface="Gill Sans" charset="0"/>
                <a:cs typeface="Gill Sans" charset="0"/>
              </a:rPr>
              <a:t>Kanther</a:t>
            </a:r>
            <a:endParaRPr lang="en-US" sz="2400" dirty="0">
              <a:latin typeface="Gill Sans" charset="0"/>
              <a:ea typeface="Gill Sans" charset="0"/>
              <a:cs typeface="Gill Sans" charset="0"/>
            </a:endParaRPr>
          </a:p>
          <a:p>
            <a:r>
              <a:rPr lang="en-US" sz="2400" dirty="0" smtClean="0">
                <a:latin typeface="Gill Sans" charset="0"/>
                <a:ea typeface="Gill Sans" charset="0"/>
                <a:cs typeface="Gill Sans" charset="0"/>
              </a:rPr>
              <a:t>Alexandra </a:t>
            </a:r>
            <a:r>
              <a:rPr lang="en-US" sz="2400" dirty="0" err="1" smtClean="0">
                <a:latin typeface="Gill Sans" charset="0"/>
                <a:ea typeface="Gill Sans" charset="0"/>
                <a:cs typeface="Gill Sans" charset="0"/>
              </a:rPr>
              <a:t>Scalici</a:t>
            </a:r>
            <a:endParaRPr lang="en-US" sz="2400" dirty="0" smtClean="0">
              <a:latin typeface="Gill Sans" charset="0"/>
              <a:ea typeface="Gill Sans" charset="0"/>
              <a:cs typeface="Gill Sans" charset="0"/>
            </a:endParaRPr>
          </a:p>
          <a:p>
            <a:r>
              <a:rPr lang="en-US" sz="2400" dirty="0" err="1" smtClean="0">
                <a:latin typeface="Gill Sans" charset="0"/>
                <a:ea typeface="Gill Sans" charset="0"/>
                <a:cs typeface="Gill Sans" charset="0"/>
              </a:rPr>
              <a:t>Azman</a:t>
            </a:r>
            <a:r>
              <a:rPr lang="en-US" sz="2400" dirty="0" smtClean="0">
                <a:latin typeface="Gill Sans" charset="0"/>
                <a:ea typeface="Gill Sans" charset="0"/>
                <a:cs typeface="Gill Sans" charset="0"/>
              </a:rPr>
              <a:t> Rashid</a:t>
            </a:r>
          </a:p>
          <a:p>
            <a:r>
              <a:rPr lang="en-US" sz="2400" dirty="0" smtClean="0">
                <a:latin typeface="Gill Sans" charset="0"/>
                <a:ea typeface="Gill Sans" charset="0"/>
                <a:cs typeface="Gill Sans" charset="0"/>
              </a:rPr>
              <a:t>Kelly Miao</a:t>
            </a:r>
          </a:p>
          <a:p>
            <a:r>
              <a:rPr lang="en-US" sz="2400" dirty="0" smtClean="0">
                <a:latin typeface="Gill Sans" charset="0"/>
                <a:ea typeface="Gill Sans" charset="0"/>
                <a:cs typeface="Gill Sans" charset="0"/>
              </a:rPr>
              <a:t>Ella Van Deventer</a:t>
            </a:r>
            <a:endParaRPr lang="en-US" sz="2400" dirty="0">
              <a:latin typeface="Gill Sans" charset="0"/>
              <a:ea typeface="Gill Sans" charset="0"/>
              <a:cs typeface="Gill Sans" charset="0"/>
            </a:endParaRPr>
          </a:p>
        </p:txBody>
      </p:sp>
      <p:sp>
        <p:nvSpPr>
          <p:cNvPr id="5" name="TextBox 4"/>
          <p:cNvSpPr txBox="1"/>
          <p:nvPr/>
        </p:nvSpPr>
        <p:spPr>
          <a:xfrm>
            <a:off x="1112040" y="477794"/>
            <a:ext cx="6749798" cy="1077218"/>
          </a:xfrm>
          <a:prstGeom prst="rect">
            <a:avLst/>
          </a:prstGeom>
          <a:noFill/>
        </p:spPr>
        <p:txBody>
          <a:bodyPr wrap="none" rtlCol="0">
            <a:spAutoFit/>
          </a:bodyPr>
          <a:lstStyle/>
          <a:p>
            <a:pPr algn="ctr"/>
            <a:r>
              <a:rPr lang="en-US" sz="3200" dirty="0" smtClean="0">
                <a:latin typeface="Gill Sans" charset="0"/>
                <a:ea typeface="Gill Sans" charset="0"/>
                <a:cs typeface="Gill Sans" charset="0"/>
              </a:rPr>
              <a:t>Anatomical atlas and transgenic toolkit </a:t>
            </a:r>
          </a:p>
          <a:p>
            <a:pPr algn="ctr"/>
            <a:r>
              <a:rPr lang="en-US" sz="3200" dirty="0" smtClean="0">
                <a:latin typeface="Gill Sans" charset="0"/>
                <a:ea typeface="Gill Sans" charset="0"/>
                <a:cs typeface="Gill Sans" charset="0"/>
              </a:rPr>
              <a:t>for late skull development in zebrafish</a:t>
            </a:r>
            <a:endParaRPr lang="en-US" sz="3200" dirty="0">
              <a:latin typeface="Gill Sans" charset="0"/>
              <a:ea typeface="Gill Sans" charset="0"/>
              <a:cs typeface="Gill Sans" charset="0"/>
            </a:endParaRPr>
          </a:p>
        </p:txBody>
      </p:sp>
    </p:spTree>
    <p:extLst>
      <p:ext uri="{BB962C8B-B14F-4D97-AF65-F5344CB8AC3E}">
        <p14:creationId xmlns:p14="http://schemas.microsoft.com/office/powerpoint/2010/main" val="1814887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Figure 7.pdf"/>
          <p:cNvPicPr>
            <a:picLocks noChangeAspect="1"/>
          </p:cNvPicPr>
          <p:nvPr/>
        </p:nvPicPr>
        <p:blipFill rotWithShape="1">
          <a:blip r:embed="rId3">
            <a:extLst/>
          </a:blip>
          <a:srcRect l="11542" t="8404" r="72440" b="71487"/>
          <a:stretch/>
        </p:blipFill>
        <p:spPr>
          <a:xfrm>
            <a:off x="2160568" y="168798"/>
            <a:ext cx="1135525" cy="1844869"/>
          </a:xfrm>
          <a:prstGeom prst="rect">
            <a:avLst/>
          </a:prstGeom>
          <a:ln w="12700">
            <a:miter lim="400000"/>
          </a:ln>
        </p:spPr>
      </p:pic>
      <p:sp>
        <p:nvSpPr>
          <p:cNvPr id="7" name="Shape 375"/>
          <p:cNvSpPr/>
          <p:nvPr/>
        </p:nvSpPr>
        <p:spPr>
          <a:xfrm rot="2093163">
            <a:off x="2896816" y="775922"/>
            <a:ext cx="501858" cy="218536"/>
          </a:xfrm>
          <a:prstGeom prst="rect">
            <a:avLst/>
          </a:prstGeom>
          <a:solidFill>
            <a:srgbClr val="FFFFFF"/>
          </a:solidFill>
          <a:ln w="25400">
            <a:solidFill>
              <a:srgbClr val="FFFFFF"/>
            </a:solidFill>
            <a:miter lim="400000"/>
          </a:ln>
        </p:spPr>
        <p:txBody>
          <a:bodyPr lIns="29756" tIns="29756" rIns="29756" bIns="29756" anchor="ctr"/>
          <a:lstStyle/>
          <a:p>
            <a:pPr algn="ctr" defTabSz="468615">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sz="1406">
              <a:solidFill>
                <a:srgbClr val="FFFFFF"/>
              </a:solidFill>
              <a:effectLst>
                <a:outerShdw blurRad="25400" dist="23998" dir="2700000" rotWithShape="0">
                  <a:srgbClr val="000000">
                    <a:alpha val="31034"/>
                  </a:srgbClr>
                </a:outerShdw>
              </a:effectLst>
              <a:sym typeface="Gill Sans"/>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400" t="33302" r="35538" b="38605"/>
          <a:stretch/>
        </p:blipFill>
        <p:spPr>
          <a:xfrm>
            <a:off x="1968226" y="2083976"/>
            <a:ext cx="5412904" cy="3616585"/>
          </a:xfrm>
          <a:prstGeom prst="rect">
            <a:avLst/>
          </a:prstGeom>
        </p:spPr>
      </p:pic>
      <p:sp>
        <p:nvSpPr>
          <p:cNvPr id="26" name="Rectangle 25"/>
          <p:cNvSpPr/>
          <p:nvPr/>
        </p:nvSpPr>
        <p:spPr>
          <a:xfrm>
            <a:off x="2160568" y="2236944"/>
            <a:ext cx="435935" cy="423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191925" y="1188649"/>
            <a:ext cx="435935" cy="608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90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400" t="33302" r="35538" b="38605"/>
          <a:stretch/>
        </p:blipFill>
        <p:spPr>
          <a:xfrm>
            <a:off x="1968226" y="2094609"/>
            <a:ext cx="5412904" cy="3616585"/>
          </a:xfrm>
          <a:prstGeom prst="rect">
            <a:avLst/>
          </a:prstGeom>
        </p:spPr>
      </p:pic>
      <p:sp>
        <p:nvSpPr>
          <p:cNvPr id="4" name="Shape 372"/>
          <p:cNvSpPr/>
          <p:nvPr/>
        </p:nvSpPr>
        <p:spPr>
          <a:xfrm>
            <a:off x="3016741" y="2353280"/>
            <a:ext cx="880831" cy="61409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Phase 1</a:t>
            </a:r>
          </a:p>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Initiation</a:t>
            </a:r>
          </a:p>
        </p:txBody>
      </p:sp>
      <p:cxnSp>
        <p:nvCxnSpPr>
          <p:cNvPr id="11" name="Straight Connector 10"/>
          <p:cNvCxnSpPr/>
          <p:nvPr/>
        </p:nvCxnSpPr>
        <p:spPr>
          <a:xfrm flipV="1">
            <a:off x="3302314" y="4991557"/>
            <a:ext cx="595257" cy="191340"/>
          </a:xfrm>
          <a:prstGeom prst="line">
            <a:avLst/>
          </a:prstGeom>
          <a:ln w="19050">
            <a:solidFill>
              <a:srgbClr val="EA5DFA"/>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02314" y="4698081"/>
            <a:ext cx="526106" cy="276999"/>
          </a:xfrm>
          <a:prstGeom prst="rect">
            <a:avLst/>
          </a:prstGeom>
          <a:noFill/>
          <a:ln>
            <a:solidFill>
              <a:srgbClr val="EA5DFA"/>
            </a:solidFill>
          </a:ln>
        </p:spPr>
        <p:txBody>
          <a:bodyPr wrap="none" rtlCol="0">
            <a:spAutoFit/>
          </a:bodyPr>
          <a:lstStyle/>
          <a:p>
            <a:r>
              <a:rPr lang="en-US" sz="1200" dirty="0" smtClean="0">
                <a:solidFill>
                  <a:srgbClr val="EA5DFA"/>
                </a:solidFill>
                <a:latin typeface="Gill Sans" charset="0"/>
                <a:ea typeface="Gill Sans" charset="0"/>
                <a:cs typeface="Gill Sans" charset="0"/>
              </a:rPr>
              <a:t>0.014</a:t>
            </a:r>
            <a:endParaRPr lang="en-US" sz="1200" dirty="0">
              <a:solidFill>
                <a:srgbClr val="EA5DFA"/>
              </a:solidFill>
              <a:latin typeface="Gill Sans" charset="0"/>
              <a:ea typeface="Gill Sans" charset="0"/>
              <a:cs typeface="Gill Sans" charset="0"/>
            </a:endParaRPr>
          </a:p>
        </p:txBody>
      </p:sp>
      <p:sp>
        <p:nvSpPr>
          <p:cNvPr id="26" name="Rectangle 25"/>
          <p:cNvSpPr/>
          <p:nvPr/>
        </p:nvSpPr>
        <p:spPr>
          <a:xfrm>
            <a:off x="2160568" y="2236944"/>
            <a:ext cx="435935" cy="423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Figure 7.pdf"/>
          <p:cNvPicPr>
            <a:picLocks noChangeAspect="1"/>
          </p:cNvPicPr>
          <p:nvPr/>
        </p:nvPicPr>
        <p:blipFill rotWithShape="1">
          <a:blip r:embed="rId4">
            <a:extLst/>
          </a:blip>
          <a:srcRect l="11542" t="8404" r="72440" b="71487"/>
          <a:stretch/>
        </p:blipFill>
        <p:spPr>
          <a:xfrm>
            <a:off x="2160568" y="168798"/>
            <a:ext cx="1135525" cy="1844869"/>
          </a:xfrm>
          <a:prstGeom prst="rect">
            <a:avLst/>
          </a:prstGeom>
          <a:ln w="12700">
            <a:miter lim="400000"/>
          </a:ln>
        </p:spPr>
      </p:pic>
      <p:sp>
        <p:nvSpPr>
          <p:cNvPr id="17" name="Shape 375"/>
          <p:cNvSpPr/>
          <p:nvPr/>
        </p:nvSpPr>
        <p:spPr>
          <a:xfrm rot="2093163">
            <a:off x="2896816" y="775922"/>
            <a:ext cx="501858" cy="218536"/>
          </a:xfrm>
          <a:prstGeom prst="rect">
            <a:avLst/>
          </a:prstGeom>
          <a:solidFill>
            <a:srgbClr val="FFFFFF"/>
          </a:solidFill>
          <a:ln w="25400">
            <a:solidFill>
              <a:srgbClr val="FFFFFF"/>
            </a:solidFill>
            <a:miter lim="400000"/>
          </a:ln>
        </p:spPr>
        <p:txBody>
          <a:bodyPr lIns="29756" tIns="29756" rIns="29756" bIns="29756" anchor="ctr"/>
          <a:lstStyle/>
          <a:p>
            <a:pPr algn="ctr" defTabSz="468615">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sz="1406">
              <a:solidFill>
                <a:srgbClr val="FFFFFF"/>
              </a:solidFill>
              <a:effectLst>
                <a:outerShdw blurRad="25400" dist="23998" dir="2700000" rotWithShape="0">
                  <a:srgbClr val="000000">
                    <a:alpha val="31034"/>
                  </a:srgbClr>
                </a:outerShdw>
              </a:effectLst>
              <a:sym typeface="Gill Sans"/>
            </a:endParaRPr>
          </a:p>
        </p:txBody>
      </p:sp>
      <p:sp>
        <p:nvSpPr>
          <p:cNvPr id="18" name="Rectangle 17"/>
          <p:cNvSpPr/>
          <p:nvPr/>
        </p:nvSpPr>
        <p:spPr>
          <a:xfrm>
            <a:off x="3191925" y="1188649"/>
            <a:ext cx="435935" cy="608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5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Figure 7.pdf"/>
          <p:cNvPicPr>
            <a:picLocks noChangeAspect="1"/>
          </p:cNvPicPr>
          <p:nvPr/>
        </p:nvPicPr>
        <p:blipFill>
          <a:blip r:embed="rId3">
            <a:extLst/>
          </a:blip>
          <a:srcRect l="11542" t="8404" r="39454" b="71487"/>
          <a:stretch>
            <a:fillRect/>
          </a:stretch>
        </p:blipFill>
        <p:spPr>
          <a:xfrm>
            <a:off x="2160568" y="168798"/>
            <a:ext cx="3474007" cy="1844869"/>
          </a:xfrm>
          <a:prstGeom prst="rect">
            <a:avLst/>
          </a:prstGeom>
          <a:ln w="12700">
            <a:miter lim="400000"/>
          </a:ln>
        </p:spPr>
      </p:pic>
      <p:sp>
        <p:nvSpPr>
          <p:cNvPr id="7" name="Shape 375"/>
          <p:cNvSpPr/>
          <p:nvPr/>
        </p:nvSpPr>
        <p:spPr>
          <a:xfrm rot="2093163">
            <a:off x="2896816" y="775922"/>
            <a:ext cx="501858" cy="218536"/>
          </a:xfrm>
          <a:prstGeom prst="rect">
            <a:avLst/>
          </a:prstGeom>
          <a:solidFill>
            <a:srgbClr val="FFFFFF"/>
          </a:solidFill>
          <a:ln w="25400">
            <a:solidFill>
              <a:srgbClr val="FFFFFF"/>
            </a:solidFill>
            <a:miter lim="400000"/>
          </a:ln>
        </p:spPr>
        <p:txBody>
          <a:bodyPr lIns="29756" tIns="29756" rIns="29756" bIns="29756" anchor="ctr"/>
          <a:lstStyle/>
          <a:p>
            <a:pPr algn="ctr" defTabSz="468615">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sz="1406">
              <a:solidFill>
                <a:srgbClr val="FFFFFF"/>
              </a:solidFill>
              <a:effectLst>
                <a:outerShdw blurRad="25400" dist="23998" dir="2700000" rotWithShape="0">
                  <a:srgbClr val="000000">
                    <a:alpha val="31034"/>
                  </a:srgbClr>
                </a:outerShdw>
              </a:effectLst>
              <a:sym typeface="Gill Sans"/>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400" t="33302" r="35538" b="38605"/>
          <a:stretch/>
        </p:blipFill>
        <p:spPr>
          <a:xfrm>
            <a:off x="1968226" y="2083976"/>
            <a:ext cx="5412904" cy="3616585"/>
          </a:xfrm>
          <a:prstGeom prst="rect">
            <a:avLst/>
          </a:prstGeom>
        </p:spPr>
      </p:pic>
      <p:sp>
        <p:nvSpPr>
          <p:cNvPr id="5" name="Shape 373"/>
          <p:cNvSpPr/>
          <p:nvPr/>
        </p:nvSpPr>
        <p:spPr>
          <a:xfrm>
            <a:off x="3735710" y="3107989"/>
            <a:ext cx="1362180" cy="61409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Phase 2</a:t>
            </a:r>
          </a:p>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Planar growth</a:t>
            </a:r>
          </a:p>
        </p:txBody>
      </p:sp>
      <p:sp>
        <p:nvSpPr>
          <p:cNvPr id="4" name="Shape 372"/>
          <p:cNvSpPr/>
          <p:nvPr/>
        </p:nvSpPr>
        <p:spPr>
          <a:xfrm>
            <a:off x="3016741" y="2353280"/>
            <a:ext cx="880831" cy="61409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Phase 1</a:t>
            </a:r>
          </a:p>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Initiation</a:t>
            </a:r>
          </a:p>
        </p:txBody>
      </p:sp>
      <p:cxnSp>
        <p:nvCxnSpPr>
          <p:cNvPr id="11" name="Straight Connector 10"/>
          <p:cNvCxnSpPr/>
          <p:nvPr/>
        </p:nvCxnSpPr>
        <p:spPr>
          <a:xfrm flipV="1">
            <a:off x="3302314" y="4991557"/>
            <a:ext cx="595257" cy="191340"/>
          </a:xfrm>
          <a:prstGeom prst="line">
            <a:avLst/>
          </a:prstGeom>
          <a:ln w="19050">
            <a:solidFill>
              <a:srgbClr val="EA5DFA"/>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57156" y="3356252"/>
            <a:ext cx="2061142" cy="2045088"/>
          </a:xfrm>
          <a:prstGeom prst="line">
            <a:avLst/>
          </a:prstGeom>
          <a:ln w="19050">
            <a:solidFill>
              <a:srgbClr val="EA5DFA"/>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02314" y="4698081"/>
            <a:ext cx="526106" cy="276999"/>
          </a:xfrm>
          <a:prstGeom prst="rect">
            <a:avLst/>
          </a:prstGeom>
          <a:noFill/>
        </p:spPr>
        <p:txBody>
          <a:bodyPr wrap="none" rtlCol="0">
            <a:spAutoFit/>
          </a:bodyPr>
          <a:lstStyle/>
          <a:p>
            <a:r>
              <a:rPr lang="en-US" sz="1200" dirty="0" smtClean="0">
                <a:solidFill>
                  <a:srgbClr val="EA5DFA"/>
                </a:solidFill>
                <a:latin typeface="Gill Sans" charset="0"/>
                <a:ea typeface="Gill Sans" charset="0"/>
                <a:cs typeface="Gill Sans" charset="0"/>
              </a:rPr>
              <a:t>0.014</a:t>
            </a:r>
            <a:endParaRPr lang="en-US" sz="1200" dirty="0">
              <a:solidFill>
                <a:srgbClr val="EA5DFA"/>
              </a:solidFill>
              <a:latin typeface="Gill Sans" charset="0"/>
              <a:ea typeface="Gill Sans" charset="0"/>
              <a:cs typeface="Gill Sans" charset="0"/>
            </a:endParaRPr>
          </a:p>
        </p:txBody>
      </p:sp>
      <p:sp>
        <p:nvSpPr>
          <p:cNvPr id="22" name="TextBox 21"/>
          <p:cNvSpPr txBox="1"/>
          <p:nvPr/>
        </p:nvSpPr>
        <p:spPr>
          <a:xfrm>
            <a:off x="4034028" y="3961618"/>
            <a:ext cx="526106" cy="276999"/>
          </a:xfrm>
          <a:prstGeom prst="rect">
            <a:avLst/>
          </a:prstGeom>
          <a:noFill/>
        </p:spPr>
        <p:txBody>
          <a:bodyPr wrap="none" rtlCol="0">
            <a:spAutoFit/>
          </a:bodyPr>
          <a:lstStyle/>
          <a:p>
            <a:r>
              <a:rPr lang="en-US" sz="1200" dirty="0" smtClean="0">
                <a:solidFill>
                  <a:srgbClr val="EA5DFA"/>
                </a:solidFill>
                <a:latin typeface="Gill Sans" charset="0"/>
                <a:ea typeface="Gill Sans" charset="0"/>
                <a:cs typeface="Gill Sans" charset="0"/>
              </a:rPr>
              <a:t>0.109</a:t>
            </a:r>
            <a:endParaRPr lang="en-US" sz="1200" dirty="0">
              <a:solidFill>
                <a:srgbClr val="EA5DFA"/>
              </a:solidFill>
              <a:latin typeface="Gill Sans" charset="0"/>
              <a:ea typeface="Gill Sans" charset="0"/>
              <a:cs typeface="Gill Sans" charset="0"/>
            </a:endParaRPr>
          </a:p>
        </p:txBody>
      </p:sp>
      <p:sp>
        <p:nvSpPr>
          <p:cNvPr id="26" name="Rectangle 25"/>
          <p:cNvSpPr/>
          <p:nvPr/>
        </p:nvSpPr>
        <p:spPr>
          <a:xfrm>
            <a:off x="2160568" y="2236944"/>
            <a:ext cx="435935" cy="423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68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Figure 7.pdf"/>
          <p:cNvPicPr>
            <a:picLocks noChangeAspect="1"/>
          </p:cNvPicPr>
          <p:nvPr/>
        </p:nvPicPr>
        <p:blipFill>
          <a:blip r:embed="rId3">
            <a:extLst/>
          </a:blip>
          <a:srcRect l="11542" t="8404" r="39454" b="71487"/>
          <a:stretch>
            <a:fillRect/>
          </a:stretch>
        </p:blipFill>
        <p:spPr>
          <a:xfrm>
            <a:off x="2160568" y="168798"/>
            <a:ext cx="3474007" cy="1844869"/>
          </a:xfrm>
          <a:prstGeom prst="rect">
            <a:avLst/>
          </a:prstGeom>
          <a:ln w="12700">
            <a:miter lim="400000"/>
          </a:ln>
        </p:spPr>
      </p:pic>
      <p:pic>
        <p:nvPicPr>
          <p:cNvPr id="3" name="Figure 7.pdf"/>
          <p:cNvPicPr>
            <a:picLocks noChangeAspect="1"/>
          </p:cNvPicPr>
          <p:nvPr/>
        </p:nvPicPr>
        <p:blipFill>
          <a:blip r:embed="rId3">
            <a:extLst/>
          </a:blip>
          <a:srcRect l="59916" t="11485" r="10912" b="73595"/>
          <a:stretch>
            <a:fillRect/>
          </a:stretch>
        </p:blipFill>
        <p:spPr>
          <a:xfrm>
            <a:off x="5977629" y="644893"/>
            <a:ext cx="2068038" cy="1368774"/>
          </a:xfrm>
          <a:prstGeom prst="rect">
            <a:avLst/>
          </a:prstGeom>
          <a:ln w="12700">
            <a:miter lim="400000"/>
          </a:ln>
        </p:spPr>
      </p:pic>
      <p:sp>
        <p:nvSpPr>
          <p:cNvPr id="7" name="Shape 375"/>
          <p:cNvSpPr/>
          <p:nvPr/>
        </p:nvSpPr>
        <p:spPr>
          <a:xfrm rot="2093163">
            <a:off x="2896816" y="775922"/>
            <a:ext cx="501858" cy="218536"/>
          </a:xfrm>
          <a:prstGeom prst="rect">
            <a:avLst/>
          </a:prstGeom>
          <a:solidFill>
            <a:srgbClr val="FFFFFF"/>
          </a:solidFill>
          <a:ln w="25400">
            <a:solidFill>
              <a:srgbClr val="FFFFFF"/>
            </a:solidFill>
            <a:miter lim="400000"/>
          </a:ln>
        </p:spPr>
        <p:txBody>
          <a:bodyPr lIns="29756" tIns="29756" rIns="29756" bIns="29756" anchor="ctr"/>
          <a:lstStyle/>
          <a:p>
            <a:pPr algn="ctr" defTabSz="468615">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sz="1406">
              <a:solidFill>
                <a:srgbClr val="FFFFFF"/>
              </a:solidFill>
              <a:effectLst>
                <a:outerShdw blurRad="25400" dist="23998" dir="2700000" rotWithShape="0">
                  <a:srgbClr val="000000">
                    <a:alpha val="31034"/>
                  </a:srgbClr>
                </a:outerShdw>
              </a:effectLst>
              <a:sym typeface="Gill Sans"/>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400" t="33302" r="35538" b="38605"/>
          <a:stretch/>
        </p:blipFill>
        <p:spPr>
          <a:xfrm>
            <a:off x="1968226" y="2083976"/>
            <a:ext cx="5412904" cy="3616585"/>
          </a:xfrm>
          <a:prstGeom prst="rect">
            <a:avLst/>
          </a:prstGeom>
        </p:spPr>
      </p:pic>
      <p:sp>
        <p:nvSpPr>
          <p:cNvPr id="5" name="Shape 373"/>
          <p:cNvSpPr/>
          <p:nvPr/>
        </p:nvSpPr>
        <p:spPr>
          <a:xfrm>
            <a:off x="3735710" y="3107989"/>
            <a:ext cx="1362180" cy="61409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Phase 2</a:t>
            </a:r>
          </a:p>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Planar growth</a:t>
            </a:r>
          </a:p>
        </p:txBody>
      </p:sp>
      <p:sp>
        <p:nvSpPr>
          <p:cNvPr id="6" name="Shape 374"/>
          <p:cNvSpPr/>
          <p:nvPr/>
        </p:nvSpPr>
        <p:spPr>
          <a:xfrm>
            <a:off x="5726305" y="4001663"/>
            <a:ext cx="1654825" cy="61409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Phase 3</a:t>
            </a:r>
          </a:p>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Suture formation</a:t>
            </a:r>
          </a:p>
        </p:txBody>
      </p:sp>
      <p:sp>
        <p:nvSpPr>
          <p:cNvPr id="4" name="Shape 372"/>
          <p:cNvSpPr/>
          <p:nvPr/>
        </p:nvSpPr>
        <p:spPr>
          <a:xfrm>
            <a:off x="3016741" y="2353280"/>
            <a:ext cx="880831" cy="61409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Phase 1</a:t>
            </a:r>
          </a:p>
          <a:p>
            <a:pPr algn="ctr" defTabSz="342164">
              <a:defRPr sz="3600">
                <a:latin typeface="+mn-lt"/>
                <a:ea typeface="+mn-ea"/>
                <a:cs typeface="+mn-cs"/>
                <a:sym typeface="Gill Sans"/>
              </a:defRPr>
            </a:pPr>
            <a:r>
              <a:rPr sz="1800" dirty="0">
                <a:solidFill>
                  <a:prstClr val="black"/>
                </a:solidFill>
                <a:latin typeface="Gill Sans" charset="0"/>
                <a:ea typeface="Gill Sans" charset="0"/>
                <a:cs typeface="Gill Sans" charset="0"/>
                <a:sym typeface="Gill Sans"/>
              </a:rPr>
              <a:t>Initiation</a:t>
            </a:r>
          </a:p>
        </p:txBody>
      </p:sp>
      <p:cxnSp>
        <p:nvCxnSpPr>
          <p:cNvPr id="11" name="Straight Connector 10"/>
          <p:cNvCxnSpPr/>
          <p:nvPr/>
        </p:nvCxnSpPr>
        <p:spPr>
          <a:xfrm flipV="1">
            <a:off x="3302314" y="4991557"/>
            <a:ext cx="595257" cy="191340"/>
          </a:xfrm>
          <a:prstGeom prst="line">
            <a:avLst/>
          </a:prstGeom>
          <a:ln w="19050">
            <a:solidFill>
              <a:srgbClr val="EA5DFA"/>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57156" y="3356252"/>
            <a:ext cx="2061142" cy="2045088"/>
          </a:xfrm>
          <a:prstGeom prst="line">
            <a:avLst/>
          </a:prstGeom>
          <a:ln w="19050">
            <a:solidFill>
              <a:srgbClr val="EA5DFA"/>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039739" y="2677743"/>
            <a:ext cx="1875780" cy="1188154"/>
          </a:xfrm>
          <a:prstGeom prst="line">
            <a:avLst/>
          </a:prstGeom>
          <a:ln w="19050">
            <a:solidFill>
              <a:srgbClr val="EA5DFA"/>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02314" y="4698081"/>
            <a:ext cx="526106" cy="276999"/>
          </a:xfrm>
          <a:prstGeom prst="rect">
            <a:avLst/>
          </a:prstGeom>
          <a:noFill/>
        </p:spPr>
        <p:txBody>
          <a:bodyPr wrap="none" rtlCol="0">
            <a:spAutoFit/>
          </a:bodyPr>
          <a:lstStyle/>
          <a:p>
            <a:r>
              <a:rPr lang="en-US" sz="1200" dirty="0" smtClean="0">
                <a:solidFill>
                  <a:srgbClr val="EA5DFA"/>
                </a:solidFill>
                <a:latin typeface="Gill Sans" charset="0"/>
                <a:ea typeface="Gill Sans" charset="0"/>
                <a:cs typeface="Gill Sans" charset="0"/>
              </a:rPr>
              <a:t>0.014</a:t>
            </a:r>
            <a:endParaRPr lang="en-US" sz="1200" dirty="0">
              <a:solidFill>
                <a:srgbClr val="EA5DFA"/>
              </a:solidFill>
              <a:latin typeface="Gill Sans" charset="0"/>
              <a:ea typeface="Gill Sans" charset="0"/>
              <a:cs typeface="Gill Sans" charset="0"/>
            </a:endParaRPr>
          </a:p>
        </p:txBody>
      </p:sp>
      <p:sp>
        <p:nvSpPr>
          <p:cNvPr id="21" name="TextBox 20"/>
          <p:cNvSpPr txBox="1"/>
          <p:nvPr/>
        </p:nvSpPr>
        <p:spPr>
          <a:xfrm>
            <a:off x="5875813" y="3415034"/>
            <a:ext cx="526106" cy="276999"/>
          </a:xfrm>
          <a:prstGeom prst="rect">
            <a:avLst/>
          </a:prstGeom>
          <a:noFill/>
        </p:spPr>
        <p:txBody>
          <a:bodyPr wrap="none" rtlCol="0">
            <a:spAutoFit/>
          </a:bodyPr>
          <a:lstStyle/>
          <a:p>
            <a:r>
              <a:rPr lang="en-US" sz="1200" smtClean="0">
                <a:solidFill>
                  <a:srgbClr val="EA5DFA"/>
                </a:solidFill>
                <a:latin typeface="Gill Sans" charset="0"/>
                <a:ea typeface="Gill Sans" charset="0"/>
                <a:cs typeface="Gill Sans" charset="0"/>
              </a:rPr>
              <a:t>0.093</a:t>
            </a:r>
            <a:endParaRPr lang="en-US" sz="1200" dirty="0">
              <a:solidFill>
                <a:srgbClr val="EA5DFA"/>
              </a:solidFill>
              <a:latin typeface="Gill Sans" charset="0"/>
              <a:ea typeface="Gill Sans" charset="0"/>
              <a:cs typeface="Gill Sans" charset="0"/>
            </a:endParaRPr>
          </a:p>
        </p:txBody>
      </p:sp>
      <p:sp>
        <p:nvSpPr>
          <p:cNvPr id="22" name="TextBox 21"/>
          <p:cNvSpPr txBox="1"/>
          <p:nvPr/>
        </p:nvSpPr>
        <p:spPr>
          <a:xfrm>
            <a:off x="4034028" y="3961618"/>
            <a:ext cx="526106" cy="276999"/>
          </a:xfrm>
          <a:prstGeom prst="rect">
            <a:avLst/>
          </a:prstGeom>
          <a:noFill/>
        </p:spPr>
        <p:txBody>
          <a:bodyPr wrap="none" rtlCol="0">
            <a:spAutoFit/>
          </a:bodyPr>
          <a:lstStyle/>
          <a:p>
            <a:r>
              <a:rPr lang="en-US" sz="1200" dirty="0" smtClean="0">
                <a:solidFill>
                  <a:srgbClr val="EA5DFA"/>
                </a:solidFill>
                <a:latin typeface="Gill Sans" charset="0"/>
                <a:ea typeface="Gill Sans" charset="0"/>
                <a:cs typeface="Gill Sans" charset="0"/>
              </a:rPr>
              <a:t>0.109</a:t>
            </a:r>
            <a:endParaRPr lang="en-US" sz="1200" dirty="0">
              <a:solidFill>
                <a:srgbClr val="EA5DFA"/>
              </a:solidFill>
              <a:latin typeface="Gill Sans" charset="0"/>
              <a:ea typeface="Gill Sans" charset="0"/>
              <a:cs typeface="Gill Sans" charset="0"/>
            </a:endParaRPr>
          </a:p>
        </p:txBody>
      </p:sp>
      <p:sp>
        <p:nvSpPr>
          <p:cNvPr id="26" name="Rectangle 25"/>
          <p:cNvSpPr/>
          <p:nvPr/>
        </p:nvSpPr>
        <p:spPr>
          <a:xfrm>
            <a:off x="2160568" y="2236944"/>
            <a:ext cx="435935" cy="423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223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6" name="36dpf Fish 3.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3737" t="10862" r="1250" b="4052"/>
          <a:stretch/>
        </p:blipFill>
        <p:spPr>
          <a:xfrm>
            <a:off x="1440940" y="1116358"/>
            <a:ext cx="3043658" cy="3044952"/>
          </a:xfrm>
          <a:prstGeom prst="rect">
            <a:avLst/>
          </a:prstGeom>
          <a:ln w="12700">
            <a:miter lim="400000"/>
          </a:ln>
        </p:spPr>
      </p:pic>
      <p:pic>
        <p:nvPicPr>
          <p:cNvPr id="387" name="36dpf Fish 6.pn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13360" t="4696" r="1905" b="10622"/>
          <a:stretch/>
        </p:blipFill>
        <p:spPr>
          <a:xfrm>
            <a:off x="4864100" y="1116358"/>
            <a:ext cx="3048210" cy="3044952"/>
          </a:xfrm>
          <a:prstGeom prst="rect">
            <a:avLst/>
          </a:prstGeom>
          <a:ln w="12700">
            <a:miter lim="400000"/>
          </a:ln>
        </p:spPr>
      </p:pic>
      <p:sp>
        <p:nvSpPr>
          <p:cNvPr id="398" name="Shape 398"/>
          <p:cNvSpPr/>
          <p:nvPr/>
        </p:nvSpPr>
        <p:spPr>
          <a:xfrm>
            <a:off x="3865243" y="4161310"/>
            <a:ext cx="1618212" cy="306314"/>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lvl1pPr algn="ctr" defTabSz="584200">
              <a:defRPr sz="3600">
                <a:solidFill>
                  <a:srgbClr val="FFFFFF"/>
                </a:solidFill>
                <a:latin typeface="+mn-lt"/>
                <a:ea typeface="+mn-ea"/>
                <a:cs typeface="+mn-cs"/>
                <a:sym typeface="Gill Sans"/>
              </a:defRPr>
            </a:lvl1pPr>
          </a:lstStyle>
          <a:p>
            <a:r>
              <a:rPr lang="en-US" sz="1600" smtClean="0">
                <a:latin typeface="Gill Sans" charset="0"/>
                <a:ea typeface="Gill Sans" charset="0"/>
                <a:cs typeface="Gill Sans" charset="0"/>
              </a:rPr>
              <a:t>~10.2 </a:t>
            </a:r>
            <a:r>
              <a:rPr lang="en-US" sz="1600" dirty="0" smtClean="0">
                <a:latin typeface="Gill Sans" charset="0"/>
                <a:ea typeface="Gill Sans" charset="0"/>
                <a:cs typeface="Gill Sans" charset="0"/>
              </a:rPr>
              <a:t>mm (</a:t>
            </a:r>
            <a:r>
              <a:rPr sz="1600" dirty="0" smtClean="0">
                <a:latin typeface="Gill Sans" charset="0"/>
                <a:ea typeface="Gill Sans" charset="0"/>
                <a:cs typeface="Gill Sans" charset="0"/>
              </a:rPr>
              <a:t>36 </a:t>
            </a:r>
            <a:r>
              <a:rPr lang="en-US" sz="1600" dirty="0" err="1" smtClean="0">
                <a:latin typeface="Gill Sans" charset="0"/>
                <a:ea typeface="Gill Sans" charset="0"/>
                <a:cs typeface="Gill Sans" charset="0"/>
              </a:rPr>
              <a:t>d</a:t>
            </a:r>
            <a:r>
              <a:rPr sz="1600" dirty="0" err="1" smtClean="0">
                <a:latin typeface="Gill Sans" charset="0"/>
                <a:ea typeface="Gill Sans" charset="0"/>
                <a:cs typeface="Gill Sans" charset="0"/>
              </a:rPr>
              <a:t>pf</a:t>
            </a:r>
            <a:r>
              <a:rPr lang="en-US" sz="1600" dirty="0" smtClean="0">
                <a:latin typeface="Gill Sans" charset="0"/>
                <a:ea typeface="Gill Sans" charset="0"/>
                <a:cs typeface="Gill Sans" charset="0"/>
              </a:rPr>
              <a:t>)</a:t>
            </a:r>
            <a:endParaRPr sz="1600" dirty="0">
              <a:latin typeface="Gill Sans" charset="0"/>
              <a:ea typeface="Gill Sans" charset="0"/>
              <a:cs typeface="Gill Sans" charset="0"/>
            </a:endParaRPr>
          </a:p>
        </p:txBody>
      </p:sp>
      <p:sp>
        <p:nvSpPr>
          <p:cNvPr id="399" name="Shape 399"/>
          <p:cNvSpPr/>
          <p:nvPr/>
        </p:nvSpPr>
        <p:spPr>
          <a:xfrm>
            <a:off x="6087250" y="139375"/>
            <a:ext cx="601909" cy="367870"/>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43">
              <a:defRPr sz="4200" i="1">
                <a:solidFill>
                  <a:srgbClr val="FFFFFF"/>
                </a:solidFill>
                <a:latin typeface="+mn-lt"/>
                <a:ea typeface="+mn-ea"/>
                <a:cs typeface="+mn-cs"/>
                <a:sym typeface="Gill Sans"/>
              </a:defRPr>
            </a:pPr>
            <a:r>
              <a:rPr sz="2000" i="1" dirty="0">
                <a:solidFill>
                  <a:srgbClr val="FFFFFF"/>
                </a:solidFill>
                <a:latin typeface="Gill Sans" charset="0"/>
                <a:ea typeface="Gill Sans" charset="0"/>
                <a:cs typeface="Gill Sans" charset="0"/>
                <a:sym typeface="Gill Sans"/>
              </a:rPr>
              <a:t>Chi</a:t>
            </a:r>
            <a:r>
              <a:rPr sz="2000" i="1" baseline="31999" dirty="0">
                <a:solidFill>
                  <a:srgbClr val="FFFFFF"/>
                </a:solidFill>
                <a:latin typeface="Gill Sans" charset="0"/>
                <a:ea typeface="Gill Sans" charset="0"/>
                <a:cs typeface="Gill Sans" charset="0"/>
                <a:sym typeface="Gill Sans"/>
              </a:rPr>
              <a:t>+/–</a:t>
            </a:r>
          </a:p>
        </p:txBody>
      </p:sp>
      <p:sp>
        <p:nvSpPr>
          <p:cNvPr id="18" name="Shape 462"/>
          <p:cNvSpPr/>
          <p:nvPr/>
        </p:nvSpPr>
        <p:spPr>
          <a:xfrm>
            <a:off x="7015518" y="4954358"/>
            <a:ext cx="1869840" cy="675666"/>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lang="en-US" sz="2000" dirty="0">
                <a:solidFill>
                  <a:prstClr val="white"/>
                </a:solidFill>
                <a:latin typeface="Gill Sans" charset="0"/>
                <a:ea typeface="Gill Sans" charset="0"/>
                <a:cs typeface="Gill Sans" charset="0"/>
              </a:rPr>
              <a:t>Alexandra </a:t>
            </a:r>
            <a:r>
              <a:rPr lang="en-US" sz="2000" dirty="0" err="1">
                <a:solidFill>
                  <a:prstClr val="white"/>
                </a:solidFill>
                <a:latin typeface="Gill Sans" charset="0"/>
                <a:ea typeface="Gill Sans" charset="0"/>
                <a:cs typeface="Gill Sans" charset="0"/>
              </a:rPr>
              <a:t>Scalici</a:t>
            </a:r>
            <a:endParaRPr lang="en-US" sz="2000" dirty="0">
              <a:solidFill>
                <a:prstClr val="white"/>
              </a:solidFill>
              <a:latin typeface="Gill Sans" charset="0"/>
              <a:ea typeface="Gill Sans" charset="0"/>
              <a:cs typeface="Gill Sans" charset="0"/>
            </a:endParaRPr>
          </a:p>
          <a:p>
            <a:pPr>
              <a:defRPr sz="1800">
                <a:solidFill>
                  <a:srgbClr val="000000"/>
                </a:solidFill>
              </a:defRPr>
            </a:pPr>
            <a:r>
              <a:rPr lang="en-US" sz="2000" dirty="0" smtClean="0">
                <a:solidFill>
                  <a:prstClr val="white"/>
                </a:solidFill>
                <a:latin typeface="Gill Sans" charset="0"/>
                <a:ea typeface="Gill Sans" charset="0"/>
                <a:cs typeface="Gill Sans" charset="0"/>
              </a:rPr>
              <a:t>Michelle </a:t>
            </a:r>
            <a:r>
              <a:rPr lang="en-US" sz="2000" dirty="0" err="1" smtClean="0">
                <a:solidFill>
                  <a:prstClr val="white"/>
                </a:solidFill>
                <a:latin typeface="Gill Sans" charset="0"/>
                <a:ea typeface="Gill Sans" charset="0"/>
                <a:cs typeface="Gill Sans" charset="0"/>
              </a:rPr>
              <a:t>Kanther</a:t>
            </a:r>
            <a:endParaRPr sz="2000" dirty="0">
              <a:solidFill>
                <a:prstClr val="white"/>
              </a:solidFill>
              <a:latin typeface="Gill Sans" charset="0"/>
              <a:ea typeface="Gill Sans" charset="0"/>
              <a:cs typeface="Gill Sans" charset="0"/>
            </a:endParaRPr>
          </a:p>
        </p:txBody>
      </p:sp>
      <p:sp>
        <p:nvSpPr>
          <p:cNvPr id="19" name="TextBox 18"/>
          <p:cNvSpPr txBox="1"/>
          <p:nvPr/>
        </p:nvSpPr>
        <p:spPr>
          <a:xfrm>
            <a:off x="2630382" y="475667"/>
            <a:ext cx="607859" cy="400110"/>
          </a:xfrm>
          <a:prstGeom prst="rect">
            <a:avLst/>
          </a:prstGeom>
          <a:noFill/>
        </p:spPr>
        <p:txBody>
          <a:bodyPr wrap="none" rtlCol="0">
            <a:spAutoFit/>
          </a:bodyPr>
          <a:lstStyle/>
          <a:p>
            <a:pPr defTabSz="761970"/>
            <a:r>
              <a:rPr lang="en-US" sz="2000" dirty="0">
                <a:solidFill>
                  <a:prstClr val="white"/>
                </a:solidFill>
                <a:latin typeface="Gill Sans" charset="0"/>
                <a:ea typeface="Gill Sans" charset="0"/>
                <a:cs typeface="Gill Sans" charset="0"/>
              </a:rPr>
              <a:t>WT</a:t>
            </a:r>
          </a:p>
        </p:txBody>
      </p:sp>
      <p:sp>
        <p:nvSpPr>
          <p:cNvPr id="8" name="Shape 399"/>
          <p:cNvSpPr/>
          <p:nvPr/>
        </p:nvSpPr>
        <p:spPr>
          <a:xfrm>
            <a:off x="6006616" y="535899"/>
            <a:ext cx="829536" cy="367870"/>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43">
              <a:defRPr sz="4200" i="1">
                <a:solidFill>
                  <a:srgbClr val="FFFFFF"/>
                </a:solidFill>
                <a:latin typeface="+mn-lt"/>
                <a:ea typeface="+mn-ea"/>
                <a:cs typeface="+mn-cs"/>
                <a:sym typeface="Gill Sans"/>
              </a:defRPr>
            </a:pPr>
            <a:r>
              <a:rPr lang="en-US" sz="2000" i="1" dirty="0" smtClean="0">
                <a:solidFill>
                  <a:srgbClr val="FFFFFF"/>
                </a:solidFill>
                <a:latin typeface="Gill Sans" charset="0"/>
                <a:ea typeface="Gill Sans" charset="0"/>
                <a:cs typeface="Gill Sans" charset="0"/>
                <a:sym typeface="Gill Sans"/>
              </a:rPr>
              <a:t>col1a1a</a:t>
            </a:r>
            <a:endParaRPr sz="2000" i="1" baseline="31999" dirty="0">
              <a:solidFill>
                <a:srgbClr val="FFFFFF"/>
              </a:solidFill>
              <a:latin typeface="Gill Sans" charset="0"/>
              <a:ea typeface="Gill Sans" charset="0"/>
              <a:cs typeface="Gill Sans" charset="0"/>
              <a:sym typeface="Gill Sans"/>
            </a:endParaRPr>
          </a:p>
        </p:txBody>
      </p:sp>
    </p:spTree>
    <p:extLst>
      <p:ext uri="{BB962C8B-B14F-4D97-AF65-F5344CB8AC3E}">
        <p14:creationId xmlns:p14="http://schemas.microsoft.com/office/powerpoint/2010/main" val="360022300"/>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777" y="1042634"/>
            <a:ext cx="3048000" cy="3048000"/>
          </a:xfrm>
          <a:prstGeom prst="rect">
            <a:avLst/>
          </a:prstGeom>
        </p:spPr>
      </p:pic>
      <p:sp>
        <p:nvSpPr>
          <p:cNvPr id="3" name="TextBox 2"/>
          <p:cNvSpPr txBox="1"/>
          <p:nvPr/>
        </p:nvSpPr>
        <p:spPr>
          <a:xfrm>
            <a:off x="2155092" y="4120189"/>
            <a:ext cx="1725152" cy="338554"/>
          </a:xfrm>
          <a:prstGeom prst="rect">
            <a:avLst/>
          </a:prstGeom>
          <a:noFill/>
        </p:spPr>
        <p:txBody>
          <a:bodyPr wrap="none" rtlCol="0">
            <a:spAutoFit/>
          </a:bodyPr>
          <a:lstStyle/>
          <a:p>
            <a:pPr defTabSz="761970"/>
            <a:r>
              <a:rPr lang="en-US" sz="1600" dirty="0">
                <a:solidFill>
                  <a:prstClr val="white"/>
                </a:solidFill>
                <a:latin typeface="Gill Sans" charset="0"/>
                <a:ea typeface="Gill Sans" charset="0"/>
                <a:cs typeface="Gill Sans" charset="0"/>
              </a:rPr>
              <a:t>11.83 mm (41 </a:t>
            </a:r>
            <a:r>
              <a:rPr lang="en-US" sz="1600" dirty="0" err="1">
                <a:solidFill>
                  <a:prstClr val="white"/>
                </a:solidFill>
                <a:latin typeface="Gill Sans" charset="0"/>
                <a:ea typeface="Gill Sans" charset="0"/>
                <a:cs typeface="Gill Sans" charset="0"/>
              </a:rPr>
              <a:t>dpf</a:t>
            </a:r>
            <a:r>
              <a:rPr lang="en-US" sz="1600" dirty="0">
                <a:solidFill>
                  <a:prstClr val="white"/>
                </a:solidFill>
                <a:latin typeface="Gill Sans" charset="0"/>
                <a:ea typeface="Gill Sans" charset="0"/>
                <a:cs typeface="Gill Sans" charset="0"/>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415" y="1042633"/>
            <a:ext cx="3048000" cy="3048000"/>
          </a:xfrm>
          <a:prstGeom prst="rect">
            <a:avLst/>
          </a:prstGeom>
        </p:spPr>
      </p:pic>
      <p:sp>
        <p:nvSpPr>
          <p:cNvPr id="6" name="TextBox 5"/>
          <p:cNvSpPr txBox="1"/>
          <p:nvPr/>
        </p:nvSpPr>
        <p:spPr>
          <a:xfrm>
            <a:off x="5829542" y="4120189"/>
            <a:ext cx="1622560" cy="338554"/>
          </a:xfrm>
          <a:prstGeom prst="rect">
            <a:avLst/>
          </a:prstGeom>
          <a:noFill/>
        </p:spPr>
        <p:txBody>
          <a:bodyPr wrap="none" rtlCol="0">
            <a:spAutoFit/>
          </a:bodyPr>
          <a:lstStyle/>
          <a:p>
            <a:pPr defTabSz="761970"/>
            <a:r>
              <a:rPr lang="en-US" sz="1600" dirty="0">
                <a:solidFill>
                  <a:prstClr val="white"/>
                </a:solidFill>
                <a:latin typeface="Gill Sans" charset="0"/>
                <a:ea typeface="Gill Sans" charset="0"/>
                <a:cs typeface="Gill Sans" charset="0"/>
              </a:rPr>
              <a:t>7.98 mm (45 </a:t>
            </a:r>
            <a:r>
              <a:rPr lang="en-US" sz="1600" dirty="0" err="1">
                <a:solidFill>
                  <a:prstClr val="white"/>
                </a:solidFill>
                <a:latin typeface="Gill Sans" charset="0"/>
                <a:ea typeface="Gill Sans" charset="0"/>
                <a:cs typeface="Gill Sans" charset="0"/>
              </a:rPr>
              <a:t>dpf</a:t>
            </a:r>
            <a:r>
              <a:rPr lang="en-US" sz="1600" dirty="0">
                <a:solidFill>
                  <a:prstClr val="white"/>
                </a:solidFill>
                <a:latin typeface="Gill Sans" charset="0"/>
                <a:ea typeface="Gill Sans" charset="0"/>
                <a:cs typeface="Gill Sans" charset="0"/>
              </a:rPr>
              <a:t>)</a:t>
            </a:r>
          </a:p>
        </p:txBody>
      </p:sp>
      <p:sp>
        <p:nvSpPr>
          <p:cNvPr id="7" name="Shape 462"/>
          <p:cNvSpPr/>
          <p:nvPr/>
        </p:nvSpPr>
        <p:spPr>
          <a:xfrm>
            <a:off x="7015518" y="4954358"/>
            <a:ext cx="1869840" cy="675666"/>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lang="en-US" sz="2000" dirty="0">
                <a:solidFill>
                  <a:prstClr val="white"/>
                </a:solidFill>
                <a:latin typeface="Gill Sans" charset="0"/>
                <a:ea typeface="Gill Sans" charset="0"/>
                <a:cs typeface="Gill Sans" charset="0"/>
              </a:rPr>
              <a:t>Alexandra </a:t>
            </a:r>
            <a:r>
              <a:rPr lang="en-US" sz="2000" dirty="0" err="1">
                <a:solidFill>
                  <a:prstClr val="white"/>
                </a:solidFill>
                <a:latin typeface="Gill Sans" charset="0"/>
                <a:ea typeface="Gill Sans" charset="0"/>
                <a:cs typeface="Gill Sans" charset="0"/>
              </a:rPr>
              <a:t>Scalici</a:t>
            </a:r>
            <a:endParaRPr lang="en-US" sz="2000" dirty="0">
              <a:solidFill>
                <a:prstClr val="white"/>
              </a:solidFill>
              <a:latin typeface="Gill Sans" charset="0"/>
              <a:ea typeface="Gill Sans" charset="0"/>
              <a:cs typeface="Gill Sans" charset="0"/>
            </a:endParaRPr>
          </a:p>
          <a:p>
            <a:pPr>
              <a:defRPr sz="1800">
                <a:solidFill>
                  <a:srgbClr val="000000"/>
                </a:solidFill>
              </a:defRPr>
            </a:pPr>
            <a:r>
              <a:rPr lang="en-US" sz="2000" dirty="0">
                <a:solidFill>
                  <a:prstClr val="white"/>
                </a:solidFill>
                <a:latin typeface="Gill Sans" charset="0"/>
                <a:ea typeface="Gill Sans" charset="0"/>
                <a:cs typeface="Gill Sans" charset="0"/>
              </a:rPr>
              <a:t>Ella Van Deventer</a:t>
            </a:r>
            <a:endParaRPr sz="2000" dirty="0">
              <a:solidFill>
                <a:prstClr val="white"/>
              </a:solidFill>
              <a:latin typeface="Gill Sans" charset="0"/>
              <a:ea typeface="Gill Sans" charset="0"/>
              <a:cs typeface="Gill Sans" charset="0"/>
            </a:endParaRPr>
          </a:p>
        </p:txBody>
      </p:sp>
      <p:sp>
        <p:nvSpPr>
          <p:cNvPr id="8" name="TextBox 7"/>
          <p:cNvSpPr txBox="1"/>
          <p:nvPr/>
        </p:nvSpPr>
        <p:spPr>
          <a:xfrm>
            <a:off x="6154149" y="475666"/>
            <a:ext cx="782587" cy="400110"/>
          </a:xfrm>
          <a:prstGeom prst="rect">
            <a:avLst/>
          </a:prstGeom>
          <a:noFill/>
        </p:spPr>
        <p:txBody>
          <a:bodyPr wrap="none" rtlCol="0">
            <a:spAutoFit/>
          </a:bodyPr>
          <a:lstStyle/>
          <a:p>
            <a:pPr defTabSz="761970"/>
            <a:r>
              <a:rPr lang="en-US" sz="2000" i="1" dirty="0" err="1">
                <a:solidFill>
                  <a:prstClr val="white"/>
                </a:solidFill>
                <a:latin typeface="Gill Sans" charset="0"/>
                <a:ea typeface="Gill Sans" charset="0"/>
                <a:cs typeface="Gill Sans" charset="0"/>
              </a:rPr>
              <a:t>toth</a:t>
            </a:r>
            <a:r>
              <a:rPr lang="en-US" sz="2000" i="1" baseline="30000" dirty="0">
                <a:solidFill>
                  <a:prstClr val="white"/>
                </a:solidFill>
                <a:latin typeface="Gill Sans" charset="0"/>
                <a:ea typeface="Gill Sans" charset="0"/>
                <a:cs typeface="Gill Sans" charset="0"/>
              </a:rPr>
              <a:t>–/–</a:t>
            </a:r>
            <a:endParaRPr lang="en-US" sz="2000" i="1" dirty="0">
              <a:solidFill>
                <a:prstClr val="white"/>
              </a:solidFill>
              <a:latin typeface="Gill Sans" charset="0"/>
              <a:ea typeface="Gill Sans" charset="0"/>
              <a:cs typeface="Gill Sans" charset="0"/>
            </a:endParaRPr>
          </a:p>
        </p:txBody>
      </p:sp>
      <p:sp>
        <p:nvSpPr>
          <p:cNvPr id="9" name="TextBox 8"/>
          <p:cNvSpPr txBox="1"/>
          <p:nvPr/>
        </p:nvSpPr>
        <p:spPr>
          <a:xfrm>
            <a:off x="2630382" y="475667"/>
            <a:ext cx="607859" cy="400110"/>
          </a:xfrm>
          <a:prstGeom prst="rect">
            <a:avLst/>
          </a:prstGeom>
          <a:noFill/>
        </p:spPr>
        <p:txBody>
          <a:bodyPr wrap="none" rtlCol="0">
            <a:spAutoFit/>
          </a:bodyPr>
          <a:lstStyle/>
          <a:p>
            <a:pPr defTabSz="761970"/>
            <a:r>
              <a:rPr lang="en-US" sz="2000" dirty="0">
                <a:solidFill>
                  <a:prstClr val="white"/>
                </a:solidFill>
                <a:latin typeface="Gill Sans" charset="0"/>
                <a:ea typeface="Gill Sans" charset="0"/>
                <a:cs typeface="Gill Sans" charset="0"/>
              </a:rPr>
              <a:t>WT</a:t>
            </a:r>
          </a:p>
        </p:txBody>
      </p:sp>
    </p:spTree>
    <p:extLst>
      <p:ext uri="{BB962C8B-B14F-4D97-AF65-F5344CB8AC3E}">
        <p14:creationId xmlns:p14="http://schemas.microsoft.com/office/powerpoint/2010/main" val="1387036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291104"/>
            <a:ext cx="7302500" cy="5233395"/>
          </a:xfrm>
          <a:prstGeom prst="rect">
            <a:avLst/>
          </a:prstGeom>
        </p:spPr>
      </p:pic>
    </p:spTree>
    <p:extLst>
      <p:ext uri="{BB962C8B-B14F-4D97-AF65-F5344CB8AC3E}">
        <p14:creationId xmlns:p14="http://schemas.microsoft.com/office/powerpoint/2010/main" val="971899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Picture 6" descr="MAX_Image Expt 5_15dpf.lif - Fish 6_0.73x_zoom 1.5 - C=0.tif"/>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7002" t="52980" r="20756" b="7286"/>
          <a:stretch/>
        </p:blipFill>
        <p:spPr>
          <a:xfrm>
            <a:off x="859849" y="483250"/>
            <a:ext cx="2286000" cy="1459345"/>
          </a:xfrm>
          <a:prstGeom prst="rect">
            <a:avLst/>
          </a:prstGeom>
        </p:spPr>
      </p:pic>
      <p:pic>
        <p:nvPicPr>
          <p:cNvPr id="8" name="Picture 7" descr="MAX_Image Expt 5_16dpf.lif - Fish 6_0.7x_zoom 1.5 - C=0.tif"/>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5865" t="51707" r="23161" b="8374"/>
          <a:stretch/>
        </p:blipFill>
        <p:spPr>
          <a:xfrm>
            <a:off x="3526050" y="483250"/>
            <a:ext cx="2286000" cy="1496579"/>
          </a:xfrm>
          <a:prstGeom prst="rect">
            <a:avLst/>
          </a:prstGeom>
        </p:spPr>
      </p:pic>
      <p:pic>
        <p:nvPicPr>
          <p:cNvPr id="9" name="Picture 8" descr="MAX_Image Expt 5_18dpf.lif - Fish 6_0.7x_zoom 1.5 - C=0.tif"/>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21037" t="55374" r="18665" b="4707"/>
          <a:stretch/>
        </p:blipFill>
        <p:spPr>
          <a:xfrm>
            <a:off x="6192251" y="456176"/>
            <a:ext cx="2286000" cy="1513370"/>
          </a:xfrm>
          <a:prstGeom prst="rect">
            <a:avLst/>
          </a:prstGeom>
        </p:spPr>
      </p:pic>
      <p:sp>
        <p:nvSpPr>
          <p:cNvPr id="10" name="Shape 299"/>
          <p:cNvSpPr/>
          <p:nvPr/>
        </p:nvSpPr>
        <p:spPr>
          <a:xfrm>
            <a:off x="2509057" y="1942595"/>
            <a:ext cx="4093683" cy="40831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170432">
              <a:defRPr sz="5000" i="1">
                <a:solidFill>
                  <a:srgbClr val="78F23B"/>
                </a:solidFill>
                <a:latin typeface="+mn-lt"/>
                <a:ea typeface="+mn-ea"/>
                <a:cs typeface="+mn-cs"/>
                <a:sym typeface="Gill Sans"/>
              </a:defRPr>
            </a:lvl1pPr>
          </a:lstStyle>
          <a:p>
            <a:r>
              <a:rPr lang="en-US" sz="1800" dirty="0" smtClean="0">
                <a:latin typeface="Gill Sans" charset="0"/>
                <a:ea typeface="Gill Sans" charset="0"/>
                <a:cs typeface="Gill Sans" charset="0"/>
              </a:rPr>
              <a:t>RUNX2</a:t>
            </a:r>
            <a:r>
              <a:rPr sz="1800" dirty="0" smtClean="0">
                <a:latin typeface="Gill Sans" charset="0"/>
                <a:ea typeface="Gill Sans" charset="0"/>
                <a:cs typeface="Gill Sans" charset="0"/>
              </a:rPr>
              <a:t>:egfp</a:t>
            </a:r>
            <a:r>
              <a:rPr lang="en-US" sz="1800" i="0" dirty="0" smtClean="0">
                <a:latin typeface="Gill Sans" charset="0"/>
                <a:ea typeface="Gill Sans" charset="0"/>
                <a:cs typeface="Gill Sans" charset="0"/>
              </a:rPr>
              <a:t> </a:t>
            </a:r>
            <a:r>
              <a:rPr lang="en-US" sz="1800" i="0" dirty="0" smtClean="0">
                <a:solidFill>
                  <a:schemeClr val="bg1"/>
                </a:solidFill>
                <a:latin typeface="Gill Sans" charset="0"/>
                <a:ea typeface="Gill Sans" charset="0"/>
                <a:cs typeface="Gill Sans" charset="0"/>
              </a:rPr>
              <a:t>during growth of frontal bone</a:t>
            </a:r>
            <a:endParaRPr sz="1800" dirty="0">
              <a:solidFill>
                <a:schemeClr val="bg1"/>
              </a:solidFill>
              <a:latin typeface="Gill Sans" charset="0"/>
              <a:ea typeface="Gill Sans" charset="0"/>
              <a:cs typeface="Gill Sans"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320" y="3223080"/>
            <a:ext cx="1828800" cy="1828800"/>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840250" y="3223080"/>
            <a:ext cx="1828800" cy="1828800"/>
          </a:xfrm>
          <a:prstGeom prst="rect">
            <a:avLst/>
          </a:prstGeom>
        </p:spPr>
      </p:pic>
      <p:sp>
        <p:nvSpPr>
          <p:cNvPr id="13" name="TextBox 12"/>
          <p:cNvSpPr txBox="1"/>
          <p:nvPr/>
        </p:nvSpPr>
        <p:spPr>
          <a:xfrm>
            <a:off x="1131066" y="4682548"/>
            <a:ext cx="1261307" cy="369332"/>
          </a:xfrm>
          <a:prstGeom prst="rect">
            <a:avLst/>
          </a:prstGeom>
          <a:noFill/>
        </p:spPr>
        <p:txBody>
          <a:bodyPr wrap="none" rtlCol="0">
            <a:spAutoFit/>
          </a:bodyPr>
          <a:lstStyle/>
          <a:p>
            <a:r>
              <a:rPr lang="en-US" sz="1800" i="1" dirty="0">
                <a:solidFill>
                  <a:srgbClr val="EA5DFA"/>
                </a:solidFill>
                <a:latin typeface="Gill Sans" charset="0"/>
                <a:ea typeface="Gill Sans" charset="0"/>
                <a:cs typeface="Gill Sans" charset="0"/>
              </a:rPr>
              <a:t>sp7:mcherry</a:t>
            </a:r>
          </a:p>
        </p:txBody>
      </p:sp>
      <p:sp>
        <p:nvSpPr>
          <p:cNvPr id="14" name="TextBox 13"/>
          <p:cNvSpPr txBox="1"/>
          <p:nvPr/>
        </p:nvSpPr>
        <p:spPr>
          <a:xfrm>
            <a:off x="3127715" y="4682548"/>
            <a:ext cx="4194674" cy="369332"/>
          </a:xfrm>
          <a:prstGeom prst="rect">
            <a:avLst/>
          </a:prstGeom>
          <a:noFill/>
        </p:spPr>
        <p:txBody>
          <a:bodyPr wrap="none" rtlCol="0">
            <a:spAutoFit/>
          </a:bodyPr>
          <a:lstStyle/>
          <a:p>
            <a:r>
              <a:rPr lang="en-US" sz="1800" i="1" dirty="0" err="1" smtClean="0">
                <a:solidFill>
                  <a:srgbClr val="78F23B"/>
                </a:solidFill>
                <a:latin typeface="Gill Sans" charset="0"/>
                <a:ea typeface="Gill Sans" charset="0"/>
                <a:cs typeface="Gill Sans" charset="0"/>
              </a:rPr>
              <a:t>BMPER:egfp</a:t>
            </a:r>
            <a:r>
              <a:rPr lang="en-US" sz="1800" dirty="0" smtClean="0">
                <a:solidFill>
                  <a:srgbClr val="78F23B"/>
                </a:solidFill>
                <a:latin typeface="Gill Sans" charset="0"/>
                <a:ea typeface="Gill Sans" charset="0"/>
                <a:cs typeface="Gill Sans" charset="0"/>
              </a:rPr>
              <a:t> </a:t>
            </a:r>
            <a:r>
              <a:rPr lang="en-US" sz="1800" dirty="0" smtClean="0">
                <a:solidFill>
                  <a:schemeClr val="bg1"/>
                </a:solidFill>
                <a:latin typeface="Gill Sans" charset="0"/>
                <a:ea typeface="Gill Sans" charset="0"/>
                <a:cs typeface="Gill Sans" charset="0"/>
              </a:rPr>
              <a:t>marks cells of </a:t>
            </a:r>
            <a:r>
              <a:rPr lang="en-US" sz="1800" dirty="0" err="1" smtClean="0">
                <a:solidFill>
                  <a:schemeClr val="bg1"/>
                </a:solidFill>
                <a:latin typeface="Gill Sans" charset="0"/>
                <a:ea typeface="Gill Sans" charset="0"/>
                <a:cs typeface="Gill Sans" charset="0"/>
              </a:rPr>
              <a:t>osteogenic</a:t>
            </a:r>
            <a:r>
              <a:rPr lang="en-US" sz="1800" dirty="0" smtClean="0">
                <a:solidFill>
                  <a:schemeClr val="bg1"/>
                </a:solidFill>
                <a:latin typeface="Gill Sans" charset="0"/>
                <a:ea typeface="Gill Sans" charset="0"/>
                <a:cs typeface="Gill Sans" charset="0"/>
              </a:rPr>
              <a:t> front</a:t>
            </a:r>
            <a:endParaRPr lang="en-US" sz="1800" i="1" dirty="0">
              <a:solidFill>
                <a:schemeClr val="bg1"/>
              </a:solidFill>
              <a:latin typeface="Gill Sans" charset="0"/>
              <a:ea typeface="Gill Sans" charset="0"/>
              <a:cs typeface="Gill Sans" charset="0"/>
            </a:endParaRPr>
          </a:p>
        </p:txBody>
      </p:sp>
      <p:sp>
        <p:nvSpPr>
          <p:cNvPr id="15" name="Right Arrow 14"/>
          <p:cNvSpPr/>
          <p:nvPr/>
        </p:nvSpPr>
        <p:spPr>
          <a:xfrm>
            <a:off x="3092880" y="1053194"/>
            <a:ext cx="595479" cy="18519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709520" y="1053194"/>
            <a:ext cx="595479" cy="18519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626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963" b="17608"/>
          <a:stretch/>
        </p:blipFill>
        <p:spPr>
          <a:xfrm>
            <a:off x="4479703" y="2966254"/>
            <a:ext cx="3657600" cy="261257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1047" b="17525"/>
          <a:stretch/>
        </p:blipFill>
        <p:spPr>
          <a:xfrm>
            <a:off x="822103" y="2966254"/>
            <a:ext cx="3657600" cy="261257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4950" b="13621"/>
          <a:stretch/>
        </p:blipFill>
        <p:spPr>
          <a:xfrm rot="10800000" flipH="1">
            <a:off x="4479703" y="503170"/>
            <a:ext cx="3657600" cy="2612571"/>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3621" b="14950"/>
          <a:stretch/>
        </p:blipFill>
        <p:spPr>
          <a:xfrm rot="10800000" flipH="1">
            <a:off x="822103" y="452662"/>
            <a:ext cx="3657600" cy="2612573"/>
          </a:xfrm>
          <a:prstGeom prst="rect">
            <a:avLst/>
          </a:prstGeom>
        </p:spPr>
      </p:pic>
      <p:sp>
        <p:nvSpPr>
          <p:cNvPr id="6" name="Shape 462"/>
          <p:cNvSpPr/>
          <p:nvPr/>
        </p:nvSpPr>
        <p:spPr>
          <a:xfrm>
            <a:off x="7490251" y="4933092"/>
            <a:ext cx="1294105" cy="675666"/>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lang="en-US" sz="2000" dirty="0" smtClean="0">
                <a:solidFill>
                  <a:prstClr val="white"/>
                </a:solidFill>
                <a:latin typeface="Gill Sans" charset="0"/>
                <a:ea typeface="Gill Sans" charset="0"/>
                <a:cs typeface="Gill Sans" charset="0"/>
              </a:rPr>
              <a:t>Joana Lopes</a:t>
            </a:r>
            <a:endParaRPr lang="en-US" sz="2000" dirty="0">
              <a:solidFill>
                <a:prstClr val="white"/>
              </a:solidFill>
              <a:latin typeface="Gill Sans" charset="0"/>
              <a:ea typeface="Gill Sans" charset="0"/>
              <a:cs typeface="Gill Sans" charset="0"/>
            </a:endParaRPr>
          </a:p>
          <a:p>
            <a:pPr>
              <a:defRPr sz="1800">
                <a:solidFill>
                  <a:srgbClr val="000000"/>
                </a:solidFill>
              </a:defRPr>
            </a:pPr>
            <a:r>
              <a:rPr lang="en-US" sz="2000" dirty="0" smtClean="0">
                <a:solidFill>
                  <a:prstClr val="white"/>
                </a:solidFill>
                <a:latin typeface="Gill Sans" charset="0"/>
                <a:ea typeface="Gill Sans" charset="0"/>
                <a:cs typeface="Gill Sans" charset="0"/>
              </a:rPr>
              <a:t>Kelly Miao</a:t>
            </a:r>
            <a:endParaRPr sz="2000" dirty="0">
              <a:solidFill>
                <a:prstClr val="white"/>
              </a:solidFill>
              <a:latin typeface="Gill Sans" charset="0"/>
              <a:ea typeface="Gill Sans" charset="0"/>
              <a:cs typeface="Gill Sans" charset="0"/>
            </a:endParaRPr>
          </a:p>
        </p:txBody>
      </p:sp>
      <p:sp>
        <p:nvSpPr>
          <p:cNvPr id="7" name="TextBox 6"/>
          <p:cNvSpPr txBox="1"/>
          <p:nvPr/>
        </p:nvSpPr>
        <p:spPr>
          <a:xfrm>
            <a:off x="255917" y="4786001"/>
            <a:ext cx="766557" cy="369332"/>
          </a:xfrm>
          <a:prstGeom prst="rect">
            <a:avLst/>
          </a:prstGeom>
          <a:noFill/>
        </p:spPr>
        <p:txBody>
          <a:bodyPr wrap="none" rtlCol="0">
            <a:spAutoFit/>
          </a:bodyPr>
          <a:lstStyle/>
          <a:p>
            <a:r>
              <a:rPr lang="en-US" sz="1800" i="1" dirty="0" err="1" smtClean="0">
                <a:solidFill>
                  <a:srgbClr val="78F23B"/>
                </a:solidFill>
                <a:latin typeface="Gill Sans" charset="0"/>
                <a:ea typeface="Gill Sans" charset="0"/>
                <a:cs typeface="Gill Sans" charset="0"/>
              </a:rPr>
              <a:t>calcein</a:t>
            </a:r>
            <a:endParaRPr lang="en-US" sz="1800" i="1" dirty="0">
              <a:solidFill>
                <a:srgbClr val="78F23B"/>
              </a:solidFill>
              <a:latin typeface="Gill Sans" charset="0"/>
              <a:ea typeface="Gill Sans" charset="0"/>
              <a:cs typeface="Gill Sans" charset="0"/>
            </a:endParaRPr>
          </a:p>
        </p:txBody>
      </p:sp>
      <p:sp>
        <p:nvSpPr>
          <p:cNvPr id="8" name="TextBox 7"/>
          <p:cNvSpPr txBox="1"/>
          <p:nvPr/>
        </p:nvSpPr>
        <p:spPr>
          <a:xfrm>
            <a:off x="195184" y="5147093"/>
            <a:ext cx="1041824" cy="369332"/>
          </a:xfrm>
          <a:prstGeom prst="rect">
            <a:avLst/>
          </a:prstGeom>
          <a:noFill/>
        </p:spPr>
        <p:txBody>
          <a:bodyPr wrap="none" rtlCol="0">
            <a:spAutoFit/>
          </a:bodyPr>
          <a:lstStyle/>
          <a:p>
            <a:r>
              <a:rPr lang="en-US" sz="1800" i="1" dirty="0" err="1" smtClean="0">
                <a:solidFill>
                  <a:srgbClr val="EA5DFA"/>
                </a:solidFill>
                <a:latin typeface="Gill Sans" charset="0"/>
                <a:ea typeface="Gill Sans" charset="0"/>
                <a:cs typeface="Gill Sans" charset="0"/>
              </a:rPr>
              <a:t>ctsk:dsred</a:t>
            </a:r>
            <a:endParaRPr lang="en-US" sz="1800" i="1" dirty="0">
              <a:solidFill>
                <a:srgbClr val="EA5DFA"/>
              </a:solidFill>
              <a:latin typeface="Gill Sans" charset="0"/>
              <a:ea typeface="Gill Sans" charset="0"/>
              <a:cs typeface="Gill Sans" charset="0"/>
            </a:endParaRPr>
          </a:p>
        </p:txBody>
      </p:sp>
      <p:sp>
        <p:nvSpPr>
          <p:cNvPr id="9" name="TextBox 8"/>
          <p:cNvSpPr txBox="1"/>
          <p:nvPr/>
        </p:nvSpPr>
        <p:spPr>
          <a:xfrm>
            <a:off x="1623792" y="171324"/>
            <a:ext cx="5711821" cy="461665"/>
          </a:xfrm>
          <a:prstGeom prst="rect">
            <a:avLst/>
          </a:prstGeom>
          <a:noFill/>
        </p:spPr>
        <p:txBody>
          <a:bodyPr wrap="none" rtlCol="0">
            <a:spAutoFit/>
          </a:bodyPr>
          <a:lstStyle/>
          <a:p>
            <a:pPr algn="ctr"/>
            <a:r>
              <a:rPr lang="en-US" sz="2400" dirty="0" smtClean="0">
                <a:solidFill>
                  <a:schemeClr val="bg1"/>
                </a:solidFill>
                <a:latin typeface="Gill Sans" charset="0"/>
                <a:ea typeface="Gill Sans" charset="0"/>
                <a:cs typeface="Gill Sans" charset="0"/>
              </a:rPr>
              <a:t>Dynamic and variable osteoclast distribution</a:t>
            </a:r>
            <a:endParaRPr lang="en-US" sz="2400" dirty="0">
              <a:solidFill>
                <a:schemeClr val="bg1"/>
              </a:solidFill>
              <a:latin typeface="Gill Sans" charset="0"/>
              <a:ea typeface="Gill Sans" charset="0"/>
              <a:cs typeface="Gill Sans" charset="0"/>
            </a:endParaRPr>
          </a:p>
        </p:txBody>
      </p:sp>
    </p:spTree>
    <p:extLst>
      <p:ext uri="{BB962C8B-B14F-4D97-AF65-F5344CB8AC3E}">
        <p14:creationId xmlns:p14="http://schemas.microsoft.com/office/powerpoint/2010/main" val="777720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0175" b="9884"/>
          <a:stretch/>
        </p:blipFill>
        <p:spPr>
          <a:xfrm>
            <a:off x="5074388" y="2604331"/>
            <a:ext cx="3657600" cy="292395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9884" b="10174"/>
          <a:stretch/>
        </p:blipFill>
        <p:spPr>
          <a:xfrm flipV="1">
            <a:off x="487147" y="2604332"/>
            <a:ext cx="3657600" cy="2923953"/>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9884" b="10174"/>
          <a:stretch/>
        </p:blipFill>
        <p:spPr>
          <a:xfrm>
            <a:off x="438593" y="0"/>
            <a:ext cx="3657600" cy="292395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91" t="8430" r="291" b="11628"/>
          <a:stretch/>
        </p:blipFill>
        <p:spPr>
          <a:xfrm>
            <a:off x="5074388" y="0"/>
            <a:ext cx="3657600" cy="2923953"/>
          </a:xfrm>
          <a:prstGeom prst="rect">
            <a:avLst/>
          </a:prstGeom>
        </p:spPr>
      </p:pic>
      <p:sp>
        <p:nvSpPr>
          <p:cNvPr id="6" name="TextBox 5"/>
          <p:cNvSpPr txBox="1"/>
          <p:nvPr/>
        </p:nvSpPr>
        <p:spPr>
          <a:xfrm>
            <a:off x="6567198" y="2604332"/>
            <a:ext cx="769763" cy="369332"/>
          </a:xfrm>
          <a:prstGeom prst="rect">
            <a:avLst/>
          </a:prstGeom>
          <a:noFill/>
        </p:spPr>
        <p:txBody>
          <a:bodyPr wrap="none" rtlCol="0">
            <a:spAutoFit/>
          </a:bodyPr>
          <a:lstStyle/>
          <a:p>
            <a:pPr defTabSz="761970"/>
            <a:r>
              <a:rPr lang="en-US" sz="1800" smtClean="0">
                <a:solidFill>
                  <a:prstClr val="white"/>
                </a:solidFill>
                <a:latin typeface="Gill Sans" charset="0"/>
                <a:ea typeface="Gill Sans" charset="0"/>
                <a:cs typeface="Gill Sans" charset="0"/>
              </a:rPr>
              <a:t>34 </a:t>
            </a:r>
            <a:r>
              <a:rPr lang="en-US" sz="1800" dirty="0" err="1" smtClean="0">
                <a:solidFill>
                  <a:prstClr val="white"/>
                </a:solidFill>
                <a:latin typeface="Gill Sans" charset="0"/>
                <a:ea typeface="Gill Sans" charset="0"/>
                <a:cs typeface="Gill Sans" charset="0"/>
              </a:rPr>
              <a:t>dpf</a:t>
            </a:r>
            <a:endParaRPr lang="en-US" sz="1800" dirty="0">
              <a:solidFill>
                <a:prstClr val="white"/>
              </a:solidFill>
              <a:latin typeface="Gill Sans" charset="0"/>
              <a:ea typeface="Gill Sans" charset="0"/>
              <a:cs typeface="Gill Sans" charset="0"/>
            </a:endParaRPr>
          </a:p>
        </p:txBody>
      </p:sp>
      <p:sp>
        <p:nvSpPr>
          <p:cNvPr id="7" name="TextBox 6"/>
          <p:cNvSpPr txBox="1"/>
          <p:nvPr/>
        </p:nvSpPr>
        <p:spPr>
          <a:xfrm>
            <a:off x="1931403" y="2604332"/>
            <a:ext cx="769763" cy="369332"/>
          </a:xfrm>
          <a:prstGeom prst="rect">
            <a:avLst/>
          </a:prstGeom>
          <a:noFill/>
        </p:spPr>
        <p:txBody>
          <a:bodyPr wrap="none" rtlCol="0">
            <a:spAutoFit/>
          </a:bodyPr>
          <a:lstStyle/>
          <a:p>
            <a:pPr defTabSz="761970"/>
            <a:r>
              <a:rPr lang="en-US" sz="1800" dirty="0" smtClean="0">
                <a:solidFill>
                  <a:prstClr val="white"/>
                </a:solidFill>
                <a:latin typeface="Gill Sans" charset="0"/>
                <a:ea typeface="Gill Sans" charset="0"/>
                <a:cs typeface="Gill Sans" charset="0"/>
              </a:rPr>
              <a:t>22 </a:t>
            </a:r>
            <a:r>
              <a:rPr lang="en-US" sz="1800" dirty="0" err="1" smtClean="0">
                <a:solidFill>
                  <a:prstClr val="white"/>
                </a:solidFill>
                <a:latin typeface="Gill Sans" charset="0"/>
                <a:ea typeface="Gill Sans" charset="0"/>
                <a:cs typeface="Gill Sans" charset="0"/>
              </a:rPr>
              <a:t>dpf</a:t>
            </a:r>
            <a:endParaRPr lang="en-US" sz="1800" dirty="0">
              <a:solidFill>
                <a:prstClr val="white"/>
              </a:solidFill>
              <a:latin typeface="Gill Sans" charset="0"/>
              <a:ea typeface="Gill Sans" charset="0"/>
              <a:cs typeface="Gill Sans" charset="0"/>
            </a:endParaRPr>
          </a:p>
        </p:txBody>
      </p:sp>
      <p:sp>
        <p:nvSpPr>
          <p:cNvPr id="8" name="TextBox 7"/>
          <p:cNvSpPr txBox="1"/>
          <p:nvPr/>
        </p:nvSpPr>
        <p:spPr>
          <a:xfrm>
            <a:off x="1931403" y="5205120"/>
            <a:ext cx="769763" cy="369332"/>
          </a:xfrm>
          <a:prstGeom prst="rect">
            <a:avLst/>
          </a:prstGeom>
          <a:noFill/>
        </p:spPr>
        <p:txBody>
          <a:bodyPr wrap="none" rtlCol="0">
            <a:spAutoFit/>
          </a:bodyPr>
          <a:lstStyle/>
          <a:p>
            <a:pPr defTabSz="761970"/>
            <a:r>
              <a:rPr lang="en-US" sz="1800" smtClean="0">
                <a:solidFill>
                  <a:prstClr val="white"/>
                </a:solidFill>
                <a:latin typeface="Gill Sans" charset="0"/>
                <a:ea typeface="Gill Sans" charset="0"/>
                <a:cs typeface="Gill Sans" charset="0"/>
              </a:rPr>
              <a:t>27 </a:t>
            </a:r>
            <a:r>
              <a:rPr lang="en-US" sz="1800" dirty="0" err="1" smtClean="0">
                <a:solidFill>
                  <a:prstClr val="white"/>
                </a:solidFill>
                <a:latin typeface="Gill Sans" charset="0"/>
                <a:ea typeface="Gill Sans" charset="0"/>
                <a:cs typeface="Gill Sans" charset="0"/>
              </a:rPr>
              <a:t>dpf</a:t>
            </a:r>
            <a:endParaRPr lang="en-US" sz="1800" dirty="0">
              <a:solidFill>
                <a:prstClr val="white"/>
              </a:solidFill>
              <a:latin typeface="Gill Sans" charset="0"/>
              <a:ea typeface="Gill Sans" charset="0"/>
              <a:cs typeface="Gill Sans" charset="0"/>
            </a:endParaRPr>
          </a:p>
        </p:txBody>
      </p:sp>
      <p:sp>
        <p:nvSpPr>
          <p:cNvPr id="9" name="TextBox 8"/>
          <p:cNvSpPr txBox="1"/>
          <p:nvPr/>
        </p:nvSpPr>
        <p:spPr>
          <a:xfrm>
            <a:off x="6567197" y="5205120"/>
            <a:ext cx="769763" cy="369332"/>
          </a:xfrm>
          <a:prstGeom prst="rect">
            <a:avLst/>
          </a:prstGeom>
          <a:noFill/>
        </p:spPr>
        <p:txBody>
          <a:bodyPr wrap="none" rtlCol="0">
            <a:spAutoFit/>
          </a:bodyPr>
          <a:lstStyle/>
          <a:p>
            <a:pPr defTabSz="761970"/>
            <a:r>
              <a:rPr lang="en-US" sz="1800" dirty="0" smtClean="0">
                <a:solidFill>
                  <a:prstClr val="white"/>
                </a:solidFill>
                <a:latin typeface="Gill Sans" charset="0"/>
                <a:ea typeface="Gill Sans" charset="0"/>
                <a:cs typeface="Gill Sans" charset="0"/>
              </a:rPr>
              <a:t>34 </a:t>
            </a:r>
            <a:r>
              <a:rPr lang="en-US" sz="1800" dirty="0" err="1" smtClean="0">
                <a:solidFill>
                  <a:prstClr val="white"/>
                </a:solidFill>
                <a:latin typeface="Gill Sans" charset="0"/>
                <a:ea typeface="Gill Sans" charset="0"/>
                <a:cs typeface="Gill Sans" charset="0"/>
              </a:rPr>
              <a:t>dpf</a:t>
            </a:r>
            <a:endParaRPr lang="en-US" sz="1800" dirty="0">
              <a:solidFill>
                <a:prstClr val="white"/>
              </a:solidFill>
              <a:latin typeface="Gill Sans" charset="0"/>
              <a:ea typeface="Gill Sans" charset="0"/>
              <a:cs typeface="Gill Sans" charset="0"/>
            </a:endParaRPr>
          </a:p>
        </p:txBody>
      </p:sp>
      <p:sp>
        <p:nvSpPr>
          <p:cNvPr id="10" name="Right Arrow 9"/>
          <p:cNvSpPr/>
          <p:nvPr/>
        </p:nvSpPr>
        <p:spPr>
          <a:xfrm flipV="1">
            <a:off x="4404844" y="1360966"/>
            <a:ext cx="606635" cy="2020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060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nel C fixed.tif"/>
          <p:cNvPicPr>
            <a:picLocks noChangeAspect="1"/>
          </p:cNvPicPr>
          <p:nvPr/>
        </p:nvPicPr>
        <p:blipFill rotWithShape="1">
          <a:blip r:embed="rId3">
            <a:extLst/>
          </a:blip>
          <a:srcRect l="24829" t="288" r="27100" b="249"/>
          <a:stretch/>
        </p:blipFill>
        <p:spPr>
          <a:xfrm rot="16200000">
            <a:off x="1637267" y="-1694601"/>
            <a:ext cx="5869465" cy="9144000"/>
          </a:xfrm>
          <a:prstGeom prst="rect">
            <a:avLst/>
          </a:prstGeom>
          <a:ln w="12700">
            <a:miter lim="400000"/>
          </a:ln>
        </p:spPr>
      </p:pic>
    </p:spTree>
    <p:extLst>
      <p:ext uri="{BB962C8B-B14F-4D97-AF65-F5344CB8AC3E}">
        <p14:creationId xmlns:p14="http://schemas.microsoft.com/office/powerpoint/2010/main" val="297785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7" t="13310" r="-267" b="4252"/>
          <a:stretch/>
        </p:blipFill>
        <p:spPr>
          <a:xfrm>
            <a:off x="122004" y="1189591"/>
            <a:ext cx="3988729" cy="324326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0724" r="9790" b="18310"/>
          <a:stretch/>
        </p:blipFill>
        <p:spPr>
          <a:xfrm>
            <a:off x="4219114" y="1189591"/>
            <a:ext cx="4786308" cy="3234936"/>
          </a:xfrm>
          <a:prstGeom prst="rect">
            <a:avLst/>
          </a:prstGeom>
        </p:spPr>
      </p:pic>
      <p:sp>
        <p:nvSpPr>
          <p:cNvPr id="4" name="TextBox 3"/>
          <p:cNvSpPr txBox="1"/>
          <p:nvPr/>
        </p:nvSpPr>
        <p:spPr>
          <a:xfrm>
            <a:off x="1756333" y="4520414"/>
            <a:ext cx="720069" cy="369332"/>
          </a:xfrm>
          <a:prstGeom prst="rect">
            <a:avLst/>
          </a:prstGeom>
          <a:noFill/>
        </p:spPr>
        <p:txBody>
          <a:bodyPr wrap="none" rtlCol="0">
            <a:spAutoFit/>
          </a:bodyPr>
          <a:lstStyle/>
          <a:p>
            <a:pPr defTabSz="761970"/>
            <a:r>
              <a:rPr lang="en-US" sz="1800" dirty="0" smtClean="0">
                <a:solidFill>
                  <a:schemeClr val="bg1"/>
                </a:solidFill>
                <a:latin typeface="Gill Sans" charset="0"/>
                <a:ea typeface="Gill Sans" charset="0"/>
                <a:cs typeface="Gill Sans" charset="0"/>
              </a:rPr>
              <a:t>9 mm</a:t>
            </a:r>
            <a:endParaRPr lang="en-US" sz="1800" dirty="0">
              <a:solidFill>
                <a:schemeClr val="bg1"/>
              </a:solidFill>
              <a:latin typeface="Gill Sans" charset="0"/>
              <a:ea typeface="Gill Sans" charset="0"/>
              <a:cs typeface="Gill Sans" charset="0"/>
            </a:endParaRPr>
          </a:p>
        </p:txBody>
      </p:sp>
      <p:sp>
        <p:nvSpPr>
          <p:cNvPr id="5" name="TextBox 4"/>
          <p:cNvSpPr txBox="1"/>
          <p:nvPr/>
        </p:nvSpPr>
        <p:spPr>
          <a:xfrm>
            <a:off x="6194525" y="4512087"/>
            <a:ext cx="835485" cy="369332"/>
          </a:xfrm>
          <a:prstGeom prst="rect">
            <a:avLst/>
          </a:prstGeom>
          <a:noFill/>
        </p:spPr>
        <p:txBody>
          <a:bodyPr wrap="none" rtlCol="0">
            <a:spAutoFit/>
          </a:bodyPr>
          <a:lstStyle/>
          <a:p>
            <a:pPr defTabSz="761970"/>
            <a:r>
              <a:rPr lang="en-US" sz="1800" dirty="0" smtClean="0">
                <a:solidFill>
                  <a:schemeClr val="bg1"/>
                </a:solidFill>
                <a:latin typeface="Gill Sans" charset="0"/>
                <a:ea typeface="Gill Sans" charset="0"/>
                <a:cs typeface="Gill Sans" charset="0"/>
              </a:rPr>
              <a:t>12 mm</a:t>
            </a:r>
            <a:endParaRPr lang="en-US" sz="1800" dirty="0">
              <a:solidFill>
                <a:schemeClr val="bg1"/>
              </a:solidFill>
              <a:latin typeface="Gill Sans" charset="0"/>
              <a:ea typeface="Gill Sans" charset="0"/>
              <a:cs typeface="Gill Sans" charset="0"/>
            </a:endParaRPr>
          </a:p>
        </p:txBody>
      </p:sp>
      <p:sp>
        <p:nvSpPr>
          <p:cNvPr id="6" name="Rectangle 5"/>
          <p:cNvSpPr/>
          <p:nvPr/>
        </p:nvSpPr>
        <p:spPr>
          <a:xfrm>
            <a:off x="3318392" y="4230872"/>
            <a:ext cx="701248" cy="2019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30146" y="453314"/>
            <a:ext cx="4439036" cy="461665"/>
          </a:xfrm>
          <a:prstGeom prst="rect">
            <a:avLst/>
          </a:prstGeom>
          <a:noFill/>
        </p:spPr>
        <p:txBody>
          <a:bodyPr wrap="none" rtlCol="0">
            <a:spAutoFit/>
          </a:bodyPr>
          <a:lstStyle/>
          <a:p>
            <a:pPr algn="ctr"/>
            <a:r>
              <a:rPr lang="en-US" sz="2400" dirty="0" smtClean="0">
                <a:solidFill>
                  <a:schemeClr val="bg1"/>
                </a:solidFill>
                <a:latin typeface="Gill Sans" charset="0"/>
                <a:ea typeface="Gill Sans" charset="0"/>
                <a:cs typeface="Gill Sans" charset="0"/>
              </a:rPr>
              <a:t>Composite </a:t>
            </a:r>
            <a:r>
              <a:rPr lang="en-US" sz="2400" smtClean="0">
                <a:solidFill>
                  <a:schemeClr val="bg1"/>
                </a:solidFill>
                <a:latin typeface="Gill Sans" charset="0"/>
                <a:ea typeface="Gill Sans" charset="0"/>
                <a:cs typeface="Gill Sans" charset="0"/>
              </a:rPr>
              <a:t>osteoclast distribution</a:t>
            </a:r>
            <a:endParaRPr lang="en-US" sz="2400">
              <a:solidFill>
                <a:schemeClr val="bg1"/>
              </a:solidFill>
              <a:latin typeface="Gill Sans" charset="0"/>
              <a:ea typeface="Gill Sans" charset="0"/>
              <a:cs typeface="Gill Sans" charset="0"/>
            </a:endParaRPr>
          </a:p>
        </p:txBody>
      </p:sp>
    </p:spTree>
    <p:extLst>
      <p:ext uri="{BB962C8B-B14F-4D97-AF65-F5344CB8AC3E}">
        <p14:creationId xmlns:p14="http://schemas.microsoft.com/office/powerpoint/2010/main" val="1113502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JPG"/>
          <p:cNvPicPr>
            <a:picLocks noChangeAspect="1"/>
          </p:cNvPicPr>
          <p:nvPr/>
        </p:nvPicPr>
        <p:blipFill>
          <a:blip r:embed="rId3"/>
          <a:stretch>
            <a:fillRect/>
          </a:stretch>
        </p:blipFill>
        <p:spPr>
          <a:xfrm>
            <a:off x="729197" y="213893"/>
            <a:ext cx="2928403" cy="5271126"/>
          </a:xfrm>
          <a:prstGeom prst="rect">
            <a:avLst/>
          </a:prstGeom>
        </p:spPr>
      </p:pic>
      <p:pic>
        <p:nvPicPr>
          <p:cNvPr id="6" name="Content Placeholder 3" descr="3.tiff"/>
          <p:cNvPicPr>
            <a:picLocks noGrp="1" noChangeAspect="1"/>
          </p:cNvPicPr>
          <p:nvPr>
            <p:ph idx="1"/>
          </p:nvPr>
        </p:nvPicPr>
        <p:blipFill>
          <a:blip r:embed="rId4"/>
          <a:stretch>
            <a:fillRect/>
          </a:stretch>
        </p:blipFill>
        <p:spPr>
          <a:xfrm>
            <a:off x="4052970" y="1035737"/>
            <a:ext cx="4422703" cy="3627438"/>
          </a:xfrm>
        </p:spPr>
      </p:pic>
    </p:spTree>
    <p:extLst>
      <p:ext uri="{BB962C8B-B14F-4D97-AF65-F5344CB8AC3E}">
        <p14:creationId xmlns:p14="http://schemas.microsoft.com/office/powerpoint/2010/main" val="4765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9C9C9"/>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1664"/>
          <a:stretch/>
        </p:blipFill>
        <p:spPr>
          <a:xfrm>
            <a:off x="0" y="168792"/>
            <a:ext cx="9144000" cy="5317588"/>
          </a:xfrm>
          <a:prstGeom prst="rect">
            <a:avLst/>
          </a:prstGeom>
        </p:spPr>
      </p:pic>
    </p:spTree>
    <p:extLst>
      <p:ext uri="{BB962C8B-B14F-4D97-AF65-F5344CB8AC3E}">
        <p14:creationId xmlns:p14="http://schemas.microsoft.com/office/powerpoint/2010/main" val="378409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0"/>
            <a:ext cx="6234545" cy="5715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700" y="358775"/>
            <a:ext cx="2841016" cy="3321050"/>
          </a:xfrm>
          <a:prstGeom prst="rect">
            <a:avLst/>
          </a:prstGeom>
        </p:spPr>
      </p:pic>
      <p:sp>
        <p:nvSpPr>
          <p:cNvPr id="4" name="TextBox 3"/>
          <p:cNvSpPr txBox="1"/>
          <p:nvPr/>
        </p:nvSpPr>
        <p:spPr>
          <a:xfrm>
            <a:off x="7410256" y="5007114"/>
            <a:ext cx="1733744" cy="707886"/>
          </a:xfrm>
          <a:prstGeom prst="rect">
            <a:avLst/>
          </a:prstGeom>
          <a:noFill/>
        </p:spPr>
        <p:txBody>
          <a:bodyPr wrap="none" rtlCol="0">
            <a:spAutoFit/>
          </a:bodyPr>
          <a:lstStyle/>
          <a:p>
            <a:r>
              <a:rPr lang="en-US" sz="2000" dirty="0" smtClean="0">
                <a:latin typeface="Gill Sans" charset="0"/>
                <a:ea typeface="Gill Sans" charset="0"/>
                <a:cs typeface="Gill Sans" charset="0"/>
              </a:rPr>
              <a:t>Ho, Iwata, </a:t>
            </a:r>
            <a:r>
              <a:rPr lang="en-US" sz="2000" i="1" dirty="0" smtClean="0">
                <a:latin typeface="Gill Sans" charset="0"/>
                <a:ea typeface="Gill Sans" charset="0"/>
                <a:cs typeface="Gill Sans" charset="0"/>
              </a:rPr>
              <a:t>et al.</a:t>
            </a:r>
            <a:endParaRPr lang="en-US" sz="2000" dirty="0" smtClean="0">
              <a:latin typeface="Gill Sans" charset="0"/>
              <a:ea typeface="Gill Sans" charset="0"/>
              <a:cs typeface="Gill Sans" charset="0"/>
            </a:endParaRPr>
          </a:p>
          <a:p>
            <a:r>
              <a:rPr lang="en-US" sz="2000" i="1" dirty="0" smtClean="0">
                <a:latin typeface="Gill Sans" charset="0"/>
                <a:ea typeface="Gill Sans" charset="0"/>
                <a:cs typeface="Gill Sans" charset="0"/>
              </a:rPr>
              <a:t>Dev. Biol.</a:t>
            </a:r>
            <a:r>
              <a:rPr lang="en-US" sz="2000" dirty="0" smtClean="0">
                <a:latin typeface="Gill Sans" charset="0"/>
                <a:ea typeface="Gill Sans" charset="0"/>
                <a:cs typeface="Gill Sans" charset="0"/>
              </a:rPr>
              <a:t> 2015</a:t>
            </a:r>
            <a:endParaRPr lang="en-US" sz="2000" i="1" dirty="0">
              <a:latin typeface="Gill Sans" charset="0"/>
              <a:ea typeface="Gill Sans" charset="0"/>
              <a:cs typeface="Gill Sans" charset="0"/>
            </a:endParaRPr>
          </a:p>
        </p:txBody>
      </p:sp>
    </p:spTree>
    <p:extLst>
      <p:ext uri="{BB962C8B-B14F-4D97-AF65-F5344CB8AC3E}">
        <p14:creationId xmlns:p14="http://schemas.microsoft.com/office/powerpoint/2010/main" val="2416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51" y="0"/>
            <a:ext cx="7115800" cy="5715000"/>
          </a:xfrm>
          <a:prstGeom prst="rect">
            <a:avLst/>
          </a:prstGeom>
        </p:spPr>
      </p:pic>
      <p:sp>
        <p:nvSpPr>
          <p:cNvPr id="3" name="Rectangle 2"/>
          <p:cNvSpPr/>
          <p:nvPr/>
        </p:nvSpPr>
        <p:spPr>
          <a:xfrm>
            <a:off x="7417351" y="5217028"/>
            <a:ext cx="1648208" cy="400110"/>
          </a:xfrm>
          <a:prstGeom prst="rect">
            <a:avLst/>
          </a:prstGeom>
        </p:spPr>
        <p:txBody>
          <a:bodyPr wrap="none">
            <a:spAutoFit/>
          </a:bodyPr>
          <a:lstStyle/>
          <a:p>
            <a:r>
              <a:rPr lang="en-US" sz="2000" dirty="0" err="1">
                <a:latin typeface="Gill Sans" charset="0"/>
                <a:ea typeface="Gill Sans" charset="0"/>
                <a:cs typeface="Gill Sans" charset="0"/>
              </a:rPr>
              <a:t>Azman</a:t>
            </a:r>
            <a:r>
              <a:rPr lang="en-US" sz="2000" dirty="0">
                <a:latin typeface="Gill Sans" charset="0"/>
                <a:ea typeface="Gill Sans" charset="0"/>
                <a:cs typeface="Gill Sans" charset="0"/>
              </a:rPr>
              <a:t> Rashid</a:t>
            </a:r>
          </a:p>
        </p:txBody>
      </p:sp>
      <p:sp>
        <p:nvSpPr>
          <p:cNvPr id="4" name="TextBox 3"/>
          <p:cNvSpPr txBox="1"/>
          <p:nvPr/>
        </p:nvSpPr>
        <p:spPr>
          <a:xfrm>
            <a:off x="258398" y="574159"/>
            <a:ext cx="1465466" cy="523220"/>
          </a:xfrm>
          <a:prstGeom prst="rect">
            <a:avLst/>
          </a:prstGeom>
          <a:noFill/>
        </p:spPr>
        <p:txBody>
          <a:bodyPr wrap="none" rtlCol="0">
            <a:spAutoFit/>
          </a:bodyPr>
          <a:lstStyle/>
          <a:p>
            <a:pPr algn="ctr"/>
            <a:r>
              <a:rPr lang="en-US" sz="1400" dirty="0" smtClean="0">
                <a:latin typeface="Gill Sans" charset="0"/>
                <a:ea typeface="Gill Sans" charset="0"/>
                <a:cs typeface="Gill Sans" charset="0"/>
              </a:rPr>
              <a:t>WT fish at 25 </a:t>
            </a:r>
            <a:r>
              <a:rPr lang="en-US" sz="1400" dirty="0" err="1" smtClean="0">
                <a:latin typeface="Gill Sans" charset="0"/>
                <a:ea typeface="Gill Sans" charset="0"/>
                <a:cs typeface="Gill Sans" charset="0"/>
              </a:rPr>
              <a:t>dpf</a:t>
            </a:r>
            <a:endParaRPr lang="en-US" sz="1400" dirty="0" smtClean="0">
              <a:latin typeface="Gill Sans" charset="0"/>
              <a:ea typeface="Gill Sans" charset="0"/>
              <a:cs typeface="Gill Sans" charset="0"/>
            </a:endParaRPr>
          </a:p>
          <a:p>
            <a:pPr algn="ctr"/>
            <a:r>
              <a:rPr lang="en-US" sz="1400" dirty="0" smtClean="0">
                <a:latin typeface="Gill Sans" charset="0"/>
                <a:ea typeface="Gill Sans" charset="0"/>
                <a:cs typeface="Gill Sans" charset="0"/>
              </a:rPr>
              <a:t>8.1 mm</a:t>
            </a:r>
            <a:endParaRPr lang="en-US" sz="1400" dirty="0">
              <a:latin typeface="Gill Sans" charset="0"/>
              <a:ea typeface="Gill Sans" charset="0"/>
              <a:cs typeface="Gill Sans" charset="0"/>
            </a:endParaRPr>
          </a:p>
        </p:txBody>
      </p:sp>
    </p:spTree>
    <p:extLst>
      <p:ext uri="{BB962C8B-B14F-4D97-AF65-F5344CB8AC3E}">
        <p14:creationId xmlns:p14="http://schemas.microsoft.com/office/powerpoint/2010/main" val="262530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5dpf.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6298" y="378441"/>
            <a:ext cx="6850705" cy="5081916"/>
          </a:xfrm>
          <a:prstGeom prst="rect">
            <a:avLst/>
          </a:prstGeom>
        </p:spPr>
      </p:pic>
    </p:spTree>
    <p:extLst>
      <p:ext uri="{BB962C8B-B14F-4D97-AF65-F5344CB8AC3E}">
        <p14:creationId xmlns:p14="http://schemas.microsoft.com/office/powerpoint/2010/main" val="142537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3" y="0"/>
            <a:ext cx="7434952" cy="5715000"/>
          </a:xfrm>
          <a:prstGeom prst="rect">
            <a:avLst/>
          </a:prstGeom>
        </p:spPr>
      </p:pic>
      <p:sp>
        <p:nvSpPr>
          <p:cNvPr id="3" name="Rectangle 2"/>
          <p:cNvSpPr/>
          <p:nvPr/>
        </p:nvSpPr>
        <p:spPr>
          <a:xfrm>
            <a:off x="6549251" y="5314890"/>
            <a:ext cx="1648208" cy="400110"/>
          </a:xfrm>
          <a:prstGeom prst="rect">
            <a:avLst/>
          </a:prstGeom>
        </p:spPr>
        <p:txBody>
          <a:bodyPr wrap="none">
            <a:spAutoFit/>
          </a:bodyPr>
          <a:lstStyle/>
          <a:p>
            <a:r>
              <a:rPr lang="en-US" sz="2000" dirty="0" err="1">
                <a:latin typeface="Gill Sans" charset="0"/>
                <a:ea typeface="Gill Sans" charset="0"/>
                <a:cs typeface="Gill Sans" charset="0"/>
              </a:rPr>
              <a:t>Azman</a:t>
            </a:r>
            <a:r>
              <a:rPr lang="en-US" sz="2000" dirty="0">
                <a:latin typeface="Gill Sans" charset="0"/>
                <a:ea typeface="Gill Sans" charset="0"/>
                <a:cs typeface="Gill Sans" charset="0"/>
              </a:rPr>
              <a:t> Rashid</a:t>
            </a:r>
          </a:p>
        </p:txBody>
      </p:sp>
      <p:sp>
        <p:nvSpPr>
          <p:cNvPr id="4" name="Rectangle 3"/>
          <p:cNvSpPr/>
          <p:nvPr/>
        </p:nvSpPr>
        <p:spPr>
          <a:xfrm>
            <a:off x="6549251" y="5030744"/>
            <a:ext cx="2594749" cy="400110"/>
          </a:xfrm>
          <a:prstGeom prst="rect">
            <a:avLst/>
          </a:prstGeom>
        </p:spPr>
        <p:txBody>
          <a:bodyPr wrap="none">
            <a:spAutoFit/>
          </a:bodyPr>
          <a:lstStyle/>
          <a:p>
            <a:r>
              <a:rPr lang="en-US" sz="2000" dirty="0">
                <a:latin typeface="Gill Sans" charset="0"/>
                <a:ea typeface="Gill Sans" charset="0"/>
                <a:cs typeface="Gill Sans" charset="0"/>
              </a:rPr>
              <a:t>Katherine </a:t>
            </a:r>
            <a:r>
              <a:rPr lang="en-US" sz="2000" dirty="0" err="1">
                <a:latin typeface="Gill Sans" charset="0"/>
                <a:ea typeface="Gill Sans" charset="0"/>
                <a:cs typeface="Gill Sans" charset="0"/>
              </a:rPr>
              <a:t>Woronowicz</a:t>
            </a:r>
            <a:endParaRPr lang="en-US" sz="2000" dirty="0">
              <a:latin typeface="Gill Sans" charset="0"/>
              <a:ea typeface="Gill Sans" charset="0"/>
              <a:cs typeface="Gill Sans" charset="0"/>
            </a:endParaRPr>
          </a:p>
        </p:txBody>
      </p:sp>
    </p:spTree>
    <p:extLst>
      <p:ext uri="{BB962C8B-B14F-4D97-AF65-F5344CB8AC3E}">
        <p14:creationId xmlns:p14="http://schemas.microsoft.com/office/powerpoint/2010/main" val="1038167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ie3smal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2355"/>
          <a:stretch/>
        </p:blipFill>
        <p:spPr>
          <a:xfrm>
            <a:off x="1079500" y="10633"/>
            <a:ext cx="6820491" cy="5715000"/>
          </a:xfrm>
          <a:prstGeom prst="rect">
            <a:avLst/>
          </a:prstGeom>
        </p:spPr>
      </p:pic>
    </p:spTree>
    <p:extLst>
      <p:ext uri="{BB962C8B-B14F-4D97-AF65-F5344CB8AC3E}">
        <p14:creationId xmlns:p14="http://schemas.microsoft.com/office/powerpoint/2010/main" val="174969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nel C fixed.tif"/>
          <p:cNvPicPr>
            <a:picLocks noChangeAspect="1"/>
          </p:cNvPicPr>
          <p:nvPr/>
        </p:nvPicPr>
        <p:blipFill rotWithShape="1">
          <a:blip r:embed="rId3">
            <a:alphaModFix amt="20000"/>
            <a:extLst/>
          </a:blip>
          <a:srcRect l="24829" t="288" r="27100" b="249"/>
          <a:stretch/>
        </p:blipFill>
        <p:spPr>
          <a:xfrm rot="16200000">
            <a:off x="1637267" y="-1694601"/>
            <a:ext cx="5869465" cy="9144000"/>
          </a:xfrm>
          <a:prstGeom prst="rect">
            <a:avLst/>
          </a:prstGeom>
          <a:ln w="12700">
            <a:miter lim="400000"/>
          </a:ln>
        </p:spPr>
      </p:pic>
      <p:sp>
        <p:nvSpPr>
          <p:cNvPr id="6" name="Rectangle 5"/>
          <p:cNvSpPr/>
          <p:nvPr/>
        </p:nvSpPr>
        <p:spPr>
          <a:xfrm>
            <a:off x="308343" y="982548"/>
            <a:ext cx="8527312" cy="2893100"/>
          </a:xfrm>
          <a:prstGeom prst="rect">
            <a:avLst/>
          </a:prstGeom>
        </p:spPr>
        <p:txBody>
          <a:bodyPr wrap="square">
            <a:spAutoFit/>
          </a:bodyPr>
          <a:lstStyle/>
          <a:p>
            <a:pPr algn="ctr"/>
            <a:r>
              <a:rPr lang="en-US" sz="2800" dirty="0">
                <a:latin typeface="Gill Sans" charset="0"/>
                <a:ea typeface="Gill Sans" charset="0"/>
                <a:cs typeface="Gill Sans" charset="0"/>
              </a:rPr>
              <a:t>Zebrafish </a:t>
            </a:r>
            <a:r>
              <a:rPr lang="en-US" sz="2800" dirty="0" smtClean="0">
                <a:latin typeface="Gill Sans" charset="0"/>
                <a:ea typeface="Gill Sans" charset="0"/>
                <a:cs typeface="Gill Sans" charset="0"/>
              </a:rPr>
              <a:t>as models </a:t>
            </a:r>
            <a:r>
              <a:rPr lang="en-US" sz="2800" dirty="0">
                <a:latin typeface="Gill Sans" charset="0"/>
                <a:ea typeface="Gill Sans" charset="0"/>
                <a:cs typeface="Gill Sans" charset="0"/>
              </a:rPr>
              <a:t>for human </a:t>
            </a:r>
            <a:r>
              <a:rPr lang="en-US" sz="2800" dirty="0" smtClean="0">
                <a:latin typeface="Gill Sans" charset="0"/>
                <a:ea typeface="Gill Sans" charset="0"/>
                <a:cs typeface="Gill Sans" charset="0"/>
              </a:rPr>
              <a:t>craniofacial disorders</a:t>
            </a:r>
          </a:p>
          <a:p>
            <a:pPr algn="ctr"/>
            <a:endParaRPr lang="en-US" sz="2800" dirty="0">
              <a:latin typeface="Gill Sans" charset="0"/>
              <a:ea typeface="Gill Sans" charset="0"/>
              <a:cs typeface="Gill Sans" charset="0"/>
            </a:endParaRPr>
          </a:p>
          <a:p>
            <a:pPr marL="230188" indent="-230188" algn="ctr"/>
            <a:r>
              <a:rPr lang="en-US" sz="1800" dirty="0">
                <a:latin typeface="Gill Sans" charset="0"/>
                <a:ea typeface="Gill Sans" charset="0"/>
                <a:cs typeface="Gill Sans" charset="0"/>
              </a:rPr>
              <a:t>• </a:t>
            </a:r>
            <a:r>
              <a:rPr lang="en-US" sz="1800" dirty="0" smtClean="0">
                <a:latin typeface="Gill Sans" charset="0"/>
                <a:ea typeface="Gill Sans" charset="0"/>
                <a:cs typeface="Gill Sans" charset="0"/>
              </a:rPr>
              <a:t>Developed tools and approaches to visualize later development</a:t>
            </a:r>
          </a:p>
          <a:p>
            <a:pPr marL="230188" indent="-230188" algn="ctr"/>
            <a:endParaRPr lang="en-US" sz="1800" dirty="0">
              <a:latin typeface="Gill Sans" charset="0"/>
              <a:ea typeface="Gill Sans" charset="0"/>
              <a:cs typeface="Gill Sans" charset="0"/>
            </a:endParaRPr>
          </a:p>
          <a:p>
            <a:pPr marL="230188" indent="-230188" algn="ctr"/>
            <a:r>
              <a:rPr lang="en-US" sz="1800" dirty="0">
                <a:latin typeface="Gill Sans" charset="0"/>
                <a:ea typeface="Gill Sans" charset="0"/>
                <a:cs typeface="Gill Sans" charset="0"/>
              </a:rPr>
              <a:t>• Enable quantitative </a:t>
            </a:r>
            <a:r>
              <a:rPr lang="en-US" sz="1800" dirty="0" smtClean="0">
                <a:latin typeface="Gill Sans" charset="0"/>
                <a:ea typeface="Gill Sans" charset="0"/>
                <a:cs typeface="Gill Sans" charset="0"/>
              </a:rPr>
              <a:t>analyses, of both normal development and mutant phenotypes</a:t>
            </a:r>
          </a:p>
          <a:p>
            <a:pPr marL="230188" indent="-230188" algn="ctr"/>
            <a:endParaRPr lang="en-US" sz="1800" dirty="0">
              <a:latin typeface="Gill Sans" charset="0"/>
              <a:ea typeface="Gill Sans" charset="0"/>
              <a:cs typeface="Gill Sans" charset="0"/>
            </a:endParaRPr>
          </a:p>
          <a:p>
            <a:pPr marL="230188" indent="-230188" algn="ctr"/>
            <a:r>
              <a:rPr lang="en-US" sz="1800" dirty="0">
                <a:latin typeface="Gill Sans" charset="0"/>
                <a:ea typeface="Gill Sans" charset="0"/>
                <a:cs typeface="Gill Sans" charset="0"/>
              </a:rPr>
              <a:t>• Facilitate comparisons with human, other model </a:t>
            </a:r>
            <a:r>
              <a:rPr lang="en-US" sz="1800" dirty="0" smtClean="0">
                <a:latin typeface="Gill Sans" charset="0"/>
                <a:ea typeface="Gill Sans" charset="0"/>
                <a:cs typeface="Gill Sans" charset="0"/>
              </a:rPr>
              <a:t>systems</a:t>
            </a:r>
          </a:p>
          <a:p>
            <a:pPr marL="230188" indent="-230188" algn="ctr"/>
            <a:endParaRPr lang="en-US" sz="1800" dirty="0">
              <a:latin typeface="Gill Sans" charset="0"/>
              <a:ea typeface="Gill Sans" charset="0"/>
              <a:cs typeface="Gill Sans" charset="0"/>
            </a:endParaRPr>
          </a:p>
          <a:p>
            <a:pPr marL="230188" indent="-230188" algn="ctr"/>
            <a:r>
              <a:rPr lang="en-US" sz="1800" dirty="0">
                <a:latin typeface="Gill Sans" charset="0"/>
                <a:ea typeface="Gill Sans" charset="0"/>
                <a:cs typeface="Gill Sans" charset="0"/>
              </a:rPr>
              <a:t>• Create an anatomical </a:t>
            </a:r>
            <a:r>
              <a:rPr lang="en-US" sz="1800" dirty="0" smtClean="0">
                <a:latin typeface="Gill Sans" charset="0"/>
                <a:ea typeface="Gill Sans" charset="0"/>
                <a:cs typeface="Gill Sans" charset="0"/>
              </a:rPr>
              <a:t>atlas of later craniofacial development and adult anatomy</a:t>
            </a:r>
            <a:endParaRPr lang="en-US" sz="1800" dirty="0">
              <a:latin typeface="Gill Sans" charset="0"/>
              <a:ea typeface="Gill Sans" charset="0"/>
              <a:cs typeface="Gill Sans" charset="0"/>
            </a:endParaRPr>
          </a:p>
        </p:txBody>
      </p:sp>
    </p:spTree>
    <p:extLst>
      <p:ext uri="{BB962C8B-B14F-4D97-AF65-F5344CB8AC3E}">
        <p14:creationId xmlns:p14="http://schemas.microsoft.com/office/powerpoint/2010/main" val="123480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79206" y="76199"/>
            <a:ext cx="2977116" cy="2721935"/>
          </a:xfrm>
          <a:prstGeom prst="ellipse">
            <a:avLst/>
          </a:prstGeom>
          <a:solidFill>
            <a:schemeClr val="accent1">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Gill Sans" charset="0"/>
                <a:ea typeface="Gill Sans" charset="0"/>
                <a:cs typeface="Gill Sans" charset="0"/>
              </a:rPr>
              <a:t>Zebrafish</a:t>
            </a:r>
            <a:endParaRPr lang="en-US" sz="2000" dirty="0" smtClean="0">
              <a:solidFill>
                <a:schemeClr val="tx1"/>
              </a:solidFill>
              <a:latin typeface="Gill Sans" charset="0"/>
              <a:ea typeface="Gill Sans" charset="0"/>
              <a:cs typeface="Gill Sans" charset="0"/>
            </a:endParaRPr>
          </a:p>
          <a:p>
            <a:pPr algn="ctr"/>
            <a:endParaRPr lang="en-US" dirty="0" smtClean="0">
              <a:solidFill>
                <a:schemeClr val="tx1"/>
              </a:solidFill>
              <a:latin typeface="Gill Sans" charset="0"/>
              <a:ea typeface="Gill Sans" charset="0"/>
              <a:cs typeface="Gill Sans" charset="0"/>
            </a:endParaRPr>
          </a:p>
          <a:p>
            <a:pPr algn="ctr"/>
            <a:r>
              <a:rPr lang="en-US" dirty="0" smtClean="0">
                <a:solidFill>
                  <a:schemeClr val="tx1"/>
                </a:solidFill>
                <a:latin typeface="Gill Sans" charset="0"/>
                <a:ea typeface="Gill Sans" charset="0"/>
                <a:cs typeface="Gill Sans" charset="0"/>
              </a:rPr>
              <a:t>Larval development</a:t>
            </a:r>
          </a:p>
          <a:p>
            <a:pPr algn="ctr"/>
            <a:r>
              <a:rPr lang="en-US" dirty="0" smtClean="0">
                <a:solidFill>
                  <a:schemeClr val="tx1"/>
                </a:solidFill>
                <a:latin typeface="Gill Sans" charset="0"/>
                <a:ea typeface="Gill Sans" charset="0"/>
                <a:cs typeface="Gill Sans" charset="0"/>
              </a:rPr>
              <a:t>Early genetic screens</a:t>
            </a:r>
            <a:endParaRPr lang="en-US" dirty="0">
              <a:solidFill>
                <a:schemeClr val="tx1"/>
              </a:solidFill>
              <a:latin typeface="Gill Sans" charset="0"/>
              <a:ea typeface="Gill Sans" charset="0"/>
              <a:cs typeface="Gill Sans" charset="0"/>
            </a:endParaRPr>
          </a:p>
        </p:txBody>
      </p:sp>
      <p:sp>
        <p:nvSpPr>
          <p:cNvPr id="4" name="Oval 3"/>
          <p:cNvSpPr/>
          <p:nvPr/>
        </p:nvSpPr>
        <p:spPr>
          <a:xfrm>
            <a:off x="2823832" y="2798134"/>
            <a:ext cx="2977116" cy="2721935"/>
          </a:xfrm>
          <a:prstGeom prst="ellipse">
            <a:avLst/>
          </a:prstGeom>
          <a:solidFill>
            <a:schemeClr val="accent4">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Gill Sans" charset="0"/>
                <a:ea typeface="Gill Sans" charset="0"/>
                <a:cs typeface="Gill Sans" charset="0"/>
              </a:rPr>
              <a:t>Mouse, chick</a:t>
            </a:r>
            <a:endParaRPr lang="en-US" sz="2000" dirty="0">
              <a:solidFill>
                <a:schemeClr val="tx1"/>
              </a:solidFill>
              <a:latin typeface="Gill Sans" charset="0"/>
              <a:ea typeface="Gill Sans" charset="0"/>
              <a:cs typeface="Gill Sans" charset="0"/>
            </a:endParaRPr>
          </a:p>
          <a:p>
            <a:pPr algn="ctr"/>
            <a:endParaRPr lang="en-US" dirty="0">
              <a:solidFill>
                <a:schemeClr val="tx1"/>
              </a:solidFill>
              <a:latin typeface="Gill Sans" charset="0"/>
              <a:ea typeface="Gill Sans" charset="0"/>
              <a:cs typeface="Gill Sans" charset="0"/>
            </a:endParaRPr>
          </a:p>
          <a:p>
            <a:pPr algn="ctr"/>
            <a:r>
              <a:rPr lang="en-US" dirty="0">
                <a:solidFill>
                  <a:schemeClr val="tx1"/>
                </a:solidFill>
                <a:latin typeface="Gill Sans" charset="0"/>
                <a:ea typeface="Gill Sans" charset="0"/>
                <a:cs typeface="Gill Sans" charset="0"/>
              </a:rPr>
              <a:t>Anatomical descriptions</a:t>
            </a:r>
          </a:p>
          <a:p>
            <a:pPr algn="ctr"/>
            <a:r>
              <a:rPr lang="en-US" dirty="0" smtClean="0">
                <a:solidFill>
                  <a:schemeClr val="tx1"/>
                </a:solidFill>
                <a:latin typeface="Gill Sans" charset="0"/>
                <a:ea typeface="Gill Sans" charset="0"/>
                <a:cs typeface="Gill Sans" charset="0"/>
              </a:rPr>
              <a:t>Genomic engineering</a:t>
            </a:r>
            <a:endParaRPr lang="en-US" dirty="0" smtClean="0">
              <a:solidFill>
                <a:schemeClr val="tx1"/>
              </a:solidFill>
              <a:latin typeface="Gill Sans" charset="0"/>
              <a:ea typeface="Gill Sans" charset="0"/>
              <a:cs typeface="Gill Sans" charset="0"/>
            </a:endParaRPr>
          </a:p>
        </p:txBody>
      </p:sp>
      <p:sp>
        <p:nvSpPr>
          <p:cNvPr id="5" name="Oval 4"/>
          <p:cNvSpPr/>
          <p:nvPr/>
        </p:nvSpPr>
        <p:spPr>
          <a:xfrm>
            <a:off x="4568457" y="76199"/>
            <a:ext cx="2977116" cy="2721935"/>
          </a:xfrm>
          <a:prstGeom prst="ellipse">
            <a:avLst/>
          </a:prstGeom>
          <a:solidFill>
            <a:schemeClr val="accent6">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Gill Sans" charset="0"/>
                <a:ea typeface="Gill Sans" charset="0"/>
                <a:cs typeface="Gill Sans" charset="0"/>
              </a:rPr>
              <a:t>Human</a:t>
            </a:r>
            <a:endParaRPr lang="en-US" sz="2000" dirty="0">
              <a:solidFill>
                <a:schemeClr val="tx1"/>
              </a:solidFill>
              <a:latin typeface="Gill Sans" charset="0"/>
              <a:ea typeface="Gill Sans" charset="0"/>
              <a:cs typeface="Gill Sans" charset="0"/>
            </a:endParaRPr>
          </a:p>
          <a:p>
            <a:pPr algn="ctr"/>
            <a:endParaRPr lang="en-US" dirty="0">
              <a:solidFill>
                <a:schemeClr val="tx1"/>
              </a:solidFill>
              <a:latin typeface="Gill Sans" charset="0"/>
              <a:ea typeface="Gill Sans" charset="0"/>
              <a:cs typeface="Gill Sans" charset="0"/>
            </a:endParaRPr>
          </a:p>
          <a:p>
            <a:pPr algn="ctr"/>
            <a:r>
              <a:rPr lang="en-US" dirty="0" smtClean="0">
                <a:solidFill>
                  <a:schemeClr val="tx1"/>
                </a:solidFill>
                <a:latin typeface="Gill Sans" charset="0"/>
                <a:ea typeface="Gill Sans" charset="0"/>
                <a:cs typeface="Gill Sans" charset="0"/>
              </a:rPr>
              <a:t>Craniofacial disorders</a:t>
            </a:r>
          </a:p>
          <a:p>
            <a:pPr algn="ctr"/>
            <a:r>
              <a:rPr lang="en-US" dirty="0" smtClean="0">
                <a:solidFill>
                  <a:schemeClr val="tx1"/>
                </a:solidFill>
                <a:latin typeface="Gill Sans" charset="0"/>
                <a:ea typeface="Gill Sans" charset="0"/>
                <a:cs typeface="Gill Sans" charset="0"/>
              </a:rPr>
              <a:t>Genetics, GWAS</a:t>
            </a:r>
            <a:endParaRPr lang="en-US" dirty="0">
              <a:solidFill>
                <a:schemeClr val="tx1"/>
              </a:solidFill>
              <a:latin typeface="Gill Sans" charset="0"/>
              <a:ea typeface="Gill Sans" charset="0"/>
              <a:cs typeface="Gill Sans" charset="0"/>
            </a:endParaRPr>
          </a:p>
        </p:txBody>
      </p:sp>
    </p:spTree>
    <p:extLst>
      <p:ext uri="{BB962C8B-B14F-4D97-AF65-F5344CB8AC3E}">
        <p14:creationId xmlns:p14="http://schemas.microsoft.com/office/powerpoint/2010/main" val="826047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790"/>
          <a:stretch/>
        </p:blipFill>
        <p:spPr>
          <a:xfrm>
            <a:off x="0" y="0"/>
            <a:ext cx="9112088" cy="4033874"/>
          </a:xfrm>
          <a:prstGeom prst="rect">
            <a:avLst/>
          </a:prstGeom>
        </p:spPr>
      </p:pic>
      <p:sp>
        <p:nvSpPr>
          <p:cNvPr id="3" name="TextBox 2"/>
          <p:cNvSpPr txBox="1"/>
          <p:nvPr/>
        </p:nvSpPr>
        <p:spPr>
          <a:xfrm>
            <a:off x="1414130" y="4508204"/>
            <a:ext cx="3736920" cy="707886"/>
          </a:xfrm>
          <a:prstGeom prst="rect">
            <a:avLst/>
          </a:prstGeom>
          <a:noFill/>
        </p:spPr>
        <p:txBody>
          <a:bodyPr wrap="none" rtlCol="0">
            <a:spAutoFit/>
          </a:bodyPr>
          <a:lstStyle/>
          <a:p>
            <a:r>
              <a:rPr lang="en-US" sz="2000" dirty="0" smtClean="0">
                <a:latin typeface="Gill Sans" charset="0"/>
                <a:ea typeface="Gill Sans" charset="0"/>
                <a:cs typeface="Gill Sans" charset="0"/>
              </a:rPr>
              <a:t>• Data from fixed samples</a:t>
            </a:r>
          </a:p>
          <a:p>
            <a:r>
              <a:rPr lang="en-US" sz="2000" dirty="0" smtClean="0">
                <a:latin typeface="Gill Sans" charset="0"/>
                <a:ea typeface="Gill Sans" charset="0"/>
                <a:cs typeface="Gill Sans" charset="0"/>
              </a:rPr>
              <a:t>• Limited time points, up to 21 </a:t>
            </a:r>
            <a:r>
              <a:rPr lang="en-US" sz="2000" dirty="0" err="1" smtClean="0">
                <a:latin typeface="Gill Sans" charset="0"/>
                <a:ea typeface="Gill Sans" charset="0"/>
                <a:cs typeface="Gill Sans" charset="0"/>
              </a:rPr>
              <a:t>dpf</a:t>
            </a:r>
            <a:endParaRPr lang="en-US" sz="2000" dirty="0">
              <a:latin typeface="Gill Sans" charset="0"/>
              <a:ea typeface="Gill Sans" charset="0"/>
              <a:cs typeface="Gill Sans" charset="0"/>
            </a:endParaRPr>
          </a:p>
        </p:txBody>
      </p:sp>
    </p:spTree>
    <p:extLst>
      <p:ext uri="{BB962C8B-B14F-4D97-AF65-F5344CB8AC3E}">
        <p14:creationId xmlns:p14="http://schemas.microsoft.com/office/powerpoint/2010/main" val="2032454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79206" y="76199"/>
            <a:ext cx="2977116" cy="2721935"/>
          </a:xfrm>
          <a:prstGeom prst="ellipse">
            <a:avLst/>
          </a:prstGeom>
          <a:solidFill>
            <a:schemeClr val="accent1">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Gill Sans" charset="0"/>
                <a:ea typeface="Gill Sans" charset="0"/>
                <a:cs typeface="Gill Sans" charset="0"/>
              </a:rPr>
              <a:t>Zebrafish</a:t>
            </a:r>
            <a:endParaRPr lang="en-US" sz="2000" dirty="0" smtClean="0">
              <a:solidFill>
                <a:schemeClr val="tx1"/>
              </a:solidFill>
              <a:latin typeface="Gill Sans" charset="0"/>
              <a:ea typeface="Gill Sans" charset="0"/>
              <a:cs typeface="Gill Sans" charset="0"/>
            </a:endParaRPr>
          </a:p>
          <a:p>
            <a:pPr algn="ctr"/>
            <a:endParaRPr lang="en-US" dirty="0" smtClean="0">
              <a:solidFill>
                <a:schemeClr val="tx1"/>
              </a:solidFill>
              <a:latin typeface="Gill Sans" charset="0"/>
              <a:ea typeface="Gill Sans" charset="0"/>
              <a:cs typeface="Gill Sans" charset="0"/>
            </a:endParaRPr>
          </a:p>
          <a:p>
            <a:pPr algn="ctr"/>
            <a:r>
              <a:rPr lang="en-US" dirty="0" smtClean="0">
                <a:solidFill>
                  <a:schemeClr val="tx1"/>
                </a:solidFill>
                <a:latin typeface="Gill Sans" charset="0"/>
                <a:ea typeface="Gill Sans" charset="0"/>
                <a:cs typeface="Gill Sans" charset="0"/>
              </a:rPr>
              <a:t>Larval development</a:t>
            </a:r>
          </a:p>
          <a:p>
            <a:pPr algn="ctr"/>
            <a:r>
              <a:rPr lang="en-US" dirty="0" smtClean="0">
                <a:solidFill>
                  <a:schemeClr val="tx1"/>
                </a:solidFill>
                <a:latin typeface="Gill Sans" charset="0"/>
                <a:ea typeface="Gill Sans" charset="0"/>
                <a:cs typeface="Gill Sans" charset="0"/>
              </a:rPr>
              <a:t>Early genetic screens</a:t>
            </a:r>
            <a:endParaRPr lang="en-US" dirty="0">
              <a:solidFill>
                <a:schemeClr val="tx1"/>
              </a:solidFill>
              <a:latin typeface="Gill Sans" charset="0"/>
              <a:ea typeface="Gill Sans" charset="0"/>
              <a:cs typeface="Gill Sans" charset="0"/>
            </a:endParaRPr>
          </a:p>
        </p:txBody>
      </p:sp>
      <p:sp>
        <p:nvSpPr>
          <p:cNvPr id="4" name="Oval 3"/>
          <p:cNvSpPr/>
          <p:nvPr/>
        </p:nvSpPr>
        <p:spPr>
          <a:xfrm>
            <a:off x="2823832" y="2798134"/>
            <a:ext cx="2977116" cy="2721935"/>
          </a:xfrm>
          <a:prstGeom prst="ellipse">
            <a:avLst/>
          </a:prstGeom>
          <a:solidFill>
            <a:schemeClr val="accent4">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Gill Sans" charset="0"/>
                <a:ea typeface="Gill Sans" charset="0"/>
                <a:cs typeface="Gill Sans" charset="0"/>
              </a:rPr>
              <a:t>Mouse, chick</a:t>
            </a:r>
            <a:endParaRPr lang="en-US" sz="2000" dirty="0">
              <a:solidFill>
                <a:schemeClr val="tx1"/>
              </a:solidFill>
              <a:latin typeface="Gill Sans" charset="0"/>
              <a:ea typeface="Gill Sans" charset="0"/>
              <a:cs typeface="Gill Sans" charset="0"/>
            </a:endParaRPr>
          </a:p>
          <a:p>
            <a:pPr algn="ctr"/>
            <a:endParaRPr lang="en-US" dirty="0">
              <a:solidFill>
                <a:schemeClr val="tx1"/>
              </a:solidFill>
              <a:latin typeface="Gill Sans" charset="0"/>
              <a:ea typeface="Gill Sans" charset="0"/>
              <a:cs typeface="Gill Sans" charset="0"/>
            </a:endParaRPr>
          </a:p>
          <a:p>
            <a:pPr algn="ctr"/>
            <a:r>
              <a:rPr lang="en-US" dirty="0" smtClean="0">
                <a:solidFill>
                  <a:schemeClr val="tx1"/>
                </a:solidFill>
                <a:latin typeface="Gill Sans" charset="0"/>
                <a:ea typeface="Gill Sans" charset="0"/>
                <a:cs typeface="Gill Sans" charset="0"/>
              </a:rPr>
              <a:t>Genomic engineering</a:t>
            </a:r>
          </a:p>
          <a:p>
            <a:pPr algn="ctr"/>
            <a:r>
              <a:rPr lang="en-US" dirty="0" smtClean="0">
                <a:solidFill>
                  <a:schemeClr val="tx1"/>
                </a:solidFill>
                <a:latin typeface="Gill Sans" charset="0"/>
                <a:ea typeface="Gill Sans" charset="0"/>
                <a:cs typeface="Gill Sans" charset="0"/>
              </a:rPr>
              <a:t>Anatomical descriptions</a:t>
            </a:r>
            <a:endParaRPr lang="en-US" dirty="0">
              <a:solidFill>
                <a:schemeClr val="tx1"/>
              </a:solidFill>
              <a:latin typeface="Gill Sans" charset="0"/>
              <a:ea typeface="Gill Sans" charset="0"/>
              <a:cs typeface="Gill Sans" charset="0"/>
            </a:endParaRPr>
          </a:p>
        </p:txBody>
      </p:sp>
      <p:sp>
        <p:nvSpPr>
          <p:cNvPr id="6" name="Oval 5"/>
          <p:cNvSpPr/>
          <p:nvPr/>
        </p:nvSpPr>
        <p:spPr>
          <a:xfrm>
            <a:off x="4568457" y="76199"/>
            <a:ext cx="2977116" cy="2721935"/>
          </a:xfrm>
          <a:prstGeom prst="ellipse">
            <a:avLst/>
          </a:prstGeom>
          <a:solidFill>
            <a:schemeClr val="accent6">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Gill Sans" charset="0"/>
                <a:ea typeface="Gill Sans" charset="0"/>
                <a:cs typeface="Gill Sans" charset="0"/>
              </a:rPr>
              <a:t>Human</a:t>
            </a:r>
            <a:endParaRPr lang="en-US" sz="2000" dirty="0">
              <a:solidFill>
                <a:schemeClr val="tx1"/>
              </a:solidFill>
              <a:latin typeface="Gill Sans" charset="0"/>
              <a:ea typeface="Gill Sans" charset="0"/>
              <a:cs typeface="Gill Sans" charset="0"/>
            </a:endParaRPr>
          </a:p>
          <a:p>
            <a:pPr algn="ctr"/>
            <a:endParaRPr lang="en-US" dirty="0">
              <a:solidFill>
                <a:schemeClr val="tx1"/>
              </a:solidFill>
              <a:latin typeface="Gill Sans" charset="0"/>
              <a:ea typeface="Gill Sans" charset="0"/>
              <a:cs typeface="Gill Sans" charset="0"/>
            </a:endParaRPr>
          </a:p>
          <a:p>
            <a:pPr algn="ctr"/>
            <a:r>
              <a:rPr lang="en-US" dirty="0" smtClean="0">
                <a:solidFill>
                  <a:schemeClr val="tx1"/>
                </a:solidFill>
                <a:latin typeface="Gill Sans" charset="0"/>
                <a:ea typeface="Gill Sans" charset="0"/>
                <a:cs typeface="Gill Sans" charset="0"/>
              </a:rPr>
              <a:t>Craniofacial disorders</a:t>
            </a:r>
          </a:p>
          <a:p>
            <a:pPr algn="ctr"/>
            <a:r>
              <a:rPr lang="en-US" dirty="0" smtClean="0">
                <a:solidFill>
                  <a:schemeClr val="tx1"/>
                </a:solidFill>
                <a:latin typeface="Gill Sans" charset="0"/>
                <a:ea typeface="Gill Sans" charset="0"/>
                <a:cs typeface="Gill Sans" charset="0"/>
              </a:rPr>
              <a:t>Genetics, GWAS</a:t>
            </a:r>
            <a:endParaRPr lang="en-US" dirty="0">
              <a:solidFill>
                <a:schemeClr val="tx1"/>
              </a:solidFill>
              <a:latin typeface="Gill Sans" charset="0"/>
              <a:ea typeface="Gill Sans" charset="0"/>
              <a:cs typeface="Gill Sans" charset="0"/>
            </a:endParaRPr>
          </a:p>
        </p:txBody>
      </p:sp>
    </p:spTree>
    <p:extLst>
      <p:ext uri="{BB962C8B-B14F-4D97-AF65-F5344CB8AC3E}">
        <p14:creationId xmlns:p14="http://schemas.microsoft.com/office/powerpoint/2010/main" val="760313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568457" y="76199"/>
            <a:ext cx="2977116" cy="2721935"/>
          </a:xfrm>
          <a:prstGeom prst="ellipse">
            <a:avLst/>
          </a:prstGeom>
          <a:solidFill>
            <a:schemeClr val="accent6">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Gill Sans" charset="0"/>
                <a:ea typeface="Gill Sans" charset="0"/>
                <a:cs typeface="Gill Sans" charset="0"/>
              </a:rPr>
              <a:t>Human</a:t>
            </a:r>
            <a:endParaRPr lang="en-US" sz="2000" dirty="0">
              <a:solidFill>
                <a:schemeClr val="tx1"/>
              </a:solidFill>
              <a:latin typeface="Gill Sans" charset="0"/>
              <a:ea typeface="Gill Sans" charset="0"/>
              <a:cs typeface="Gill Sans" charset="0"/>
            </a:endParaRPr>
          </a:p>
          <a:p>
            <a:pPr algn="ctr"/>
            <a:endParaRPr lang="en-US" dirty="0">
              <a:solidFill>
                <a:schemeClr val="tx1"/>
              </a:solidFill>
              <a:latin typeface="Gill Sans" charset="0"/>
              <a:ea typeface="Gill Sans" charset="0"/>
              <a:cs typeface="Gill Sans" charset="0"/>
            </a:endParaRPr>
          </a:p>
          <a:p>
            <a:pPr algn="ctr"/>
            <a:r>
              <a:rPr lang="en-US" dirty="0" smtClean="0">
                <a:solidFill>
                  <a:schemeClr val="tx1"/>
                </a:solidFill>
                <a:latin typeface="Gill Sans" charset="0"/>
                <a:ea typeface="Gill Sans" charset="0"/>
                <a:cs typeface="Gill Sans" charset="0"/>
              </a:rPr>
              <a:t>Craniofacial disorders</a:t>
            </a:r>
          </a:p>
          <a:p>
            <a:pPr algn="ctr"/>
            <a:r>
              <a:rPr lang="en-US" dirty="0" smtClean="0">
                <a:solidFill>
                  <a:schemeClr val="tx1"/>
                </a:solidFill>
                <a:latin typeface="Gill Sans" charset="0"/>
                <a:ea typeface="Gill Sans" charset="0"/>
                <a:cs typeface="Gill Sans" charset="0"/>
              </a:rPr>
              <a:t>Genetics, GWAS</a:t>
            </a:r>
            <a:endParaRPr lang="en-US" dirty="0">
              <a:solidFill>
                <a:schemeClr val="tx1"/>
              </a:solidFill>
              <a:latin typeface="Gill Sans" charset="0"/>
              <a:ea typeface="Gill Sans" charset="0"/>
              <a:cs typeface="Gill Sans" charset="0"/>
            </a:endParaRPr>
          </a:p>
        </p:txBody>
      </p:sp>
      <p:sp>
        <p:nvSpPr>
          <p:cNvPr id="3" name="Oval 2"/>
          <p:cNvSpPr/>
          <p:nvPr/>
        </p:nvSpPr>
        <p:spPr>
          <a:xfrm>
            <a:off x="1079206" y="76199"/>
            <a:ext cx="2977116" cy="2721935"/>
          </a:xfrm>
          <a:prstGeom prst="ellipse">
            <a:avLst/>
          </a:prstGeom>
          <a:solidFill>
            <a:schemeClr val="accent1">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Gill Sans" charset="0"/>
                <a:ea typeface="Gill Sans" charset="0"/>
                <a:cs typeface="Gill Sans" charset="0"/>
              </a:rPr>
              <a:t>Zebrafish</a:t>
            </a:r>
            <a:endParaRPr lang="en-US" sz="2000" dirty="0" smtClean="0">
              <a:solidFill>
                <a:schemeClr val="tx1"/>
              </a:solidFill>
              <a:latin typeface="Gill Sans" charset="0"/>
              <a:ea typeface="Gill Sans" charset="0"/>
              <a:cs typeface="Gill Sans" charset="0"/>
            </a:endParaRPr>
          </a:p>
          <a:p>
            <a:pPr algn="ctr"/>
            <a:endParaRPr lang="en-US" dirty="0" smtClean="0">
              <a:solidFill>
                <a:schemeClr val="tx1"/>
              </a:solidFill>
              <a:latin typeface="Gill Sans" charset="0"/>
              <a:ea typeface="Gill Sans" charset="0"/>
              <a:cs typeface="Gill Sans" charset="0"/>
            </a:endParaRPr>
          </a:p>
          <a:p>
            <a:pPr algn="ctr"/>
            <a:r>
              <a:rPr lang="en-US" dirty="0" smtClean="0">
                <a:solidFill>
                  <a:schemeClr val="tx1"/>
                </a:solidFill>
                <a:latin typeface="Gill Sans" charset="0"/>
                <a:ea typeface="Gill Sans" charset="0"/>
                <a:cs typeface="Gill Sans" charset="0"/>
              </a:rPr>
              <a:t>Larval development</a:t>
            </a:r>
          </a:p>
          <a:p>
            <a:pPr algn="ctr"/>
            <a:r>
              <a:rPr lang="en-US" dirty="0" smtClean="0">
                <a:solidFill>
                  <a:schemeClr val="tx1"/>
                </a:solidFill>
                <a:latin typeface="Gill Sans" charset="0"/>
                <a:ea typeface="Gill Sans" charset="0"/>
                <a:cs typeface="Gill Sans" charset="0"/>
              </a:rPr>
              <a:t>Early genetic screens</a:t>
            </a:r>
            <a:endParaRPr lang="en-US" dirty="0">
              <a:solidFill>
                <a:schemeClr val="tx1"/>
              </a:solidFill>
              <a:latin typeface="Gill Sans" charset="0"/>
              <a:ea typeface="Gill Sans" charset="0"/>
              <a:cs typeface="Gill Sans" charset="0"/>
            </a:endParaRPr>
          </a:p>
        </p:txBody>
      </p:sp>
      <p:sp>
        <p:nvSpPr>
          <p:cNvPr id="4" name="Oval 3"/>
          <p:cNvSpPr/>
          <p:nvPr/>
        </p:nvSpPr>
        <p:spPr>
          <a:xfrm>
            <a:off x="2823832" y="2798134"/>
            <a:ext cx="2977116" cy="2721935"/>
          </a:xfrm>
          <a:prstGeom prst="ellipse">
            <a:avLst/>
          </a:prstGeom>
          <a:solidFill>
            <a:schemeClr val="accent4">
              <a:lumMod val="20000"/>
              <a:lumOff val="8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Gill Sans" charset="0"/>
                <a:ea typeface="Gill Sans" charset="0"/>
                <a:cs typeface="Gill Sans" charset="0"/>
              </a:rPr>
              <a:t>Mouse, chick</a:t>
            </a:r>
            <a:endParaRPr lang="en-US" sz="2000" dirty="0">
              <a:solidFill>
                <a:schemeClr val="tx1"/>
              </a:solidFill>
              <a:latin typeface="Gill Sans" charset="0"/>
              <a:ea typeface="Gill Sans" charset="0"/>
              <a:cs typeface="Gill Sans" charset="0"/>
            </a:endParaRPr>
          </a:p>
          <a:p>
            <a:pPr algn="ctr"/>
            <a:endParaRPr lang="en-US" dirty="0">
              <a:solidFill>
                <a:schemeClr val="tx1"/>
              </a:solidFill>
              <a:latin typeface="Gill Sans" charset="0"/>
              <a:ea typeface="Gill Sans" charset="0"/>
              <a:cs typeface="Gill Sans" charset="0"/>
            </a:endParaRPr>
          </a:p>
          <a:p>
            <a:pPr algn="ctr"/>
            <a:r>
              <a:rPr lang="en-US" dirty="0" smtClean="0">
                <a:solidFill>
                  <a:schemeClr val="tx1"/>
                </a:solidFill>
                <a:latin typeface="Gill Sans" charset="0"/>
                <a:ea typeface="Gill Sans" charset="0"/>
                <a:cs typeface="Gill Sans" charset="0"/>
              </a:rPr>
              <a:t>Genomic engineering</a:t>
            </a:r>
          </a:p>
          <a:p>
            <a:pPr algn="ctr"/>
            <a:r>
              <a:rPr lang="en-US" dirty="0" smtClean="0">
                <a:solidFill>
                  <a:schemeClr val="tx1"/>
                </a:solidFill>
                <a:latin typeface="Gill Sans" charset="0"/>
                <a:ea typeface="Gill Sans" charset="0"/>
                <a:cs typeface="Gill Sans" charset="0"/>
              </a:rPr>
              <a:t>Anatomical descriptions</a:t>
            </a:r>
            <a:endParaRPr lang="en-US" dirty="0">
              <a:solidFill>
                <a:schemeClr val="tx1"/>
              </a:solidFill>
              <a:latin typeface="Gill Sans" charset="0"/>
              <a:ea typeface="Gill Sans" charset="0"/>
              <a:cs typeface="Gill Sans" charset="0"/>
            </a:endParaRPr>
          </a:p>
        </p:txBody>
      </p:sp>
      <p:sp>
        <p:nvSpPr>
          <p:cNvPr id="6" name="Oval 5"/>
          <p:cNvSpPr/>
          <p:nvPr/>
        </p:nvSpPr>
        <p:spPr>
          <a:xfrm>
            <a:off x="1910687" y="1222745"/>
            <a:ext cx="4803405" cy="3476255"/>
          </a:xfrm>
          <a:prstGeom prst="ellipse">
            <a:avLst/>
          </a:prstGeom>
          <a:solidFill>
            <a:srgbClr val="17E4DA"/>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Gill Sans" charset="0"/>
                <a:ea typeface="Gill Sans" charset="0"/>
                <a:cs typeface="Gill Sans" charset="0"/>
              </a:rPr>
              <a:t>Zebrafish</a:t>
            </a:r>
            <a:r>
              <a:rPr lang="en-US" sz="2400" dirty="0" smtClean="0">
                <a:latin typeface="Gill Sans" charset="0"/>
                <a:ea typeface="Gill Sans" charset="0"/>
                <a:cs typeface="Gill Sans" charset="0"/>
              </a:rPr>
              <a:t> models for human disease</a:t>
            </a:r>
          </a:p>
          <a:p>
            <a:pPr marL="230188" indent="-230188"/>
            <a:r>
              <a:rPr lang="en-US" sz="1600" dirty="0" smtClean="0">
                <a:latin typeface="Gill Sans" charset="0"/>
                <a:ea typeface="Gill Sans" charset="0"/>
                <a:cs typeface="Gill Sans" charset="0"/>
              </a:rPr>
              <a:t>• Visualize and describe later skull development and anatomy</a:t>
            </a:r>
          </a:p>
          <a:p>
            <a:pPr marL="230188" indent="-230188"/>
            <a:r>
              <a:rPr lang="en-US" sz="1600" dirty="0" smtClean="0">
                <a:latin typeface="Gill Sans" charset="0"/>
                <a:ea typeface="Gill Sans" charset="0"/>
                <a:cs typeface="Gill Sans" charset="0"/>
              </a:rPr>
              <a:t>• </a:t>
            </a:r>
            <a:r>
              <a:rPr lang="en-US" sz="1600" dirty="0" smtClean="0">
                <a:latin typeface="Gill Sans" charset="0"/>
                <a:ea typeface="Gill Sans" charset="0"/>
                <a:cs typeface="Gill Sans" charset="0"/>
              </a:rPr>
              <a:t>Enable quantitative mutant analysis</a:t>
            </a:r>
          </a:p>
          <a:p>
            <a:pPr marL="230188" indent="-230188"/>
            <a:r>
              <a:rPr lang="en-US" sz="1600" dirty="0" smtClean="0">
                <a:latin typeface="Gill Sans" charset="0"/>
                <a:ea typeface="Gill Sans" charset="0"/>
                <a:cs typeface="Gill Sans" charset="0"/>
              </a:rPr>
              <a:t>• Facilitate comparisons with human, other model </a:t>
            </a:r>
            <a:r>
              <a:rPr lang="en-US" sz="1600" dirty="0" smtClean="0">
                <a:latin typeface="Gill Sans" charset="0"/>
                <a:ea typeface="Gill Sans" charset="0"/>
                <a:cs typeface="Gill Sans" charset="0"/>
              </a:rPr>
              <a:t>systems</a:t>
            </a:r>
          </a:p>
          <a:p>
            <a:pPr marL="230188" indent="-230188"/>
            <a:r>
              <a:rPr lang="en-US" sz="1600" dirty="0">
                <a:latin typeface="Gill Sans" charset="0"/>
                <a:ea typeface="Gill Sans" charset="0"/>
                <a:cs typeface="Gill Sans" charset="0"/>
              </a:rPr>
              <a:t>• Create an anatomical atlas</a:t>
            </a:r>
          </a:p>
          <a:p>
            <a:pPr marL="230188" indent="-230188"/>
            <a:endParaRPr lang="en-US" sz="2000" dirty="0" smtClean="0">
              <a:latin typeface="Gill Sans" charset="0"/>
              <a:ea typeface="Gill Sans" charset="0"/>
              <a:cs typeface="Gill Sans" charset="0"/>
            </a:endParaRPr>
          </a:p>
          <a:p>
            <a:endParaRPr lang="en-US" sz="2000" dirty="0">
              <a:latin typeface="Gill Sans" charset="0"/>
              <a:ea typeface="Gill Sans" charset="0"/>
              <a:cs typeface="Gill Sans" charset="0"/>
            </a:endParaRPr>
          </a:p>
        </p:txBody>
      </p:sp>
    </p:spTree>
    <p:extLst>
      <p:ext uri="{BB962C8B-B14F-4D97-AF65-F5344CB8AC3E}">
        <p14:creationId xmlns:p14="http://schemas.microsoft.com/office/powerpoint/2010/main" val="716334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5" y="0"/>
            <a:ext cx="4408227" cy="44082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478" y="1"/>
            <a:ext cx="4408226" cy="4408226"/>
          </a:xfrm>
          <a:prstGeom prst="rect">
            <a:avLst/>
          </a:prstGeom>
        </p:spPr>
      </p:pic>
      <p:sp>
        <p:nvSpPr>
          <p:cNvPr id="5" name="TextBox 4"/>
          <p:cNvSpPr txBox="1"/>
          <p:nvPr/>
        </p:nvSpPr>
        <p:spPr>
          <a:xfrm>
            <a:off x="1286564" y="4132386"/>
            <a:ext cx="1861407" cy="553998"/>
          </a:xfrm>
          <a:prstGeom prst="rect">
            <a:avLst/>
          </a:prstGeom>
          <a:noFill/>
        </p:spPr>
        <p:txBody>
          <a:bodyPr wrap="none" rtlCol="0">
            <a:spAutoFit/>
          </a:bodyPr>
          <a:lstStyle/>
          <a:p>
            <a:r>
              <a:rPr lang="en-US" sz="3000" i="1" dirty="0">
                <a:solidFill>
                  <a:srgbClr val="78F23B"/>
                </a:solidFill>
                <a:latin typeface="Gill Sans" charset="0"/>
                <a:ea typeface="Gill Sans" charset="0"/>
                <a:cs typeface="Gill Sans" charset="0"/>
              </a:rPr>
              <a:t>col1a1:egfp</a:t>
            </a:r>
          </a:p>
        </p:txBody>
      </p:sp>
      <p:sp>
        <p:nvSpPr>
          <p:cNvPr id="6" name="TextBox 5"/>
          <p:cNvSpPr txBox="1"/>
          <p:nvPr/>
        </p:nvSpPr>
        <p:spPr>
          <a:xfrm>
            <a:off x="5923859" y="4137588"/>
            <a:ext cx="1977464" cy="553998"/>
          </a:xfrm>
          <a:prstGeom prst="rect">
            <a:avLst/>
          </a:prstGeom>
          <a:noFill/>
        </p:spPr>
        <p:txBody>
          <a:bodyPr wrap="none" rtlCol="0">
            <a:spAutoFit/>
          </a:bodyPr>
          <a:lstStyle/>
          <a:p>
            <a:r>
              <a:rPr lang="en-US" sz="3000" i="1" dirty="0">
                <a:solidFill>
                  <a:srgbClr val="EA5DFA"/>
                </a:solidFill>
                <a:latin typeface="Gill Sans" charset="0"/>
                <a:ea typeface="Gill Sans" charset="0"/>
                <a:cs typeface="Gill Sans" charset="0"/>
              </a:rPr>
              <a:t>sp7:mcherry</a:t>
            </a:r>
          </a:p>
        </p:txBody>
      </p:sp>
    </p:spTree>
    <p:extLst>
      <p:ext uri="{BB962C8B-B14F-4D97-AF65-F5344CB8AC3E}">
        <p14:creationId xmlns:p14="http://schemas.microsoft.com/office/powerpoint/2010/main" val="1911759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1" name="MAX_Image Expt 3_18dpf.lif_Fish 4_0.79x_zoom 2.5_z00.png"/>
          <p:cNvPicPr/>
          <p:nvPr/>
        </p:nvPicPr>
        <p:blipFill>
          <a:blip r:embed="rId3">
            <a:extLst/>
          </a:blip>
          <a:srcRect r="689" b="1149"/>
          <a:stretch>
            <a:fillRect/>
          </a:stretch>
        </p:blipFill>
        <p:spPr>
          <a:xfrm rot="5400000">
            <a:off x="916039" y="709167"/>
            <a:ext cx="964407" cy="959943"/>
          </a:xfrm>
          <a:prstGeom prst="rect">
            <a:avLst/>
          </a:prstGeom>
          <a:ln w="12700">
            <a:miter lim="400000"/>
          </a:ln>
        </p:spPr>
      </p:pic>
      <p:pic>
        <p:nvPicPr>
          <p:cNvPr id="442" name="MAX_Image Expt 3_19dpf.lif_Fish 4_0.8x_Zoom 2.0_z00.png"/>
          <p:cNvPicPr/>
          <p:nvPr/>
        </p:nvPicPr>
        <p:blipFill>
          <a:blip r:embed="rId4">
            <a:extLst/>
          </a:blip>
          <a:srcRect r="1974" b="2295"/>
          <a:stretch>
            <a:fillRect/>
          </a:stretch>
        </p:blipFill>
        <p:spPr>
          <a:xfrm rot="5400000">
            <a:off x="1921299" y="712220"/>
            <a:ext cx="953246" cy="950119"/>
          </a:xfrm>
          <a:prstGeom prst="rect">
            <a:avLst/>
          </a:prstGeom>
          <a:ln w="12700">
            <a:miter lim="400000"/>
          </a:ln>
        </p:spPr>
      </p:pic>
      <p:pic>
        <p:nvPicPr>
          <p:cNvPr id="443" name="MAX_Image Expt 3_20dpf.lif_Fish 4_1.5x_zoom 1_z00.png"/>
          <p:cNvPicPr/>
          <p:nvPr/>
        </p:nvPicPr>
        <p:blipFill>
          <a:blip r:embed="rId5">
            <a:extLst/>
          </a:blip>
          <a:srcRect l="2604" t="5381" r="3645" b="868"/>
          <a:stretch>
            <a:fillRect/>
          </a:stretch>
        </p:blipFill>
        <p:spPr>
          <a:xfrm rot="5400000">
            <a:off x="2964658" y="587874"/>
            <a:ext cx="1205508" cy="1205508"/>
          </a:xfrm>
          <a:prstGeom prst="rect">
            <a:avLst/>
          </a:prstGeom>
          <a:ln w="12700">
            <a:miter lim="400000"/>
          </a:ln>
        </p:spPr>
      </p:pic>
      <p:pic>
        <p:nvPicPr>
          <p:cNvPr id="444" name="MAX_Image Expt 3_21dpf.lif_Fish 4_.79x_zoom 1.5_z00.png"/>
          <p:cNvPicPr/>
          <p:nvPr/>
        </p:nvPicPr>
        <p:blipFill>
          <a:blip r:embed="rId6">
            <a:extLst/>
          </a:blip>
          <a:srcRect l="2645" t="14682" r="2116" b="13888"/>
          <a:stretch>
            <a:fillRect/>
          </a:stretch>
        </p:blipFill>
        <p:spPr>
          <a:xfrm rot="5400000">
            <a:off x="4058544" y="587874"/>
            <a:ext cx="1607344" cy="1205508"/>
          </a:xfrm>
          <a:prstGeom prst="rect">
            <a:avLst/>
          </a:prstGeom>
          <a:ln w="12700">
            <a:miter lim="400000"/>
          </a:ln>
        </p:spPr>
      </p:pic>
      <p:pic>
        <p:nvPicPr>
          <p:cNvPr id="445" name="MAX_Image Expt 3_22dpf.lif_Fish 4_0.94x_zoom 1_z00.png"/>
          <p:cNvPicPr/>
          <p:nvPr/>
        </p:nvPicPr>
        <p:blipFill>
          <a:blip r:embed="rId7">
            <a:extLst/>
          </a:blip>
          <a:srcRect t="20769" r="5054" b="15934"/>
          <a:stretch>
            <a:fillRect/>
          </a:stretch>
        </p:blipFill>
        <p:spPr>
          <a:xfrm rot="5400000">
            <a:off x="5232798" y="544711"/>
            <a:ext cx="1928813" cy="1285876"/>
          </a:xfrm>
          <a:prstGeom prst="rect">
            <a:avLst/>
          </a:prstGeom>
          <a:ln w="12700">
            <a:miter lim="400000"/>
          </a:ln>
        </p:spPr>
      </p:pic>
      <p:pic>
        <p:nvPicPr>
          <p:cNvPr id="446" name="MAX_Image Expt 3_23dpf.lif_Fish 4_1x_zoom 1_z00.png"/>
          <p:cNvPicPr/>
          <p:nvPr/>
        </p:nvPicPr>
        <p:blipFill>
          <a:blip r:embed="rId8">
            <a:extLst/>
          </a:blip>
          <a:srcRect t="16647" r="115" b="16763"/>
          <a:stretch>
            <a:fillRect/>
          </a:stretch>
        </p:blipFill>
        <p:spPr>
          <a:xfrm rot="5400000">
            <a:off x="6609458" y="544711"/>
            <a:ext cx="1928813" cy="1285876"/>
          </a:xfrm>
          <a:prstGeom prst="rect">
            <a:avLst/>
          </a:prstGeom>
          <a:ln w="12700">
            <a:miter lim="400000"/>
          </a:ln>
        </p:spPr>
      </p:pic>
      <p:pic>
        <p:nvPicPr>
          <p:cNvPr id="447" name="MAX_Image Expt 3_25dpf.lif_Fish 4_0.8x_zoom 1_z00.png"/>
          <p:cNvPicPr/>
          <p:nvPr/>
        </p:nvPicPr>
        <p:blipFill>
          <a:blip r:embed="rId9">
            <a:extLst/>
          </a:blip>
          <a:srcRect l="3400" t="21136" r="3265" b="12197"/>
          <a:stretch>
            <a:fillRect/>
          </a:stretch>
        </p:blipFill>
        <p:spPr>
          <a:xfrm rot="5400000">
            <a:off x="730745" y="2844106"/>
            <a:ext cx="2250283" cy="1607344"/>
          </a:xfrm>
          <a:prstGeom prst="rect">
            <a:avLst/>
          </a:prstGeom>
          <a:ln w="12700">
            <a:miter lim="400000"/>
          </a:ln>
        </p:spPr>
      </p:pic>
      <p:pic>
        <p:nvPicPr>
          <p:cNvPr id="448" name="MAX_Image Expt 3_27dpf.lif_Fish 4_0.79x_zoom 1_z00.png"/>
          <p:cNvPicPr/>
          <p:nvPr/>
        </p:nvPicPr>
        <p:blipFill>
          <a:blip r:embed="rId10">
            <a:extLst/>
          </a:blip>
          <a:srcRect t="20833" r="6975" b="12500"/>
          <a:stretch>
            <a:fillRect/>
          </a:stretch>
        </p:blipFill>
        <p:spPr>
          <a:xfrm rot="5400000">
            <a:off x="2460873" y="2840386"/>
            <a:ext cx="2242840" cy="1607344"/>
          </a:xfrm>
          <a:prstGeom prst="rect">
            <a:avLst/>
          </a:prstGeom>
          <a:ln w="12700">
            <a:miter lim="400000"/>
          </a:ln>
        </p:spPr>
      </p:pic>
      <p:pic>
        <p:nvPicPr>
          <p:cNvPr id="449" name="MAX_Image Expt 3_29dpf.lif_Fish 4_0.78x_zoom 1_z00.png"/>
          <p:cNvPicPr/>
          <p:nvPr/>
        </p:nvPicPr>
        <p:blipFill>
          <a:blip r:embed="rId11">
            <a:extLst/>
          </a:blip>
          <a:srcRect t="18055" r="6666" b="15277"/>
          <a:stretch>
            <a:fillRect/>
          </a:stretch>
        </p:blipFill>
        <p:spPr>
          <a:xfrm rot="5400000">
            <a:off x="4183558" y="2844106"/>
            <a:ext cx="2250283" cy="1607344"/>
          </a:xfrm>
          <a:prstGeom prst="rect">
            <a:avLst/>
          </a:prstGeom>
          <a:ln w="12700">
            <a:miter lim="400000"/>
          </a:ln>
        </p:spPr>
      </p:pic>
      <p:pic>
        <p:nvPicPr>
          <p:cNvPr id="450" name="MAX_Image Expt 3_32dpf.lif_Fish 4_0.57x_zoom 1_z00.png"/>
          <p:cNvPicPr/>
          <p:nvPr/>
        </p:nvPicPr>
        <p:blipFill>
          <a:blip r:embed="rId12">
            <a:extLst/>
          </a:blip>
          <a:srcRect l="11347" t="25531" r="17163" b="23404"/>
          <a:stretch>
            <a:fillRect/>
          </a:stretch>
        </p:blipFill>
        <p:spPr>
          <a:xfrm rot="5400000">
            <a:off x="5909964" y="2844106"/>
            <a:ext cx="2250283" cy="1607344"/>
          </a:xfrm>
          <a:prstGeom prst="rect">
            <a:avLst/>
          </a:prstGeom>
          <a:ln w="12700">
            <a:miter lim="400000"/>
          </a:ln>
        </p:spPr>
      </p:pic>
      <p:sp>
        <p:nvSpPr>
          <p:cNvPr id="461" name="Shape 461"/>
          <p:cNvSpPr/>
          <p:nvPr/>
        </p:nvSpPr>
        <p:spPr>
          <a:xfrm>
            <a:off x="1144298" y="77068"/>
            <a:ext cx="1644971" cy="419122"/>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p>
            <a:pPr algn="ctr" defTabSz="342266">
              <a:defRPr sz="1800"/>
            </a:pPr>
            <a:r>
              <a:rPr lang="en-US" sz="2333" i="1" dirty="0">
                <a:solidFill>
                  <a:srgbClr val="96D35F"/>
                </a:solidFill>
                <a:latin typeface="Gill Sans" charset="0"/>
                <a:ea typeface="Gill Sans" charset="0"/>
                <a:cs typeface="Gill Sans" charset="0"/>
                <a:sym typeface="Gill Sans"/>
              </a:rPr>
              <a:t>cartilage </a:t>
            </a:r>
            <a:r>
              <a:rPr lang="en-US" sz="2333" i="1" dirty="0">
                <a:solidFill>
                  <a:srgbClr val="D357FE"/>
                </a:solidFill>
                <a:latin typeface="Gill Sans" charset="0"/>
                <a:ea typeface="Gill Sans" charset="0"/>
                <a:cs typeface="Gill Sans" charset="0"/>
                <a:sym typeface="Gill Sans"/>
              </a:rPr>
              <a:t>bone</a:t>
            </a:r>
            <a:endParaRPr sz="2333" i="1" dirty="0">
              <a:solidFill>
                <a:srgbClr val="D357FE"/>
              </a:solidFill>
              <a:latin typeface="Gill Sans" charset="0"/>
              <a:ea typeface="Gill Sans" charset="0"/>
              <a:cs typeface="Gill Sans" charset="0"/>
              <a:sym typeface="Gill Sans"/>
            </a:endParaRPr>
          </a:p>
        </p:txBody>
      </p:sp>
      <p:sp>
        <p:nvSpPr>
          <p:cNvPr id="462" name="Shape 462"/>
          <p:cNvSpPr/>
          <p:nvPr/>
        </p:nvSpPr>
        <p:spPr>
          <a:xfrm>
            <a:off x="7301888" y="5305559"/>
            <a:ext cx="1829830" cy="367890"/>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sz="2000" dirty="0">
                <a:solidFill>
                  <a:prstClr val="white"/>
                </a:solidFill>
                <a:latin typeface="Gill Sans" charset="0"/>
                <a:ea typeface="Gill Sans" charset="0"/>
                <a:cs typeface="Gill Sans" charset="0"/>
              </a:rPr>
              <a:t>Michelle Kanther</a:t>
            </a:r>
          </a:p>
        </p:txBody>
      </p:sp>
      <p:sp>
        <p:nvSpPr>
          <p:cNvPr id="24" name="Shape 462"/>
          <p:cNvSpPr/>
          <p:nvPr/>
        </p:nvSpPr>
        <p:spPr>
          <a:xfrm>
            <a:off x="2959164" y="128300"/>
            <a:ext cx="1050769" cy="367890"/>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lang="en-US" sz="2000" dirty="0">
                <a:solidFill>
                  <a:prstClr val="white"/>
                </a:solidFill>
                <a:latin typeface="Gill Sans" charset="0"/>
                <a:ea typeface="Gill Sans" charset="0"/>
                <a:cs typeface="Gill Sans" charset="0"/>
              </a:rPr>
              <a:t>18-32 </a:t>
            </a:r>
            <a:r>
              <a:rPr lang="en-US" sz="2000" dirty="0" err="1">
                <a:solidFill>
                  <a:prstClr val="white"/>
                </a:solidFill>
                <a:latin typeface="Gill Sans" charset="0"/>
                <a:ea typeface="Gill Sans" charset="0"/>
                <a:cs typeface="Gill Sans" charset="0"/>
              </a:rPr>
              <a:t>dpf</a:t>
            </a:r>
            <a:endParaRPr sz="200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76706624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295" t="20945" r="816" b="34982"/>
          <a:stretch/>
        </p:blipFill>
        <p:spPr>
          <a:xfrm>
            <a:off x="1088926" y="253998"/>
            <a:ext cx="3313738" cy="2286000"/>
          </a:xfrm>
          <a:prstGeom prst="rect">
            <a:avLst/>
          </a:prstGeom>
        </p:spPr>
      </p:pic>
      <p:sp>
        <p:nvSpPr>
          <p:cNvPr id="3" name="TextBox 2"/>
          <p:cNvSpPr txBox="1"/>
          <p:nvPr/>
        </p:nvSpPr>
        <p:spPr>
          <a:xfrm>
            <a:off x="1909069" y="2480656"/>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5.79 mm (19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1296" t="20000" r="4522" b="35926"/>
          <a:stretch/>
        </p:blipFill>
        <p:spPr>
          <a:xfrm>
            <a:off x="4716901" y="194655"/>
            <a:ext cx="3328938" cy="2286000"/>
          </a:xfrm>
          <a:prstGeom prst="rect">
            <a:avLst/>
          </a:prstGeom>
        </p:spPr>
      </p:pic>
      <p:sp>
        <p:nvSpPr>
          <p:cNvPr id="5" name="TextBox 4"/>
          <p:cNvSpPr txBox="1"/>
          <p:nvPr/>
        </p:nvSpPr>
        <p:spPr>
          <a:xfrm>
            <a:off x="5630497" y="2453806"/>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5.99 mm (20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2778" t="14074" r="13149" b="41852"/>
          <a:stretch/>
        </p:blipFill>
        <p:spPr>
          <a:xfrm>
            <a:off x="1088926" y="2907165"/>
            <a:ext cx="3323344" cy="2286000"/>
          </a:xfrm>
          <a:prstGeom prst="rect">
            <a:avLst/>
          </a:prstGeom>
        </p:spPr>
      </p:pic>
      <p:sp>
        <p:nvSpPr>
          <p:cNvPr id="7" name="TextBox 6"/>
          <p:cNvSpPr txBox="1"/>
          <p:nvPr/>
        </p:nvSpPr>
        <p:spPr>
          <a:xfrm>
            <a:off x="1909069" y="5193166"/>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6.15 mm (21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89" t="28518" r="12037" b="27408"/>
          <a:stretch/>
        </p:blipFill>
        <p:spPr>
          <a:xfrm>
            <a:off x="4716901" y="2907165"/>
            <a:ext cx="3323344" cy="2286000"/>
          </a:xfrm>
          <a:prstGeom prst="rect">
            <a:avLst/>
          </a:prstGeom>
        </p:spPr>
      </p:pic>
      <p:sp>
        <p:nvSpPr>
          <p:cNvPr id="9" name="TextBox 8"/>
          <p:cNvSpPr txBox="1"/>
          <p:nvPr/>
        </p:nvSpPr>
        <p:spPr>
          <a:xfrm>
            <a:off x="5627699" y="5197913"/>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6.30 mm (22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cxnSp>
        <p:nvCxnSpPr>
          <p:cNvPr id="12" name="Straight Arrow Connector 11"/>
          <p:cNvCxnSpPr/>
          <p:nvPr/>
        </p:nvCxnSpPr>
        <p:spPr>
          <a:xfrm flipV="1">
            <a:off x="2852174" y="1396999"/>
            <a:ext cx="435716" cy="203909"/>
          </a:xfrm>
          <a:prstGeom prst="straightConnector1">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Shape 299"/>
          <p:cNvSpPr/>
          <p:nvPr/>
        </p:nvSpPr>
        <p:spPr>
          <a:xfrm>
            <a:off x="3287889" y="81261"/>
            <a:ext cx="2762781" cy="435927"/>
          </a:xfrm>
          <a:prstGeom prst="rect">
            <a:avLst/>
          </a:prstGeom>
          <a:ln w="12700">
            <a:miter lim="400000"/>
          </a:ln>
          <a:extLst>
            <a:ext uri="{C572A759-6A51-4108-AA02-DFA0A04FC94B}">
              <ma14:wrappingTextBoxFlag xmlns:ma14="http://schemas.microsoft.com/office/mac/drawingml/2011/main" val="1"/>
            </a:ext>
          </a:extLst>
        </p:spPr>
        <p:txBody>
          <a:bodyPr wrap="none" lIns="38087" tIns="38087" rIns="38087" bIns="38087">
            <a:spAutoFit/>
          </a:bodyPr>
          <a:lstStyle>
            <a:lvl1pPr defTabSz="1170432">
              <a:defRPr sz="5000" i="1">
                <a:solidFill>
                  <a:srgbClr val="78F23B"/>
                </a:solidFill>
                <a:latin typeface="+mn-lt"/>
                <a:ea typeface="+mn-ea"/>
                <a:cs typeface="+mn-cs"/>
                <a:sym typeface="Gill Sans"/>
              </a:defRPr>
            </a:lvl1pPr>
          </a:lstStyle>
          <a:p>
            <a:r>
              <a:rPr lang="en-US" sz="2333" i="0" dirty="0">
                <a:solidFill>
                  <a:prstClr val="white"/>
                </a:solidFill>
                <a:latin typeface="Gill Sans" charset="0"/>
                <a:ea typeface="Gill Sans" charset="0"/>
                <a:cs typeface="Gill Sans" charset="0"/>
              </a:rPr>
              <a:t>Frontal bone initiation</a:t>
            </a:r>
            <a:endParaRPr sz="2333" i="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529195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6459</TotalTime>
  <Words>2151</Words>
  <Application>Microsoft Macintosh PowerPoint</Application>
  <PresentationFormat>On-screen Show (16:10)</PresentationFormat>
  <Paragraphs>186</Paragraphs>
  <Slides>28</Slides>
  <Notes>28</Notes>
  <HiddenSlides>0</HiddenSlides>
  <MMClips>2</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28</vt:i4>
      </vt:variant>
    </vt:vector>
  </HeadingPairs>
  <TitlesOfParts>
    <vt:vector size="38" baseType="lpstr">
      <vt:lpstr>Calibri</vt:lpstr>
      <vt:lpstr>Calibri Light</vt:lpstr>
      <vt:lpstr>Gill Sans</vt:lpstr>
      <vt:lpstr>Arial</vt:lpstr>
      <vt:lpstr>Office Theme</vt:lpstr>
      <vt:lpstr>1_Office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142</cp:revision>
  <dcterms:created xsi:type="dcterms:W3CDTF">2016-05-01T11:29:17Z</dcterms:created>
  <dcterms:modified xsi:type="dcterms:W3CDTF">2019-05-20T16:35:26Z</dcterms:modified>
</cp:coreProperties>
</file>