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13" r:id="rId3"/>
    <p:sldId id="314" r:id="rId4"/>
    <p:sldId id="257" r:id="rId5"/>
    <p:sldId id="299" r:id="rId6"/>
    <p:sldId id="258" r:id="rId7"/>
    <p:sldId id="259" r:id="rId8"/>
    <p:sldId id="347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38" r:id="rId33"/>
    <p:sldId id="339" r:id="rId34"/>
    <p:sldId id="340" r:id="rId35"/>
    <p:sldId id="341" r:id="rId36"/>
    <p:sldId id="342" r:id="rId37"/>
    <p:sldId id="343" r:id="rId38"/>
    <p:sldId id="344" r:id="rId39"/>
    <p:sldId id="345" r:id="rId40"/>
    <p:sldId id="346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53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8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0786A-0852-4818-89D4-EE27D7386E96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56419-B03D-4B14-BD55-7316F4CA6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08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56419-B03D-4B14-BD55-7316F4CA65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92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56419-B03D-4B14-BD55-7316F4CA65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04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017944"/>
            <a:ext cx="1938051" cy="65908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45688" y="6017944"/>
            <a:ext cx="694061" cy="703531"/>
          </a:xfrm>
          <a:prstGeom prst="rect">
            <a:avLst/>
          </a:prstGeom>
        </p:spPr>
        <p:txBody>
          <a:bodyPr/>
          <a:lstStyle/>
          <a:p>
            <a:fld id="{6C48E1EA-DF70-4943-804C-F91326D4A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43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017944"/>
            <a:ext cx="1938051" cy="65908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45688" y="6017944"/>
            <a:ext cx="694061" cy="703531"/>
          </a:xfrm>
          <a:prstGeom prst="rect">
            <a:avLst/>
          </a:prstGeom>
        </p:spPr>
        <p:txBody>
          <a:bodyPr/>
          <a:lstStyle/>
          <a:p>
            <a:fld id="{6C48E1EA-DF70-4943-804C-F91326D4A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78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017944"/>
            <a:ext cx="1938051" cy="65908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45688" y="6017944"/>
            <a:ext cx="694061" cy="703531"/>
          </a:xfrm>
          <a:prstGeom prst="rect">
            <a:avLst/>
          </a:prstGeom>
        </p:spPr>
        <p:txBody>
          <a:bodyPr/>
          <a:lstStyle/>
          <a:p>
            <a:fld id="{6C48E1EA-DF70-4943-804C-F91326D4A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90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ED889-85AF-412D-BAC4-E084AE663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87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ED889-85AF-412D-BAC4-E084AE663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257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ED889-85AF-412D-BAC4-E084AE663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35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05738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0" y="5929809"/>
            <a:ext cx="694061" cy="703531"/>
          </a:xfrm>
          <a:prstGeom prst="rect">
            <a:avLst/>
          </a:prstGeom>
        </p:spPr>
        <p:txBody>
          <a:bodyPr/>
          <a:lstStyle/>
          <a:p>
            <a:fld id="{6C48E1EA-DF70-4943-804C-F91326D4A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017944"/>
            <a:ext cx="1938051" cy="65908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45688" y="6017944"/>
            <a:ext cx="694061" cy="703531"/>
          </a:xfrm>
          <a:prstGeom prst="rect">
            <a:avLst/>
          </a:prstGeom>
        </p:spPr>
        <p:txBody>
          <a:bodyPr/>
          <a:lstStyle/>
          <a:p>
            <a:fld id="{6C48E1EA-DF70-4943-804C-F91326D4A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54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017944"/>
            <a:ext cx="1938051" cy="65908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45688" y="6017944"/>
            <a:ext cx="694061" cy="703531"/>
          </a:xfrm>
          <a:prstGeom prst="rect">
            <a:avLst/>
          </a:prstGeom>
        </p:spPr>
        <p:txBody>
          <a:bodyPr/>
          <a:lstStyle/>
          <a:p>
            <a:fld id="{6C48E1EA-DF70-4943-804C-F91326D4A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77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8200" y="6017944"/>
            <a:ext cx="1938051" cy="65908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45688" y="6017944"/>
            <a:ext cx="694061" cy="703531"/>
          </a:xfrm>
          <a:prstGeom prst="rect">
            <a:avLst/>
          </a:prstGeom>
        </p:spPr>
        <p:txBody>
          <a:bodyPr/>
          <a:lstStyle/>
          <a:p>
            <a:fld id="{6C48E1EA-DF70-4943-804C-F91326D4A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22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017944"/>
            <a:ext cx="1938051" cy="65908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45688" y="6017944"/>
            <a:ext cx="694061" cy="703531"/>
          </a:xfrm>
          <a:prstGeom prst="rect">
            <a:avLst/>
          </a:prstGeom>
        </p:spPr>
        <p:txBody>
          <a:bodyPr/>
          <a:lstStyle/>
          <a:p>
            <a:fld id="{6C48E1EA-DF70-4943-804C-F91326D4A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9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017944"/>
            <a:ext cx="1938051" cy="65908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37207" y="5963280"/>
            <a:ext cx="694061" cy="703531"/>
          </a:xfrm>
          <a:prstGeom prst="rect">
            <a:avLst/>
          </a:prstGeom>
        </p:spPr>
        <p:txBody>
          <a:bodyPr/>
          <a:lstStyle/>
          <a:p>
            <a:fld id="{6C48E1EA-DF70-4943-804C-F91326D4A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39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017944"/>
            <a:ext cx="1938051" cy="65908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45688" y="6017944"/>
            <a:ext cx="694061" cy="703531"/>
          </a:xfrm>
          <a:prstGeom prst="rect">
            <a:avLst/>
          </a:prstGeom>
        </p:spPr>
        <p:txBody>
          <a:bodyPr/>
          <a:lstStyle/>
          <a:p>
            <a:fld id="{6C48E1EA-DF70-4943-804C-F91326D4A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74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017944"/>
            <a:ext cx="1938051" cy="65908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45688" y="6017944"/>
            <a:ext cx="694061" cy="703531"/>
          </a:xfrm>
          <a:prstGeom prst="rect">
            <a:avLst/>
          </a:prstGeom>
        </p:spPr>
        <p:txBody>
          <a:bodyPr/>
          <a:lstStyle/>
          <a:p>
            <a:fld id="{6C48E1EA-DF70-4943-804C-F91326D4A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57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57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" r="170"/>
          <a:stretch/>
        </p:blipFill>
        <p:spPr>
          <a:xfrm>
            <a:off x="10192153" y="5923616"/>
            <a:ext cx="862317" cy="854905"/>
          </a:xfrm>
          <a:prstGeom prst="ellipse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8" y="5923616"/>
            <a:ext cx="1989995" cy="892187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9251711" y="63697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ED889-85AF-412D-BAC4-E084AE663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0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facebase.org/hgai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164" y="726861"/>
            <a:ext cx="11413672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Human Genomics Analysis Interface </a:t>
            </a:r>
            <a:br>
              <a:rPr lang="en-US" dirty="0" smtClean="0"/>
            </a:br>
            <a:r>
              <a:rPr lang="en-US" sz="4400" dirty="0" smtClean="0"/>
              <a:t>(U01-DE024425)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840295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Mary L. Marazita</a:t>
            </a:r>
          </a:p>
          <a:p>
            <a:r>
              <a:rPr lang="en-US" dirty="0" smtClean="0"/>
              <a:t>Eleanor Feingold, Harry Hochheiser, Elizabeth </a:t>
            </a:r>
            <a:r>
              <a:rPr lang="en-US" dirty="0"/>
              <a:t>J. Leslie, </a:t>
            </a:r>
            <a:endParaRPr lang="en-US" dirty="0" smtClean="0"/>
          </a:p>
          <a:p>
            <a:r>
              <a:rPr lang="en-US" dirty="0" smtClean="0"/>
              <a:t>University of Pittsburgh</a:t>
            </a:r>
          </a:p>
          <a:p>
            <a:r>
              <a:rPr lang="en-US" dirty="0" smtClean="0"/>
              <a:t>Center for Craniofacial and Dental Genetics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171" y="5929908"/>
            <a:ext cx="2535936" cy="8351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40627" y="5978152"/>
            <a:ext cx="3389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FaceBase Annual </a:t>
            </a:r>
            <a:r>
              <a:rPr lang="en-US" dirty="0" smtClean="0"/>
              <a:t>Meeting/Webinar</a:t>
            </a:r>
            <a:endParaRPr lang="en-US" dirty="0" smtClean="0"/>
          </a:p>
          <a:p>
            <a:r>
              <a:rPr lang="en-US" dirty="0" smtClean="0"/>
              <a:t>May </a:t>
            </a:r>
            <a:r>
              <a:rPr lang="en-US" dirty="0" smtClean="0"/>
              <a:t>20, 2019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E1EA-DF70-4943-804C-F91326D4AF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3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E1EA-DF70-4943-804C-F91326D4AF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7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8E1EA-DF70-4943-804C-F91326D4AF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560" y="283047"/>
            <a:ext cx="6373913" cy="603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6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8E1EA-DF70-4943-804C-F91326D4AF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446" y="150018"/>
            <a:ext cx="5793538" cy="630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7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8E1EA-DF70-4943-804C-F91326D4AF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560" y="283047"/>
            <a:ext cx="6373913" cy="603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9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8E1EA-DF70-4943-804C-F91326D4AF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63" y="183523"/>
            <a:ext cx="7445707" cy="564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4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8E1EA-DF70-4943-804C-F91326D4AF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560" y="283047"/>
            <a:ext cx="6373913" cy="603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5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8E1EA-DF70-4943-804C-F91326D4AF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936" y="242372"/>
            <a:ext cx="6358012" cy="584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8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8E1EA-DF70-4943-804C-F91326D4AF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446" y="150018"/>
            <a:ext cx="5793538" cy="630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0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8E1EA-DF70-4943-804C-F91326D4AF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83" y="279081"/>
            <a:ext cx="4867955" cy="638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9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8E1EA-DF70-4943-804C-F91326D4AF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058" y="89667"/>
            <a:ext cx="7217477" cy="587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0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Funding NIDCR </a:t>
            </a:r>
            <a:endParaRPr lang="en-US" dirty="0"/>
          </a:p>
          <a:p>
            <a:r>
              <a:rPr lang="en-US" dirty="0" smtClean="0"/>
              <a:t>U01-DE024425</a:t>
            </a:r>
          </a:p>
          <a:p>
            <a:endParaRPr lang="en-US" dirty="0" smtClean="0"/>
          </a:p>
          <a:p>
            <a:r>
              <a:rPr lang="en-US" b="1" dirty="0" smtClean="0"/>
              <a:t>Faculty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Mary L. Marazita</a:t>
            </a:r>
          </a:p>
          <a:p>
            <a:pPr marL="0" indent="0">
              <a:buNone/>
            </a:pPr>
            <a:r>
              <a:rPr lang="en-US" dirty="0"/>
              <a:t>Elizabeth Leslie</a:t>
            </a:r>
          </a:p>
          <a:p>
            <a:pPr marL="0" indent="0">
              <a:buNone/>
            </a:pPr>
            <a:r>
              <a:rPr lang="en-US" dirty="0" smtClean="0"/>
              <a:t>Eleanor </a:t>
            </a:r>
            <a:r>
              <a:rPr lang="en-US" dirty="0" smtClean="0"/>
              <a:t>Feingold</a:t>
            </a:r>
          </a:p>
          <a:p>
            <a:pPr marL="0" indent="0">
              <a:buNone/>
            </a:pPr>
            <a:r>
              <a:rPr lang="en-US" dirty="0" smtClean="0"/>
              <a:t>Harry Hochheiser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19800" y="1451380"/>
            <a:ext cx="5181600" cy="4818406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Current Staff </a:t>
            </a:r>
            <a:r>
              <a:rPr lang="en-US" dirty="0" smtClean="0"/>
              <a:t>: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Nandita</a:t>
            </a:r>
            <a:r>
              <a:rPr lang="en-US" dirty="0"/>
              <a:t> </a:t>
            </a:r>
            <a:r>
              <a:rPr lang="en-US" dirty="0" err="1" smtClean="0"/>
              <a:t>Mukhopadhyay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Myoungkeun</a:t>
            </a:r>
            <a:r>
              <a:rPr lang="en-US" dirty="0" smtClean="0"/>
              <a:t> Lee</a:t>
            </a:r>
          </a:p>
          <a:p>
            <a:pPr marL="0" indent="0">
              <a:buNone/>
            </a:pPr>
            <a:r>
              <a:rPr lang="en-US" dirty="0" smtClean="0"/>
              <a:t>Annette Krag-Jensen</a:t>
            </a:r>
          </a:p>
          <a:p>
            <a:pPr marL="0" indent="0">
              <a:buNone/>
            </a:pPr>
            <a:r>
              <a:rPr lang="en-US" dirty="0" smtClean="0"/>
              <a:t>Lance </a:t>
            </a:r>
            <a:r>
              <a:rPr lang="en-US" dirty="0" err="1"/>
              <a:t>Kennelty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Tamra Mitchell</a:t>
            </a:r>
          </a:p>
          <a:p>
            <a:pPr marL="0" indent="0">
              <a:buNone/>
            </a:pPr>
            <a:r>
              <a:rPr lang="en-US" dirty="0" smtClean="0"/>
              <a:t>Jim Gallagher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b="1" dirty="0" smtClean="0">
                <a:solidFill>
                  <a:prstClr val="black"/>
                </a:solidFill>
              </a:rPr>
              <a:t>Former Staff/Students </a:t>
            </a:r>
            <a:r>
              <a:rPr lang="en-US" dirty="0" smtClean="0">
                <a:solidFill>
                  <a:prstClr val="black"/>
                </a:solidFill>
              </a:rPr>
              <a:t>:</a:t>
            </a:r>
            <a:endParaRPr 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dirty="0" smtClean="0"/>
              <a:t>Tom Maher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Justin </a:t>
            </a:r>
            <a:r>
              <a:rPr lang="en-US" dirty="0" smtClean="0"/>
              <a:t>Stickel</a:t>
            </a:r>
          </a:p>
          <a:p>
            <a:pPr marL="0" indent="0">
              <a:buNone/>
            </a:pPr>
            <a:r>
              <a:rPr lang="en-US" dirty="0" smtClean="0"/>
              <a:t>Jenna </a:t>
            </a:r>
            <a:r>
              <a:rPr lang="en-US" dirty="0"/>
              <a:t>Carlson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8E1EA-DF70-4943-804C-F91326D4AF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6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8E1EA-DF70-4943-804C-F91326D4AF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435" y="231355"/>
            <a:ext cx="5961055" cy="617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3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8E1EA-DF70-4943-804C-F91326D4AF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361" y="154236"/>
            <a:ext cx="5728555" cy="635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5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8E1EA-DF70-4943-804C-F91326D4AF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820" y="894833"/>
            <a:ext cx="19050" cy="66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701" y="152332"/>
            <a:ext cx="5050754" cy="65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80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8E1EA-DF70-4943-804C-F91326D4AF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37" y="376237"/>
            <a:ext cx="5495925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22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8E1EA-DF70-4943-804C-F91326D4AF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361" y="154236"/>
            <a:ext cx="5728555" cy="635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6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8E1EA-DF70-4943-804C-F91326D4AF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50" y="290188"/>
            <a:ext cx="10058400" cy="54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61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8E1EA-DF70-4943-804C-F91326D4AF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387" y="228600"/>
            <a:ext cx="599122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89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8E1EA-DF70-4943-804C-F91326D4AF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1" y="1600196"/>
            <a:ext cx="9144018" cy="365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34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8E1EA-DF70-4943-804C-F91326D4AF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02" y="363556"/>
            <a:ext cx="6323042" cy="482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3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8E1EA-DF70-4943-804C-F91326D4AF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02" y="363556"/>
            <a:ext cx="6323042" cy="4825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835" y="2322435"/>
            <a:ext cx="5181148" cy="140126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9978402">
            <a:off x="5348647" y="3684982"/>
            <a:ext cx="201075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48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8E1EA-DF70-4943-804C-F91326D4AF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014" y="139234"/>
            <a:ext cx="6263254" cy="463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92" y="595047"/>
            <a:ext cx="1676707" cy="22336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5"/>
          <a:stretch/>
        </p:blipFill>
        <p:spPr>
          <a:xfrm>
            <a:off x="473722" y="3137911"/>
            <a:ext cx="1745877" cy="18949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8" r="7882"/>
          <a:stretch/>
        </p:blipFill>
        <p:spPr>
          <a:xfrm>
            <a:off x="2824615" y="3137912"/>
            <a:ext cx="1945976" cy="18949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7" t="13706" r="7495" b="10153"/>
          <a:stretch/>
        </p:blipFill>
        <p:spPr>
          <a:xfrm>
            <a:off x="2720412" y="595047"/>
            <a:ext cx="2154383" cy="21260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7574" y="5291949"/>
            <a:ext cx="3587009" cy="137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2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8E1EA-DF70-4943-804C-F91326D4AF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03" y="206966"/>
            <a:ext cx="5028153" cy="552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2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8E1EA-DF70-4943-804C-F91326D4AF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11" y="239616"/>
            <a:ext cx="5028153" cy="55249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2480" t="81820" r="10646"/>
          <a:stretch/>
        </p:blipFill>
        <p:spPr>
          <a:xfrm>
            <a:off x="6070294" y="1883884"/>
            <a:ext cx="5250636" cy="223642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20125970" flipV="1">
            <a:off x="4387682" y="4199606"/>
            <a:ext cx="2867477" cy="4647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1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8E1EA-DF70-4943-804C-F91326D4AF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33" y="157435"/>
            <a:ext cx="10058400" cy="552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3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8E1EA-DF70-4943-804C-F91326D4AF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79" y="484192"/>
            <a:ext cx="4927150" cy="501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3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8E1EA-DF70-4943-804C-F91326D4AF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79" y="484192"/>
            <a:ext cx="4927150" cy="5018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5005" t="65249" b="1"/>
          <a:stretch/>
        </p:blipFill>
        <p:spPr>
          <a:xfrm>
            <a:off x="6323682" y="1068636"/>
            <a:ext cx="5528896" cy="358048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20103336">
            <a:off x="4488046" y="3452697"/>
            <a:ext cx="277840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99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8E1EA-DF70-4943-804C-F91326D4AF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50" y="102850"/>
            <a:ext cx="10058400" cy="55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8E1EA-DF70-4943-804C-F91326D4AF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45" y="561860"/>
            <a:ext cx="3838069" cy="503631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131325" y="4616067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29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8E1EA-DF70-4943-804C-F91326D4AF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45" y="561860"/>
            <a:ext cx="3838069" cy="50363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937" t="75525" r="11617" b="9129"/>
          <a:stretch/>
        </p:blipFill>
        <p:spPr>
          <a:xfrm>
            <a:off x="4715217" y="2203374"/>
            <a:ext cx="6985192" cy="1817783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131325" y="4616067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Right Arrow 5"/>
          <p:cNvSpPr/>
          <p:nvPr/>
        </p:nvSpPr>
        <p:spPr>
          <a:xfrm rot="19726350">
            <a:off x="3946978" y="4026619"/>
            <a:ext cx="121167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0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8E1EA-DF70-4943-804C-F91326D4AF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13"/>
          <a:stretch/>
        </p:blipFill>
        <p:spPr>
          <a:xfrm>
            <a:off x="413133" y="166527"/>
            <a:ext cx="10994788" cy="659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0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8E1EA-DF70-4943-804C-F91326D4AF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83" y="279081"/>
            <a:ext cx="4867955" cy="638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4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853" y="1317709"/>
            <a:ext cx="10515600" cy="4057382"/>
          </a:xfrm>
        </p:spPr>
        <p:txBody>
          <a:bodyPr/>
          <a:lstStyle/>
          <a:p>
            <a:r>
              <a:rPr lang="en-US" dirty="0" smtClean="0"/>
              <a:t>Develop software interface for Human Genomics Results</a:t>
            </a:r>
          </a:p>
          <a:p>
            <a:pPr lvl="1"/>
            <a:r>
              <a:rPr lang="en-US" dirty="0" smtClean="0"/>
              <a:t>No access to individual level data</a:t>
            </a:r>
          </a:p>
          <a:p>
            <a:pPr lvl="1"/>
            <a:r>
              <a:rPr lang="en-US" dirty="0" smtClean="0"/>
              <a:t>Secure hardware</a:t>
            </a:r>
          </a:p>
          <a:p>
            <a:r>
              <a:rPr lang="en-US" dirty="0" smtClean="0"/>
              <a:t>Identify appropriate craniofacial and oral genomics projects </a:t>
            </a:r>
          </a:p>
          <a:p>
            <a:pPr lvl="1"/>
            <a:r>
              <a:rPr lang="en-US" dirty="0" smtClean="0"/>
              <a:t>From research community, dbGaP, publications</a:t>
            </a:r>
          </a:p>
          <a:p>
            <a:r>
              <a:rPr lang="en-US" dirty="0" smtClean="0"/>
              <a:t>Create and display results from genomics projects</a:t>
            </a:r>
          </a:p>
          <a:p>
            <a:pPr lvl="1"/>
            <a:r>
              <a:rPr lang="en-US" dirty="0" smtClean="0"/>
              <a:t>E.g. Manhattan plots, </a:t>
            </a:r>
            <a:r>
              <a:rPr lang="en-US" dirty="0" smtClean="0"/>
              <a:t>LocusZoom</a:t>
            </a:r>
          </a:p>
          <a:p>
            <a:r>
              <a:rPr lang="en-US" dirty="0" smtClean="0"/>
              <a:t>Move to FaceBase Hub for ongoing management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E1EA-DF70-4943-804C-F91326D4AFA1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831" y="5466580"/>
            <a:ext cx="3035643" cy="116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3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8E1EA-DF70-4943-804C-F91326D4AF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343" y="141311"/>
            <a:ext cx="8620951" cy="541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4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UNDERLYING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6774"/>
            <a:ext cx="10515600" cy="4057382"/>
          </a:xfrm>
        </p:spPr>
        <p:txBody>
          <a:bodyPr>
            <a:normAutofit/>
          </a:bodyPr>
          <a:lstStyle/>
          <a:p>
            <a:r>
              <a:rPr lang="en-US" dirty="0" smtClean="0"/>
              <a:t>User friendly, save user time</a:t>
            </a:r>
          </a:p>
          <a:p>
            <a:r>
              <a:rPr lang="en-US" dirty="0" smtClean="0"/>
              <a:t>Pre-calculate results databases (e.g. p-values at SNPs)</a:t>
            </a:r>
          </a:p>
          <a:p>
            <a:pPr lvl="1"/>
            <a:r>
              <a:rPr lang="en-US" dirty="0" smtClean="0"/>
              <a:t>For all relevant subsets:  by ethnicity, by genotyped versus imputed panels, by phenotype, by environmental factors</a:t>
            </a:r>
          </a:p>
          <a:p>
            <a:pPr lvl="1"/>
            <a:r>
              <a:rPr lang="en-US" dirty="0" smtClean="0"/>
              <a:t>Customized:  with input from PIs (e.g. published results)</a:t>
            </a:r>
          </a:p>
          <a:p>
            <a:r>
              <a:rPr lang="en-US" dirty="0" smtClean="0"/>
              <a:t>Manhattan plots</a:t>
            </a:r>
          </a:p>
          <a:p>
            <a:r>
              <a:rPr lang="en-US" dirty="0" smtClean="0"/>
              <a:t>LocusZoom interface for specific SNP/gene/region requests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E1EA-DF70-4943-804C-F91326D4AFA1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644" y="5255525"/>
            <a:ext cx="3584759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7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5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948" y="1377867"/>
            <a:ext cx="10515600" cy="4057382"/>
          </a:xfrm>
        </p:spPr>
        <p:txBody>
          <a:bodyPr>
            <a:normAutofit/>
          </a:bodyPr>
          <a:lstStyle/>
          <a:p>
            <a:r>
              <a:rPr lang="en-US" dirty="0" smtClean="0"/>
              <a:t>Finished creation of projects for display</a:t>
            </a:r>
          </a:p>
          <a:p>
            <a:pPr lvl="1"/>
            <a:r>
              <a:rPr lang="en-US" dirty="0" smtClean="0"/>
              <a:t>9 total projects: </a:t>
            </a:r>
            <a:r>
              <a:rPr lang="en-US" dirty="0" smtClean="0"/>
              <a:t>5 OFC, 1 facial </a:t>
            </a:r>
            <a:r>
              <a:rPr lang="en-US" dirty="0"/>
              <a:t>v</a:t>
            </a:r>
            <a:r>
              <a:rPr lang="en-US" dirty="0" smtClean="0"/>
              <a:t>ariation, 3 dental disorders</a:t>
            </a:r>
          </a:p>
          <a:p>
            <a:pPr lvl="1"/>
            <a:r>
              <a:rPr lang="en-US" dirty="0" smtClean="0"/>
              <a:t>119 total results datasets available for visualization</a:t>
            </a:r>
            <a:endParaRPr lang="en-US" dirty="0"/>
          </a:p>
          <a:p>
            <a:r>
              <a:rPr lang="en-US" dirty="0" smtClean="0"/>
              <a:t>Revamped website for easier transition to Hub</a:t>
            </a:r>
          </a:p>
          <a:p>
            <a:pPr lvl="1"/>
            <a:r>
              <a:rPr lang="en-US" dirty="0" smtClean="0"/>
              <a:t>i.e. </a:t>
            </a:r>
            <a:r>
              <a:rPr lang="en-US" dirty="0" smtClean="0"/>
              <a:t>Static Manhattan plots; interactive LocusZoom plots</a:t>
            </a:r>
          </a:p>
          <a:p>
            <a:r>
              <a:rPr lang="en-US" dirty="0" smtClean="0"/>
              <a:t>Transition to Hub done (still working on search terms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E1EA-DF70-4943-804C-F91326D4AFA1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315" y="4867121"/>
            <a:ext cx="4596782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5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6600" dirty="0"/>
          </a:p>
          <a:p>
            <a:pPr marL="0" indent="0">
              <a:buNone/>
            </a:pPr>
            <a:r>
              <a:rPr lang="en-US" sz="6600" dirty="0">
                <a:hlinkClick r:id="rId2"/>
              </a:rPr>
              <a:t>https://www.facebase.org/hgai</a:t>
            </a:r>
            <a:r>
              <a:rPr lang="en-US" sz="6600" dirty="0" smtClean="0">
                <a:hlinkClick r:id="rId2"/>
              </a:rPr>
              <a:t>/</a:t>
            </a:r>
            <a:endParaRPr lang="en-US" sz="6600" dirty="0" smtClean="0"/>
          </a:p>
          <a:p>
            <a:pPr marL="0" indent="0">
              <a:buNone/>
            </a:pPr>
            <a:endParaRPr lang="en-US" sz="5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E1EA-DF70-4943-804C-F91326D4AFA1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633" y="5310564"/>
            <a:ext cx="3454333" cy="132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8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E1EA-DF70-4943-804C-F91326D4AF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30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Issues with Transfer to Hub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9906"/>
            <a:ext cx="10515600" cy="4057382"/>
          </a:xfrm>
        </p:spPr>
        <p:txBody>
          <a:bodyPr/>
          <a:lstStyle/>
          <a:p>
            <a:r>
              <a:rPr lang="en-US" dirty="0" smtClean="0"/>
              <a:t>Enhance search terms at the Hub to be able to “find” the HGAI project for use cases such as:</a:t>
            </a:r>
          </a:p>
          <a:p>
            <a:pPr lvl="1"/>
            <a:r>
              <a:rPr lang="en-US" dirty="0" smtClean="0"/>
              <a:t>Animal model researchers looking for human results for genes of interest</a:t>
            </a:r>
          </a:p>
          <a:p>
            <a:pPr lvl="1"/>
            <a:r>
              <a:rPr lang="en-US" dirty="0" smtClean="0"/>
              <a:t>Human genetic researchers looking for results for genes of interest, e.g. to compare to their results</a:t>
            </a:r>
          </a:p>
          <a:p>
            <a:pPr lvl="1"/>
            <a:r>
              <a:rPr lang="en-US" dirty="0" smtClean="0"/>
              <a:t>Prepare figures for papers, e.g. LocusZoom, Manhattan, from projects</a:t>
            </a:r>
            <a:r>
              <a:rPr lang="en-US" dirty="0" smtClean="0"/>
              <a:t> 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Documentation on how to add new data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E1EA-DF70-4943-804C-F91326D4AFA1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316" y="5512914"/>
            <a:ext cx="3225254" cy="123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4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DG generic template" id="{14DAECEA-ECC8-4CCF-9765-C1B8D8AC7C1E}" vid="{E8B7537C-3991-496B-A876-3F1167934D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</TotalTime>
  <Words>366</Words>
  <Application>Microsoft Office PowerPoint</Application>
  <PresentationFormat>Widescreen</PresentationFormat>
  <Paragraphs>103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Gill Sans MT</vt:lpstr>
      <vt:lpstr>Office Theme</vt:lpstr>
      <vt:lpstr>Human Genomics Analysis Interface  (U01-DE024425)</vt:lpstr>
      <vt:lpstr>ACKNOWLEDGEMENTS</vt:lpstr>
      <vt:lpstr>PowerPoint Presentation</vt:lpstr>
      <vt:lpstr>GOALS</vt:lpstr>
      <vt:lpstr>UNDERLYING APPROACH</vt:lpstr>
      <vt:lpstr>YEAR 5 UPDATES</vt:lpstr>
      <vt:lpstr>LINK</vt:lpstr>
      <vt:lpstr>DEMONSTRATION</vt:lpstr>
      <vt:lpstr>Remaining Issues with Transfer to Hub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Marazita, Mary Louise</dc:creator>
  <cp:lastModifiedBy>Marazita, Mary Louise</cp:lastModifiedBy>
  <cp:revision>85</cp:revision>
  <dcterms:created xsi:type="dcterms:W3CDTF">2016-04-30T17:00:33Z</dcterms:created>
  <dcterms:modified xsi:type="dcterms:W3CDTF">2019-05-16T19:35:42Z</dcterms:modified>
</cp:coreProperties>
</file>