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306" r:id="rId2"/>
    <p:sldId id="326" r:id="rId3"/>
    <p:sldId id="325" r:id="rId4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Open Sans" panose="020B060402020202020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atipov, Emir (NIH/NIDCR) [E]" initials="KE([" lastIdx="4" clrIdx="0">
    <p:extLst>
      <p:ext uri="{19B8F6BF-5375-455C-9EA6-DF929625EA0E}">
        <p15:presenceInfo xmlns:p15="http://schemas.microsoft.com/office/powerpoint/2012/main" userId="S-1-5-21-12604286-656692736-1848903544-9571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D63"/>
    <a:srgbClr val="09E18F"/>
    <a:srgbClr val="21558A"/>
    <a:srgbClr val="00FF99"/>
    <a:srgbClr val="6C6A6B"/>
    <a:srgbClr val="336095"/>
    <a:srgbClr val="336195"/>
    <a:srgbClr val="757374"/>
    <a:srgbClr val="606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03" autoAdjust="0"/>
    <p:restoredTop sz="91223" autoAdjust="0"/>
  </p:normalViewPr>
  <p:slideViewPr>
    <p:cSldViewPr>
      <p:cViewPr varScale="1">
        <p:scale>
          <a:sx n="58" d="100"/>
          <a:sy n="58" d="100"/>
        </p:scale>
        <p:origin x="1244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5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notesMaster" Target="notesMasters/notesMaster1.xml"/><Relationship Id="rId15" Type="http://schemas.openxmlformats.org/officeDocument/2006/relationships/commentAuthors" Target="commentAuthors.xml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1F7D1-1BE9-4A00-9E3F-44ED61F05A5C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B923F-B563-4300-9B2A-B5F9E2BDD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641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D0B4A82-A9AF-4090-B262-8011C68578C1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FB4F771-5F7F-4994-A430-D76B8B499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76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FB8E8-B6B7-45F2-B0E8-5E2B028445BB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193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4F771-5F7F-4994-A430-D76B8B499AF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447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4F771-5F7F-4994-A430-D76B8B499AF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1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C00AD1-8989-47B2-BD7F-D742F3A985C1}"/>
              </a:ext>
            </a:extLst>
          </p:cNvPr>
          <p:cNvSpPr/>
          <p:nvPr userDrawn="1"/>
        </p:nvSpPr>
        <p:spPr>
          <a:xfrm>
            <a:off x="-2" y="1600199"/>
            <a:ext cx="9144001" cy="3956828"/>
          </a:xfrm>
          <a:prstGeom prst="rect">
            <a:avLst/>
          </a:prstGeom>
          <a:solidFill>
            <a:srgbClr val="6C6A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5625494"/>
            <a:ext cx="9143999" cy="1232507"/>
          </a:xfrm>
          <a:prstGeom prst="rect">
            <a:avLst/>
          </a:prstGeom>
          <a:solidFill>
            <a:srgbClr val="336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National Institutes of Health logo. National Institute of Dental and Craniofacial Research.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3560" y="6050877"/>
            <a:ext cx="2175640" cy="4388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192355" y="1828800"/>
            <a:ext cx="8759290" cy="2104439"/>
          </a:xfrm>
        </p:spPr>
        <p:txBody>
          <a:bodyPr>
            <a:normAutofit/>
          </a:bodyPr>
          <a:lstStyle>
            <a:lvl1pPr algn="ctr">
              <a:defRPr sz="3600" b="1"/>
            </a:lvl1pPr>
          </a:lstStyle>
          <a:p>
            <a:r>
              <a:rPr lang="en-US" sz="3600" dirty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92355" y="4118597"/>
            <a:ext cx="8759290" cy="615451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Name/</a:t>
            </a:r>
            <a:r>
              <a:rPr lang="en-US" sz="2000" dirty="0"/>
              <a:t>Title</a:t>
            </a:r>
          </a:p>
        </p:txBody>
      </p:sp>
      <p:sp>
        <p:nvSpPr>
          <p:cNvPr id="17" name="Text Placeholder 1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82361" y="4947982"/>
            <a:ext cx="8769283" cy="346336"/>
          </a:xfrm>
        </p:spPr>
        <p:txBody>
          <a:bodyPr>
            <a:noAutofit/>
          </a:bodyPr>
          <a:lstStyle>
            <a:lvl1pPr marL="0" indent="0" algn="ctr">
              <a:buNone/>
              <a:defRPr sz="18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Date</a:t>
            </a:r>
          </a:p>
        </p:txBody>
      </p:sp>
      <p:pic>
        <p:nvPicPr>
          <p:cNvPr id="18" name="Picture 17" descr="Department of Health and Human Services. U.S.A. logo.">
            <a:extLst>
              <a:ext uri="{FF2B5EF4-FFF2-40B4-BE49-F238E27FC236}">
                <a16:creationId xmlns:a16="http://schemas.microsoft.com/office/drawing/2014/main" id="{9A4B9BC1-6EB0-478F-9203-4155D1CB4B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2960" y="5867400"/>
            <a:ext cx="777779" cy="801843"/>
          </a:xfrm>
          <a:prstGeom prst="rect">
            <a:avLst/>
          </a:prstGeom>
        </p:spPr>
      </p:pic>
      <p:pic>
        <p:nvPicPr>
          <p:cNvPr id="6" name="Picture 5" descr="Collage of duble helix, human head and a crowd silhouette.">
            <a:extLst>
              <a:ext uri="{FF2B5EF4-FFF2-40B4-BE49-F238E27FC236}">
                <a16:creationId xmlns:a16="http://schemas.microsoft.com/office/drawing/2014/main" id="{4B1EF4CB-7FC2-4AFA-9E51-3A60813ABD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40"/>
            <a:ext cx="9144001" cy="154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733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rgbClr val="6060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60606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3AA85-CE74-4664-BE6B-E59D8BD8200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F270D-EBC3-46C7-BDEA-97FFFEA98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127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51AAF-A1FB-469E-84B6-B880F130672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F270D-EBC3-46C7-BDEA-97FFFEA98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247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1C56-F788-40F6-9CA6-A8974EE0FE5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F270D-EBC3-46C7-BDEA-97FFFEA98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043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A170-21A6-4042-9755-E1C384487F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F270D-EBC3-46C7-BDEA-97FFFEA98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019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33E32-2B49-4ACA-9D1C-F609152454F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F270D-EBC3-46C7-BDEA-97FFFEA98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421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5840"/>
          </a:xfrm>
        </p:spPr>
        <p:txBody>
          <a:bodyPr anchor="ctr" anchorCtr="0">
            <a:normAutofit/>
          </a:bodyPr>
          <a:lstStyle>
            <a:lvl1pPr algn="ctr"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43000"/>
            <a:ext cx="5111750" cy="4983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143000"/>
            <a:ext cx="3008313" cy="4983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01FCE-6537-4757-BE02-CE20544901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F270D-EBC3-46C7-BDEA-97FFFEA98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220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90599"/>
            <a:ext cx="5486400" cy="3736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CB3A-F487-4B24-946F-4762AFD1E7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F270D-EBC3-46C7-BDEA-97FFFEA98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030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C3C2-F2EF-49C7-9868-670EE40A172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F270D-EBC3-46C7-BDEA-97FFFEA98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4769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48AA-25E0-4115-93AD-3A481312B5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F270D-EBC3-46C7-BDEA-97FFFEA98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4337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58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C5512-8274-436E-9E63-1501F68D786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F270D-EBC3-46C7-BDEA-97FFFEA98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679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5840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6A6A9-1361-45FF-B43B-DE3415EAF9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F270D-EBC3-46C7-BDEA-97FFFEA98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2192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58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1"/>
            <a:ext cx="4038600" cy="4525963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D9612-AD1F-9643-9C21-E87992AF449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U of 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Colorodo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Center for Neuroscience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56322-C9AB-0846-B1C4-17D98547F6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779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(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1764DA1-7E72-4B5A-A146-A51605FA1C6A}"/>
              </a:ext>
            </a:extLst>
          </p:cNvPr>
          <p:cNvGrpSpPr/>
          <p:nvPr userDrawn="1"/>
        </p:nvGrpSpPr>
        <p:grpSpPr>
          <a:xfrm>
            <a:off x="-18288" y="0"/>
            <a:ext cx="9162288" cy="1097280"/>
            <a:chOff x="-18288" y="0"/>
            <a:chExt cx="9162288" cy="109728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A105029-C7A0-4A8C-9056-BC9B190DC894}"/>
                </a:ext>
              </a:extLst>
            </p:cNvPr>
            <p:cNvSpPr/>
            <p:nvPr userDrawn="1"/>
          </p:nvSpPr>
          <p:spPr>
            <a:xfrm>
              <a:off x="-18288" y="0"/>
              <a:ext cx="9162288" cy="1097280"/>
            </a:xfrm>
            <a:prstGeom prst="rect">
              <a:avLst/>
            </a:prstGeom>
            <a:solidFill>
              <a:srgbClr val="3360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6835912-EA4C-49B4-9C34-521A799E1664}"/>
                </a:ext>
              </a:extLst>
            </p:cNvPr>
            <p:cNvSpPr/>
            <p:nvPr userDrawn="1"/>
          </p:nvSpPr>
          <p:spPr>
            <a:xfrm>
              <a:off x="0" y="965616"/>
              <a:ext cx="9144000" cy="131664"/>
            </a:xfrm>
            <a:prstGeom prst="rect">
              <a:avLst/>
            </a:prstGeom>
            <a:solidFill>
              <a:srgbClr val="6C6A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5840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6A6A9-1361-45FF-B43B-DE3415EAF9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F270D-EBC3-46C7-BDEA-97FFFEA98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826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(Thin Bann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FDDF746C-21AD-4E63-9374-B828D3D0516A}"/>
              </a:ext>
            </a:extLst>
          </p:cNvPr>
          <p:cNvGrpSpPr/>
          <p:nvPr userDrawn="1"/>
        </p:nvGrpSpPr>
        <p:grpSpPr>
          <a:xfrm>
            <a:off x="0" y="0"/>
            <a:ext cx="9144000" cy="237744"/>
            <a:chOff x="0" y="0"/>
            <a:chExt cx="9144000" cy="166420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7892F72-9EE3-429E-8338-3BB3ECBAFF4D}"/>
                </a:ext>
              </a:extLst>
            </p:cNvPr>
            <p:cNvSpPr/>
            <p:nvPr userDrawn="1"/>
          </p:nvSpPr>
          <p:spPr>
            <a:xfrm>
              <a:off x="0" y="0"/>
              <a:ext cx="9144000" cy="1280160"/>
            </a:xfrm>
            <a:prstGeom prst="rect">
              <a:avLst/>
            </a:prstGeom>
            <a:solidFill>
              <a:srgbClr val="3360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D9265AE-7B68-4966-8216-CDE3333505C7}"/>
                </a:ext>
              </a:extLst>
            </p:cNvPr>
            <p:cNvSpPr/>
            <p:nvPr userDrawn="1"/>
          </p:nvSpPr>
          <p:spPr>
            <a:xfrm>
              <a:off x="0" y="1280160"/>
              <a:ext cx="9144000" cy="384048"/>
            </a:xfrm>
            <a:prstGeom prst="rect">
              <a:avLst/>
            </a:prstGeom>
            <a:solidFill>
              <a:srgbClr val="6C6A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760"/>
            <a:ext cx="8229600" cy="1097280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606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6A6A9-1361-45FF-B43B-DE3415EAF9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F270D-EBC3-46C7-BDEA-97FFFEA98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 descr="National Institutes of Health logo. National Institute of Dental and Craniofacial Research.">
            <a:extLst>
              <a:ext uri="{FF2B5EF4-FFF2-40B4-BE49-F238E27FC236}">
                <a16:creationId xmlns:a16="http://schemas.microsoft.com/office/drawing/2014/main" id="{C51A0FBE-AC05-475B-8140-0E26054713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4200" y="6364224"/>
            <a:ext cx="1853410" cy="37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121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(Thin Banner 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48BFED1-366B-49EF-83B7-FF769D45AF73}"/>
              </a:ext>
            </a:extLst>
          </p:cNvPr>
          <p:cNvGrpSpPr/>
          <p:nvPr userDrawn="1"/>
        </p:nvGrpSpPr>
        <p:grpSpPr>
          <a:xfrm>
            <a:off x="0" y="0"/>
            <a:ext cx="9144000" cy="237744"/>
            <a:chOff x="0" y="0"/>
            <a:chExt cx="9144000" cy="166420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E3FD16E-9CD1-4522-AA25-AA979A4A8549}"/>
                </a:ext>
              </a:extLst>
            </p:cNvPr>
            <p:cNvSpPr/>
            <p:nvPr userDrawn="1"/>
          </p:nvSpPr>
          <p:spPr>
            <a:xfrm>
              <a:off x="0" y="0"/>
              <a:ext cx="9144000" cy="1280160"/>
            </a:xfrm>
            <a:prstGeom prst="rect">
              <a:avLst/>
            </a:prstGeom>
            <a:solidFill>
              <a:srgbClr val="3360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74BB7FB-9590-4D4E-A313-7B60487BB0A8}"/>
                </a:ext>
              </a:extLst>
            </p:cNvPr>
            <p:cNvSpPr/>
            <p:nvPr userDrawn="1"/>
          </p:nvSpPr>
          <p:spPr>
            <a:xfrm>
              <a:off x="0" y="1280160"/>
              <a:ext cx="9144000" cy="384048"/>
            </a:xfrm>
            <a:prstGeom prst="rect">
              <a:avLst/>
            </a:prstGeom>
            <a:solidFill>
              <a:srgbClr val="6C6A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760"/>
            <a:ext cx="8229600" cy="1097280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606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6A6A9-1361-45FF-B43B-DE3415EAF9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F270D-EBC3-46C7-BDEA-97FFFEA98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658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(Thin Banner Left S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760"/>
            <a:ext cx="8229600" cy="1097280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606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6A6A9-1361-45FF-B43B-DE3415EAF9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F270D-EBC3-46C7-BDEA-97FFFEA98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 descr="National Institutes of Health logo. National Institute of Dental and Craniofacial Research.">
            <a:extLst>
              <a:ext uri="{FF2B5EF4-FFF2-40B4-BE49-F238E27FC236}">
                <a16:creationId xmlns:a16="http://schemas.microsoft.com/office/drawing/2014/main" id="{922258D2-B8C3-469B-89AC-0FF90646BD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4200" y="6364224"/>
            <a:ext cx="1853410" cy="37385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91DDD19-AFA8-4C81-9347-C911A24383F6}"/>
              </a:ext>
            </a:extLst>
          </p:cNvPr>
          <p:cNvGrpSpPr/>
          <p:nvPr userDrawn="1"/>
        </p:nvGrpSpPr>
        <p:grpSpPr>
          <a:xfrm rot="16200000">
            <a:off x="-3331972" y="3310128"/>
            <a:ext cx="6858000" cy="237744"/>
            <a:chOff x="0" y="0"/>
            <a:chExt cx="9144000" cy="166420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991B0E4-D473-408A-B184-88C045EA4A2E}"/>
                </a:ext>
              </a:extLst>
            </p:cNvPr>
            <p:cNvSpPr/>
            <p:nvPr userDrawn="1"/>
          </p:nvSpPr>
          <p:spPr>
            <a:xfrm>
              <a:off x="0" y="0"/>
              <a:ext cx="9144000" cy="1280160"/>
            </a:xfrm>
            <a:prstGeom prst="rect">
              <a:avLst/>
            </a:prstGeom>
            <a:solidFill>
              <a:srgbClr val="3360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EDA7E0D-1494-4A6C-8728-B84BE320F76C}"/>
                </a:ext>
              </a:extLst>
            </p:cNvPr>
            <p:cNvSpPr/>
            <p:nvPr userDrawn="1"/>
          </p:nvSpPr>
          <p:spPr>
            <a:xfrm>
              <a:off x="0" y="1280160"/>
              <a:ext cx="9144000" cy="384048"/>
            </a:xfrm>
            <a:prstGeom prst="rect">
              <a:avLst/>
            </a:prstGeom>
            <a:solidFill>
              <a:srgbClr val="6C6A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32499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(Thin Banner Left Side 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760"/>
            <a:ext cx="8229600" cy="1097280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606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6A6A9-1361-45FF-B43B-DE3415EAF9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F270D-EBC3-46C7-BDEA-97FFFEA98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DECFAC-1F95-4966-B4CB-F885B79EC64F}"/>
              </a:ext>
            </a:extLst>
          </p:cNvPr>
          <p:cNvGrpSpPr/>
          <p:nvPr userDrawn="1"/>
        </p:nvGrpSpPr>
        <p:grpSpPr>
          <a:xfrm rot="16200000">
            <a:off x="-3331972" y="3310128"/>
            <a:ext cx="6858000" cy="237744"/>
            <a:chOff x="0" y="0"/>
            <a:chExt cx="9144000" cy="1664208"/>
          </a:xfrm>
          <a:solidFill>
            <a:srgbClr val="336095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06C32EE-2829-44A3-ACE1-1336D517401A}"/>
                </a:ext>
              </a:extLst>
            </p:cNvPr>
            <p:cNvSpPr/>
            <p:nvPr userDrawn="1"/>
          </p:nvSpPr>
          <p:spPr>
            <a:xfrm>
              <a:off x="0" y="0"/>
              <a:ext cx="9144000" cy="1280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BD68AB1-B0D6-4FBE-8B2F-729A76AEF5B0}"/>
                </a:ext>
              </a:extLst>
            </p:cNvPr>
            <p:cNvSpPr/>
            <p:nvPr userDrawn="1"/>
          </p:nvSpPr>
          <p:spPr>
            <a:xfrm>
              <a:off x="0" y="1280160"/>
              <a:ext cx="9144000" cy="384048"/>
            </a:xfrm>
            <a:prstGeom prst="rect">
              <a:avLst/>
            </a:prstGeom>
            <a:solidFill>
              <a:srgbClr val="6C6A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61218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(Thin Banner Botto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0343569-9172-4B5A-8DFC-5464FA4FE554}"/>
              </a:ext>
            </a:extLst>
          </p:cNvPr>
          <p:cNvGrpSpPr/>
          <p:nvPr userDrawn="1"/>
        </p:nvGrpSpPr>
        <p:grpSpPr>
          <a:xfrm rot="10800000">
            <a:off x="0" y="6626819"/>
            <a:ext cx="9144000" cy="237744"/>
            <a:chOff x="0" y="0"/>
            <a:chExt cx="9144000" cy="1664208"/>
          </a:xfrm>
          <a:solidFill>
            <a:srgbClr val="336095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702D5EC-6ABF-4954-BF9B-1FB41A6983E8}"/>
                </a:ext>
              </a:extLst>
            </p:cNvPr>
            <p:cNvSpPr/>
            <p:nvPr userDrawn="1"/>
          </p:nvSpPr>
          <p:spPr>
            <a:xfrm>
              <a:off x="0" y="0"/>
              <a:ext cx="9144000" cy="1280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FD26840-207F-470A-A29A-CC5CA6B45265}"/>
                </a:ext>
              </a:extLst>
            </p:cNvPr>
            <p:cNvSpPr/>
            <p:nvPr userDrawn="1"/>
          </p:nvSpPr>
          <p:spPr>
            <a:xfrm>
              <a:off x="0" y="1280160"/>
              <a:ext cx="9144000" cy="384048"/>
            </a:xfrm>
            <a:prstGeom prst="rect">
              <a:avLst/>
            </a:prstGeom>
            <a:solidFill>
              <a:srgbClr val="6C6A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760"/>
            <a:ext cx="8229600" cy="1097280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606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6A6A9-1361-45FF-B43B-DE3415EAF9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F270D-EBC3-46C7-BDEA-97FFFEA98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 descr="National Institutes of Health logo. National Institute of Dental and Craniofacial Research.">
            <a:extLst>
              <a:ext uri="{FF2B5EF4-FFF2-40B4-BE49-F238E27FC236}">
                <a16:creationId xmlns:a16="http://schemas.microsoft.com/office/drawing/2014/main" id="{C51A0FBE-AC05-475B-8140-0E26054713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4200" y="6189563"/>
            <a:ext cx="1853410" cy="37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643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 (Thin Banner Bottom 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9424B7B-C31C-451C-A499-96660E439FAF}"/>
              </a:ext>
            </a:extLst>
          </p:cNvPr>
          <p:cNvGrpSpPr/>
          <p:nvPr userDrawn="1"/>
        </p:nvGrpSpPr>
        <p:grpSpPr>
          <a:xfrm rot="10800000">
            <a:off x="0" y="6626819"/>
            <a:ext cx="9144000" cy="237744"/>
            <a:chOff x="0" y="0"/>
            <a:chExt cx="9144000" cy="1664208"/>
          </a:xfrm>
          <a:solidFill>
            <a:srgbClr val="336095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28DF6D8-F2A2-4307-BFAE-60050D328A89}"/>
                </a:ext>
              </a:extLst>
            </p:cNvPr>
            <p:cNvSpPr/>
            <p:nvPr userDrawn="1"/>
          </p:nvSpPr>
          <p:spPr>
            <a:xfrm>
              <a:off x="0" y="0"/>
              <a:ext cx="9144000" cy="1280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FC90B41-2A0E-4142-BBFE-7B278099411C}"/>
                </a:ext>
              </a:extLst>
            </p:cNvPr>
            <p:cNvSpPr/>
            <p:nvPr userDrawn="1"/>
          </p:nvSpPr>
          <p:spPr>
            <a:xfrm>
              <a:off x="0" y="1280160"/>
              <a:ext cx="9144000" cy="384048"/>
            </a:xfrm>
            <a:prstGeom prst="rect">
              <a:avLst/>
            </a:prstGeom>
            <a:solidFill>
              <a:srgbClr val="6C6A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760"/>
            <a:ext cx="8229600" cy="1097280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606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6A6A9-1361-45FF-B43B-DE3415EAF9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F270D-EBC3-46C7-BDEA-97FFFEA98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016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F08ADCE-5AC5-4C9D-8ACE-2BA6C655FCCF}"/>
              </a:ext>
            </a:extLst>
          </p:cNvPr>
          <p:cNvGrpSpPr/>
          <p:nvPr userDrawn="1"/>
        </p:nvGrpSpPr>
        <p:grpSpPr>
          <a:xfrm>
            <a:off x="-18288" y="0"/>
            <a:ext cx="9162288" cy="1097280"/>
            <a:chOff x="-18288" y="0"/>
            <a:chExt cx="9162288" cy="109728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DE8C010-F95A-4BB5-BF51-E76934948280}"/>
                </a:ext>
              </a:extLst>
            </p:cNvPr>
            <p:cNvSpPr/>
            <p:nvPr userDrawn="1"/>
          </p:nvSpPr>
          <p:spPr>
            <a:xfrm>
              <a:off x="-18288" y="0"/>
              <a:ext cx="9162288" cy="1097280"/>
            </a:xfrm>
            <a:prstGeom prst="rect">
              <a:avLst/>
            </a:prstGeom>
            <a:solidFill>
              <a:srgbClr val="3360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8567F04-C0B6-4C3C-927A-52AA8E91AEEB}"/>
                </a:ext>
              </a:extLst>
            </p:cNvPr>
            <p:cNvSpPr/>
            <p:nvPr userDrawn="1"/>
          </p:nvSpPr>
          <p:spPr>
            <a:xfrm>
              <a:off x="0" y="965616"/>
              <a:ext cx="9144000" cy="131664"/>
            </a:xfrm>
            <a:prstGeom prst="rect">
              <a:avLst/>
            </a:prstGeom>
            <a:solidFill>
              <a:srgbClr val="6C6A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3000" y="6356350"/>
            <a:ext cx="190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CE5D870-1D93-47D4-8C25-A531BB603A9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7700" y="6356350"/>
            <a:ext cx="365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C0CF270D-EBC3-46C7-BDEA-97FFFEA98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5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National Institutes of Health logo. National Institute of Dental and Craniofacial Research.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4200" y="6364224"/>
            <a:ext cx="1853410" cy="37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776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2" r:id="rId2"/>
    <p:sldLayoutId id="2147483674" r:id="rId3"/>
    <p:sldLayoutId id="2147483676" r:id="rId4"/>
    <p:sldLayoutId id="2147483678" r:id="rId5"/>
    <p:sldLayoutId id="2147483677" r:id="rId6"/>
    <p:sldLayoutId id="2147483679" r:id="rId7"/>
    <p:sldLayoutId id="2147483680" r:id="rId8"/>
    <p:sldLayoutId id="2147483681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336095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336095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336095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336095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336095"/>
        </a:buClr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366C6-66D0-4D13-A551-2936690095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912" y="1429169"/>
            <a:ext cx="8759290" cy="2380831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FaceBase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1D8104-3107-437D-B5F3-0515683F1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3429963"/>
            <a:ext cx="8133914" cy="608637"/>
          </a:xfrm>
        </p:spPr>
        <p:txBody>
          <a:bodyPr/>
          <a:lstStyle/>
          <a:p>
            <a:r>
              <a:rPr lang="en-US" sz="24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Lu Wang, Ph.D.</a:t>
            </a:r>
          </a:p>
          <a:p>
            <a:r>
              <a:rPr lang="en-US" sz="24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Translational Genomics Research Branch</a:t>
            </a:r>
          </a:p>
          <a:p>
            <a:r>
              <a:rPr lang="en-US" sz="24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Division of Extramural Research</a:t>
            </a:r>
          </a:p>
          <a:p>
            <a:endParaRPr lang="en-US" sz="2400" b="1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E621E4-5F3A-4FDA-ACAD-0D65862A29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0746" y="6019800"/>
            <a:ext cx="2243957" cy="346336"/>
          </a:xfrm>
        </p:spPr>
        <p:txBody>
          <a:bodyPr/>
          <a:lstStyle/>
          <a:p>
            <a:r>
              <a:rPr lang="en-US" i="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May 2019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7178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BCBB6-6AA5-424E-9732-EF9300FF5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5840"/>
          </a:xfrm>
        </p:spPr>
        <p:txBody>
          <a:bodyPr>
            <a:normAutofit/>
          </a:bodyPr>
          <a:lstStyle/>
          <a:p>
            <a:r>
              <a:rPr lang="en-US" sz="3600" dirty="0"/>
              <a:t>Program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2ED2A-6C62-4ED4-A753-933F8937F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676400"/>
            <a:ext cx="71628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rgbClr val="173D63"/>
                </a:solidFill>
              </a:rPr>
              <a:t>Advance craniofacial research by making large, integrated datasets on craniofacial development and dysmorphologies </a:t>
            </a:r>
            <a:r>
              <a:rPr lang="en-US" sz="2400" b="1" u="sng" dirty="0">
                <a:solidFill>
                  <a:srgbClr val="173D63"/>
                </a:solidFill>
              </a:rPr>
              <a:t>available to the wider scientific community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BDDBF-7A9C-4840-AAFA-662121CC2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F270D-EBC3-46C7-BDEA-97FFFEA98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831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C6852-6276-4524-96C1-F0AB13920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Past and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854AE-C049-49D6-AF72-D42439FB0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18418"/>
            <a:ext cx="8686800" cy="477758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u="sng" dirty="0">
                <a:solidFill>
                  <a:srgbClr val="002060"/>
                </a:solidFill>
              </a:rPr>
              <a:t>First two phases (FaceBase 1 and FaceBase 2), 2009-2019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solidFill>
                  <a:srgbClr val="002060"/>
                </a:solidFill>
              </a:rPr>
              <a:t>Hub: Data management and distribution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solidFill>
                  <a:srgbClr val="002060"/>
                </a:solidFill>
              </a:rPr>
              <a:t>Spokes: Craniofacial development and dysmorphology datasets, tools, and other resources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u="sng" dirty="0">
                <a:solidFill>
                  <a:srgbClr val="002060"/>
                </a:solidFill>
              </a:rPr>
              <a:t>3</a:t>
            </a:r>
            <a:r>
              <a:rPr lang="en-US" sz="2400" b="1" u="sng" baseline="30000" dirty="0">
                <a:solidFill>
                  <a:srgbClr val="002060"/>
                </a:solidFill>
              </a:rPr>
              <a:t>rd</a:t>
            </a:r>
            <a:r>
              <a:rPr lang="en-US" sz="2400" b="1" u="sng" dirty="0">
                <a:solidFill>
                  <a:srgbClr val="002060"/>
                </a:solidFill>
              </a:rPr>
              <a:t> phase (FaceBase 3), 2019-2024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solidFill>
                  <a:srgbClr val="002060"/>
                </a:solidFill>
              </a:rPr>
              <a:t>FaceBase 3 Craniofacial Development and Dysmorphology Data Management and Integration Hub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solidFill>
                  <a:srgbClr val="002060"/>
                </a:solidFill>
              </a:rPr>
              <a:t>Foster community engagement, new data deposition in compliance with FaceBase data model, curation, cross-integration of new and existing datasets, etc.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4984D3-46AA-4B8A-8DE5-7A0F31B9B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F270D-EBC3-46C7-BDEA-97FFFEA98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9881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NIDC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4738</TotalTime>
  <Words>121</Words>
  <Application>Microsoft Office PowerPoint</Application>
  <PresentationFormat>On-screen Show (4:3)</PresentationFormat>
  <Paragraphs>19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Open Sans</vt:lpstr>
      <vt:lpstr>Arial</vt:lpstr>
      <vt:lpstr>Wingdings</vt:lpstr>
      <vt:lpstr>Calibri</vt:lpstr>
      <vt:lpstr>NIDCR Theme</vt:lpstr>
      <vt:lpstr>FaceBase</vt:lpstr>
      <vt:lpstr>Program Goal</vt:lpstr>
      <vt:lpstr>Past and Future</vt:lpstr>
    </vt:vector>
  </TitlesOfParts>
  <Company>NINDS/NIH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taylorann</dc:creator>
  <cp:lastModifiedBy>Wang, Lu (NIH/NIDCR) [E]</cp:lastModifiedBy>
  <cp:revision>341</cp:revision>
  <cp:lastPrinted>2019-04-22T17:39:01Z</cp:lastPrinted>
  <dcterms:created xsi:type="dcterms:W3CDTF">2014-06-12T21:02:15Z</dcterms:created>
  <dcterms:modified xsi:type="dcterms:W3CDTF">2019-05-19T21:31:00Z</dcterms:modified>
</cp:coreProperties>
</file>