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80" r:id="rId2"/>
    <p:sldId id="272" r:id="rId3"/>
    <p:sldId id="274" r:id="rId4"/>
    <p:sldId id="295" r:id="rId5"/>
    <p:sldId id="258" r:id="rId6"/>
    <p:sldId id="322" r:id="rId7"/>
    <p:sldId id="321" r:id="rId8"/>
    <p:sldId id="329" r:id="rId9"/>
    <p:sldId id="330" r:id="rId10"/>
    <p:sldId id="284" r:id="rId11"/>
    <p:sldId id="323" r:id="rId12"/>
    <p:sldId id="327" r:id="rId13"/>
    <p:sldId id="324" r:id="rId14"/>
    <p:sldId id="325" r:id="rId15"/>
    <p:sldId id="326" r:id="rId16"/>
    <p:sldId id="281" r:id="rId17"/>
    <p:sldId id="331" r:id="rId18"/>
    <p:sldId id="333" r:id="rId19"/>
    <p:sldId id="332" r:id="rId20"/>
    <p:sldId id="334"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952" autoAdjust="0"/>
  </p:normalViewPr>
  <p:slideViewPr>
    <p:cSldViewPr snapToGrid="0" snapToObjects="1">
      <p:cViewPr>
        <p:scale>
          <a:sx n="68" d="100"/>
          <a:sy n="68" d="100"/>
        </p:scale>
        <p:origin x="-1304" y="-4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71C187-5BC0-A540-A8BA-B745A2B0A598}" type="datetimeFigureOut">
              <a:rPr lang="en-US" smtClean="0"/>
              <a:t>5/19/19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2BE640-B3B7-8B4F-A034-4A85E4FBD90D}" type="slidenum">
              <a:rPr lang="en-US" smtClean="0"/>
              <a:t>‹#›</a:t>
            </a:fld>
            <a:endParaRPr lang="en-US"/>
          </a:p>
        </p:txBody>
      </p:sp>
    </p:spTree>
    <p:extLst>
      <p:ext uri="{BB962C8B-B14F-4D97-AF65-F5344CB8AC3E}">
        <p14:creationId xmlns:p14="http://schemas.microsoft.com/office/powerpoint/2010/main" val="28256192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40-B3B7-8B4F-A034-4A85E4FBD90D}" type="slidenum">
              <a:rPr lang="en-US" smtClean="0"/>
              <a:t>1</a:t>
            </a:fld>
            <a:endParaRPr lang="en-US"/>
          </a:p>
        </p:txBody>
      </p:sp>
    </p:spTree>
    <p:extLst>
      <p:ext uri="{BB962C8B-B14F-4D97-AF65-F5344CB8AC3E}">
        <p14:creationId xmlns:p14="http://schemas.microsoft.com/office/powerpoint/2010/main" val="3651139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fld id="{AAC9AAC9-5984-D241-A5BD-5A9E409184FD}" type="slidenum">
              <a:rPr lang="en-US" sz="1200"/>
              <a:pPr/>
              <a:t>2</a:t>
            </a:fld>
            <a:endParaRPr lang="en-US" sz="1200"/>
          </a:p>
        </p:txBody>
      </p:sp>
      <p:sp>
        <p:nvSpPr>
          <p:cNvPr id="11469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469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r>
              <a:rPr lang="en-US" dirty="0" smtClean="0">
                <a:latin typeface="Times" charset="0"/>
                <a:ea typeface="ＭＳ Ｐゴシック" charset="0"/>
                <a:cs typeface="ＭＳ Ｐゴシック" charset="0"/>
              </a:rPr>
              <a:t>Face formation involves growth</a:t>
            </a:r>
            <a:r>
              <a:rPr lang="en-US" baseline="0" dirty="0" smtClean="0">
                <a:latin typeface="Times" charset="0"/>
                <a:ea typeface="ＭＳ Ｐゴシック" charset="0"/>
                <a:cs typeface="ＭＳ Ｐゴシック" charset="0"/>
              </a:rPr>
              <a:t> morphogenesis and fusion of distinct prominences that will form different components of the face.  Defects in these processes result in facial defects such as clefting, one of the most common human birth defects.</a:t>
            </a:r>
            <a:endParaRPr lang="en-US" dirty="0">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So – we know these tissue have distinct and important functions – how do we analyze?</a:t>
            </a:r>
          </a:p>
          <a:p>
            <a:r>
              <a:rPr lang="en-US" dirty="0" smtClean="0"/>
              <a:t>Methods</a:t>
            </a:r>
            <a:r>
              <a:rPr lang="en-US" baseline="0" dirty="0" smtClean="0"/>
              <a:t> : </a:t>
            </a:r>
            <a:r>
              <a:rPr lang="en-US" sz="1200" kern="1200" dirty="0" smtClean="0">
                <a:solidFill>
                  <a:schemeClr val="tx1"/>
                </a:solidFill>
                <a:latin typeface="+mn-lt"/>
                <a:ea typeface="+mn-ea"/>
                <a:cs typeface="+mn-cs"/>
              </a:rPr>
              <a:t>"in my memory, we did not have draft for the ectoderm story. As for the</a:t>
            </a:r>
          </a:p>
          <a:p>
            <a:r>
              <a:rPr lang="en-US" sz="1200" kern="1200" dirty="0" smtClean="0">
                <a:solidFill>
                  <a:schemeClr val="tx1"/>
                </a:solidFill>
                <a:latin typeface="+mn-lt"/>
                <a:ea typeface="+mn-ea"/>
                <a:cs typeface="+mn-cs"/>
              </a:rPr>
              <a:t>material and methods, you can just </a:t>
            </a:r>
            <a:r>
              <a:rPr lang="en-US" sz="1200" kern="1200" dirty="0" err="1" smtClean="0">
                <a:solidFill>
                  <a:schemeClr val="tx1"/>
                </a:solidFill>
                <a:latin typeface="+mn-lt"/>
                <a:ea typeface="+mn-ea"/>
                <a:cs typeface="+mn-cs"/>
              </a:rPr>
              <a:t>refence</a:t>
            </a:r>
            <a:r>
              <a:rPr lang="en-US" sz="1200" kern="1200" dirty="0" smtClean="0">
                <a:solidFill>
                  <a:schemeClr val="tx1"/>
                </a:solidFill>
                <a:latin typeface="+mn-lt"/>
                <a:ea typeface="+mn-ea"/>
                <a:cs typeface="+mn-cs"/>
              </a:rPr>
              <a:t> our previous </a:t>
            </a:r>
            <a:r>
              <a:rPr lang="en-US" sz="1200" kern="1200" dirty="0" err="1" smtClean="0">
                <a:solidFill>
                  <a:schemeClr val="tx1"/>
                </a:solidFill>
                <a:latin typeface="+mn-lt"/>
                <a:ea typeface="+mn-ea"/>
                <a:cs typeface="+mn-cs"/>
              </a:rPr>
              <a:t>plos</a:t>
            </a:r>
            <a:r>
              <a:rPr lang="en-US" sz="1200" kern="1200" dirty="0" smtClean="0">
                <a:solidFill>
                  <a:schemeClr val="tx1"/>
                </a:solidFill>
                <a:latin typeface="+mn-lt"/>
                <a:ea typeface="+mn-ea"/>
                <a:cs typeface="+mn-cs"/>
              </a:rPr>
              <a:t> one paper,</a:t>
            </a:r>
          </a:p>
          <a:p>
            <a:r>
              <a:rPr lang="en-US" sz="1200" kern="1200" dirty="0" smtClean="0">
                <a:solidFill>
                  <a:schemeClr val="tx1"/>
                </a:solidFill>
                <a:latin typeface="+mn-lt"/>
                <a:ea typeface="+mn-ea"/>
                <a:cs typeface="+mn-cs"/>
              </a:rPr>
              <a:t>because Everything (staging and </a:t>
            </a:r>
            <a:r>
              <a:rPr lang="en-US" sz="1200" kern="1200" dirty="0" err="1" smtClean="0">
                <a:solidFill>
                  <a:schemeClr val="tx1"/>
                </a:solidFill>
                <a:latin typeface="+mn-lt"/>
                <a:ea typeface="+mn-ea"/>
                <a:cs typeface="+mn-cs"/>
              </a:rPr>
              <a:t>rna</a:t>
            </a:r>
            <a:r>
              <a:rPr lang="en-US" sz="1200" kern="1200" dirty="0" smtClean="0">
                <a:solidFill>
                  <a:schemeClr val="tx1"/>
                </a:solidFill>
                <a:latin typeface="+mn-lt"/>
                <a:ea typeface="+mn-ea"/>
                <a:cs typeface="+mn-cs"/>
              </a:rPr>
              <a:t> preparation) is the same, except we</a:t>
            </a:r>
          </a:p>
          <a:p>
            <a:r>
              <a:rPr lang="en-US" sz="1200" kern="1200" dirty="0" smtClean="0">
                <a:solidFill>
                  <a:schemeClr val="tx1"/>
                </a:solidFill>
                <a:latin typeface="+mn-lt"/>
                <a:ea typeface="+mn-ea"/>
                <a:cs typeface="+mn-cs"/>
              </a:rPr>
              <a:t>added the ectoderm isolation step. I sent the isolation protocol to Irene</a:t>
            </a:r>
          </a:p>
          <a:p>
            <a:r>
              <a:rPr lang="en-US" sz="1200" kern="1200" dirty="0" smtClean="0">
                <a:solidFill>
                  <a:schemeClr val="tx1"/>
                </a:solidFill>
                <a:latin typeface="+mn-lt"/>
                <a:ea typeface="+mn-ea"/>
                <a:cs typeface="+mn-cs"/>
              </a:rPr>
              <a:t>long time ago. I do not have detailed protocol on my laptop anymore right</a:t>
            </a:r>
          </a:p>
          <a:p>
            <a:r>
              <a:rPr lang="en-US" sz="1200" kern="1200" dirty="0" smtClean="0">
                <a:solidFill>
                  <a:schemeClr val="tx1"/>
                </a:solidFill>
                <a:latin typeface="+mn-lt"/>
                <a:ea typeface="+mn-ea"/>
                <a:cs typeface="+mn-cs"/>
              </a:rPr>
              <a:t>now. If you can not find it in the lab, I can dig it out from my external</a:t>
            </a:r>
          </a:p>
          <a:p>
            <a:r>
              <a:rPr lang="en-US" sz="1200" kern="1200" dirty="0" smtClean="0">
                <a:solidFill>
                  <a:schemeClr val="tx1"/>
                </a:solidFill>
                <a:latin typeface="+mn-lt"/>
                <a:ea typeface="+mn-ea"/>
                <a:cs typeface="+mn-cs"/>
              </a:rPr>
              <a:t>hard drives at home.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Simply, after </a:t>
            </a:r>
            <a:r>
              <a:rPr lang="en-US" sz="1200" kern="1200" dirty="0" err="1" smtClean="0">
                <a:solidFill>
                  <a:schemeClr val="tx1"/>
                </a:solidFill>
                <a:latin typeface="+mn-lt"/>
                <a:ea typeface="+mn-ea"/>
                <a:cs typeface="+mn-cs"/>
              </a:rPr>
              <a:t>seperation</a:t>
            </a:r>
            <a:r>
              <a:rPr lang="en-US" sz="1200" kern="1200" dirty="0" smtClean="0">
                <a:solidFill>
                  <a:schemeClr val="tx1"/>
                </a:solidFill>
                <a:latin typeface="+mn-lt"/>
                <a:ea typeface="+mn-ea"/>
                <a:cs typeface="+mn-cs"/>
              </a:rPr>
              <a:t> of individual facial prominences, I incubated them</a:t>
            </a:r>
          </a:p>
          <a:p>
            <a:r>
              <a:rPr lang="en-US" sz="1200" kern="1200" dirty="0" smtClean="0">
                <a:solidFill>
                  <a:schemeClr val="tx1"/>
                </a:solidFill>
                <a:latin typeface="+mn-lt"/>
                <a:ea typeface="+mn-ea"/>
                <a:cs typeface="+mn-cs"/>
              </a:rPr>
              <a:t>in </a:t>
            </a:r>
            <a:r>
              <a:rPr lang="en-US" sz="1200" kern="1200" dirty="0" err="1" smtClean="0">
                <a:solidFill>
                  <a:schemeClr val="tx1"/>
                </a:solidFill>
                <a:latin typeface="+mn-lt"/>
                <a:ea typeface="+mn-ea"/>
                <a:cs typeface="+mn-cs"/>
              </a:rPr>
              <a:t>dispase</a:t>
            </a:r>
            <a:r>
              <a:rPr lang="en-US" sz="1200" kern="1200" dirty="0" smtClean="0">
                <a:solidFill>
                  <a:schemeClr val="tx1"/>
                </a:solidFill>
                <a:latin typeface="+mn-lt"/>
                <a:ea typeface="+mn-ea"/>
                <a:cs typeface="+mn-cs"/>
              </a:rPr>
              <a:t> (concentration?) for 15 min at 37 degree, then peel the ectoderm</a:t>
            </a:r>
          </a:p>
          <a:p>
            <a:r>
              <a:rPr lang="en-US" sz="1200" kern="1200" dirty="0" smtClean="0">
                <a:solidFill>
                  <a:schemeClr val="tx1"/>
                </a:solidFill>
                <a:latin typeface="+mn-lt"/>
                <a:ea typeface="+mn-ea"/>
                <a:cs typeface="+mn-cs"/>
              </a:rPr>
              <a:t>off and collected ectoderm and mesenchyme </a:t>
            </a:r>
            <a:r>
              <a:rPr lang="en-US" sz="1200" kern="1200" dirty="0" err="1" smtClean="0">
                <a:solidFill>
                  <a:schemeClr val="tx1"/>
                </a:solidFill>
                <a:latin typeface="+mn-lt"/>
                <a:ea typeface="+mn-ea"/>
                <a:cs typeface="+mn-cs"/>
              </a:rPr>
              <a:t>seperately</a:t>
            </a:r>
            <a:r>
              <a:rPr lang="en-US" sz="1200" kern="1200" dirty="0" smtClean="0">
                <a:solidFill>
                  <a:schemeClr val="tx1"/>
                </a:solidFill>
                <a:latin typeface="+mn-lt"/>
                <a:ea typeface="+mn-ea"/>
                <a:cs typeface="+mn-cs"/>
              </a:rPr>
              <a:t> for RNA extraction."</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755C74-653D-8D4D-AF7E-41D59ACB2299}" type="slidenum">
              <a:rPr lang="en-US" smtClean="0"/>
              <a:t>4</a:t>
            </a:fld>
            <a:endParaRPr lang="en-US"/>
          </a:p>
        </p:txBody>
      </p:sp>
    </p:spTree>
    <p:extLst>
      <p:ext uri="{BB962C8B-B14F-4D97-AF65-F5344CB8AC3E}">
        <p14:creationId xmlns:p14="http://schemas.microsoft.com/office/powerpoint/2010/main" val="3674518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Replicates are tight</a:t>
            </a:r>
          </a:p>
          <a:p>
            <a:r>
              <a:rPr lang="en-US" sz="1200" kern="1200" dirty="0" smtClean="0">
                <a:solidFill>
                  <a:schemeClr val="tx1"/>
                </a:solidFill>
                <a:latin typeface="+mn-lt"/>
                <a:ea typeface="+mn-ea"/>
                <a:cs typeface="+mn-cs"/>
              </a:rPr>
              <a:t>Most of the variance is due to tissue type: ECTO, MESEN, NASAL_EPI</a:t>
            </a:r>
          </a:p>
          <a:p>
            <a:r>
              <a:rPr lang="en-US" sz="1200" kern="1200" dirty="0" smtClean="0">
                <a:solidFill>
                  <a:schemeClr val="tx1"/>
                </a:solidFill>
                <a:latin typeface="+mn-lt"/>
                <a:ea typeface="+mn-ea"/>
                <a:cs typeface="+mn-cs"/>
              </a:rPr>
              <a:t>second most variance is development time…with a tissue x time difference…that is MESEN is more differentiated, or less diverse…your choice</a:t>
            </a:r>
          </a:p>
          <a:p>
            <a:r>
              <a:rPr lang="en-US" sz="1200" kern="1200" dirty="0" smtClean="0">
                <a:solidFill>
                  <a:schemeClr val="tx1"/>
                </a:solidFill>
                <a:latin typeface="+mn-lt"/>
                <a:ea typeface="+mn-ea"/>
                <a:cs typeface="+mn-cs"/>
              </a:rPr>
              <a:t>Lastly, there is variance explainable by substructure (FNP, MXP, MNP), but you have to analyze them separately to see it.  You could show the individual PCAs to illustrate.</a:t>
            </a:r>
            <a:endParaRPr lang="en-US" dirty="0"/>
          </a:p>
        </p:txBody>
      </p:sp>
      <p:sp>
        <p:nvSpPr>
          <p:cNvPr id="4" name="Slide Number Placeholder 3"/>
          <p:cNvSpPr>
            <a:spLocks noGrp="1"/>
          </p:cNvSpPr>
          <p:nvPr>
            <p:ph type="sldNum" sz="quarter" idx="10"/>
          </p:nvPr>
        </p:nvSpPr>
        <p:spPr/>
        <p:txBody>
          <a:bodyPr/>
          <a:lstStyle/>
          <a:p>
            <a:fld id="{B02BE640-B3B7-8B4F-A034-4A85E4FBD90D}" type="slidenum">
              <a:rPr lang="en-US" smtClean="0"/>
              <a:t>5</a:t>
            </a:fld>
            <a:endParaRPr lang="en-US"/>
          </a:p>
        </p:txBody>
      </p:sp>
    </p:spTree>
    <p:extLst>
      <p:ext uri="{BB962C8B-B14F-4D97-AF65-F5344CB8AC3E}">
        <p14:creationId xmlns:p14="http://schemas.microsoft.com/office/powerpoint/2010/main" val="1426791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smtClean="0">
                <a:solidFill>
                  <a:schemeClr val="tx1"/>
                </a:solidFill>
                <a:effectLst/>
                <a:latin typeface="+mn-lt"/>
                <a:ea typeface="+mn-ea"/>
                <a:cs typeface="+mn-cs"/>
              </a:rPr>
              <a:t>p </a:t>
            </a:r>
            <a:r>
              <a:rPr lang="en-US" sz="1200" b="0" i="0" u="none" strike="noStrike" kern="1200" dirty="0" smtClean="0">
                <a:solidFill>
                  <a:schemeClr val="tx1"/>
                </a:solidFill>
                <a:effectLst/>
                <a:latin typeface="+mn-lt"/>
                <a:ea typeface="+mn-ea"/>
                <a:cs typeface="+mn-cs"/>
              </a:rPr>
              <a:t>&lt;= 0.05 for DABG in at least </a:t>
            </a:r>
            <a:r>
              <a:rPr lang="en-US" sz="1200" b="0" i="0" u="none" strike="noStrike" kern="1200" smtClean="0">
                <a:solidFill>
                  <a:schemeClr val="tx1"/>
                </a:solidFill>
                <a:effectLst/>
                <a:latin typeface="+mn-lt"/>
                <a:ea typeface="+mn-ea"/>
                <a:cs typeface="+mn-cs"/>
              </a:rPr>
              <a:t>3 samples</a:t>
            </a:r>
          </a:p>
          <a:p>
            <a:pPr marL="171450" indent="-171450">
              <a:buFontTx/>
              <a:buChar char="•"/>
            </a:pPr>
            <a:r>
              <a:rPr lang="en-US" smtClean="0"/>
              <a:t> </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fdr</a:t>
            </a:r>
            <a:r>
              <a:rPr lang="en-US" sz="1200" b="0" i="0" u="none" strike="noStrike" kern="1200" dirty="0" smtClean="0">
                <a:solidFill>
                  <a:schemeClr val="tx1"/>
                </a:solidFill>
                <a:effectLst/>
                <a:latin typeface="+mn-lt"/>
                <a:ea typeface="+mn-ea"/>
                <a:cs typeface="+mn-cs"/>
              </a:rPr>
              <a:t> &lt;= 0.05</a:t>
            </a:r>
            <a:r>
              <a:rPr lang="en-US" dirty="0" smtClean="0"/>
              <a:t> </a:t>
            </a:r>
            <a:endParaRPr lang="en-US" dirty="0"/>
          </a:p>
        </p:txBody>
      </p:sp>
      <p:sp>
        <p:nvSpPr>
          <p:cNvPr id="4" name="Slide Number Placeholder 3"/>
          <p:cNvSpPr>
            <a:spLocks noGrp="1"/>
          </p:cNvSpPr>
          <p:nvPr>
            <p:ph type="sldNum" sz="quarter" idx="10"/>
          </p:nvPr>
        </p:nvSpPr>
        <p:spPr/>
        <p:txBody>
          <a:bodyPr/>
          <a:lstStyle/>
          <a:p>
            <a:fld id="{311C3EFD-D5D9-B34D-A53E-3BEF4772BA8C}" type="slidenum">
              <a:rPr lang="en-US" smtClean="0"/>
              <a:t>8</a:t>
            </a:fld>
            <a:endParaRPr lang="en-US"/>
          </a:p>
        </p:txBody>
      </p:sp>
    </p:spTree>
    <p:extLst>
      <p:ext uri="{BB962C8B-B14F-4D97-AF65-F5344CB8AC3E}">
        <p14:creationId xmlns:p14="http://schemas.microsoft.com/office/powerpoint/2010/main" val="1016994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a subset of </a:t>
            </a:r>
            <a:r>
              <a:rPr lang="en-US" dirty="0" err="1" smtClean="0"/>
              <a:t>splicosomal</a:t>
            </a:r>
            <a:r>
              <a:rPr lang="en-US" dirty="0" smtClean="0"/>
              <a:t> U6 with preference for later</a:t>
            </a:r>
            <a:r>
              <a:rPr lang="en-US" baseline="0" dirty="0" smtClean="0"/>
              <a:t> </a:t>
            </a:r>
            <a:r>
              <a:rPr lang="en-US" baseline="0" dirty="0" err="1" smtClean="0"/>
              <a:t>Mes</a:t>
            </a:r>
            <a:r>
              <a:rPr lang="en-US" baseline="0" dirty="0" smtClean="0"/>
              <a:t>, </a:t>
            </a:r>
            <a:r>
              <a:rPr lang="en-US" baseline="0" dirty="0" err="1" smtClean="0"/>
              <a:t>etc</a:t>
            </a:r>
            <a:r>
              <a:rPr lang="en-US" baseline="0" dirty="0" smtClean="0"/>
              <a:t> and U1 with preference for </a:t>
            </a:r>
            <a:endParaRPr lang="en-US" dirty="0"/>
          </a:p>
        </p:txBody>
      </p:sp>
      <p:sp>
        <p:nvSpPr>
          <p:cNvPr id="4" name="Slide Number Placeholder 3"/>
          <p:cNvSpPr>
            <a:spLocks noGrp="1"/>
          </p:cNvSpPr>
          <p:nvPr>
            <p:ph type="sldNum" sz="quarter" idx="10"/>
          </p:nvPr>
        </p:nvSpPr>
        <p:spPr/>
        <p:txBody>
          <a:bodyPr/>
          <a:lstStyle/>
          <a:p>
            <a:fld id="{311C3EFD-D5D9-B34D-A53E-3BEF4772BA8C}" type="slidenum">
              <a:rPr lang="en-US" smtClean="0"/>
              <a:t>9</a:t>
            </a:fld>
            <a:endParaRPr lang="en-US"/>
          </a:p>
        </p:txBody>
      </p:sp>
    </p:spTree>
    <p:extLst>
      <p:ext uri="{BB962C8B-B14F-4D97-AF65-F5344CB8AC3E}">
        <p14:creationId xmlns:p14="http://schemas.microsoft.com/office/powerpoint/2010/main" val="1293050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that data actually look like </a:t>
            </a:r>
            <a:r>
              <a:rPr lang="mr-IN" dirty="0" smtClean="0"/>
              <a:t>–</a:t>
            </a:r>
            <a:r>
              <a:rPr lang="en-US" dirty="0" smtClean="0"/>
              <a:t> how to derive estimates</a:t>
            </a:r>
            <a:r>
              <a:rPr lang="en-US" baseline="0" dirty="0" smtClean="0"/>
              <a:t> of where the </a:t>
            </a:r>
            <a:r>
              <a:rPr lang="en-US" baseline="0" dirty="0" err="1" smtClean="0"/>
              <a:t>transcpts</a:t>
            </a:r>
            <a:r>
              <a:rPr lang="en-US" baseline="0" dirty="0" smtClean="0"/>
              <a:t> start and end, their UTRs, their alternative splicing?</a:t>
            </a:r>
          </a:p>
          <a:p>
            <a:r>
              <a:rPr lang="en-US" baseline="0" dirty="0" smtClean="0"/>
              <a:t>How to actually measure/calculate the </a:t>
            </a:r>
            <a:r>
              <a:rPr lang="en-US" baseline="0" dirty="0" err="1" smtClean="0"/>
              <a:t>prevelance</a:t>
            </a:r>
            <a:r>
              <a:rPr lang="en-US" baseline="0" dirty="0" smtClean="0"/>
              <a:t> of specific isoform features? </a:t>
            </a:r>
            <a:endParaRPr lang="en-US" dirty="0"/>
          </a:p>
        </p:txBody>
      </p:sp>
      <p:sp>
        <p:nvSpPr>
          <p:cNvPr id="4" name="Slide Number Placeholder 3"/>
          <p:cNvSpPr>
            <a:spLocks noGrp="1"/>
          </p:cNvSpPr>
          <p:nvPr>
            <p:ph type="sldNum" sz="quarter" idx="10"/>
          </p:nvPr>
        </p:nvSpPr>
        <p:spPr/>
        <p:txBody>
          <a:bodyPr/>
          <a:lstStyle/>
          <a:p>
            <a:fld id="{311C3EFD-D5D9-B34D-A53E-3BEF4772BA8C}" type="slidenum">
              <a:rPr lang="en-US" smtClean="0"/>
              <a:t>17</a:t>
            </a:fld>
            <a:endParaRPr lang="en-US"/>
          </a:p>
        </p:txBody>
      </p:sp>
    </p:spTree>
    <p:extLst>
      <p:ext uri="{BB962C8B-B14F-4D97-AF65-F5344CB8AC3E}">
        <p14:creationId xmlns:p14="http://schemas.microsoft.com/office/powerpoint/2010/main" val="4292268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E62B42-D9C3-944C-ABD1-9D505813C9F9}" type="datetimeFigureOut">
              <a:rPr lang="en-US" smtClean="0"/>
              <a:t>5/19/19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32305-3E5E-CC41-9A3E-E3B7978A255F}" type="slidenum">
              <a:rPr lang="en-US" smtClean="0"/>
              <a:t>‹#›</a:t>
            </a:fld>
            <a:endParaRPr lang="en-US"/>
          </a:p>
        </p:txBody>
      </p:sp>
    </p:spTree>
    <p:extLst>
      <p:ext uri="{BB962C8B-B14F-4D97-AF65-F5344CB8AC3E}">
        <p14:creationId xmlns:p14="http://schemas.microsoft.com/office/powerpoint/2010/main" val="890113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E62B42-D9C3-944C-ABD1-9D505813C9F9}" type="datetimeFigureOut">
              <a:rPr lang="en-US" smtClean="0"/>
              <a:t>5/19/19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32305-3E5E-CC41-9A3E-E3B7978A255F}" type="slidenum">
              <a:rPr lang="en-US" smtClean="0"/>
              <a:t>‹#›</a:t>
            </a:fld>
            <a:endParaRPr lang="en-US"/>
          </a:p>
        </p:txBody>
      </p:sp>
    </p:spTree>
    <p:extLst>
      <p:ext uri="{BB962C8B-B14F-4D97-AF65-F5344CB8AC3E}">
        <p14:creationId xmlns:p14="http://schemas.microsoft.com/office/powerpoint/2010/main" val="3202442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E62B42-D9C3-944C-ABD1-9D505813C9F9}" type="datetimeFigureOut">
              <a:rPr lang="en-US" smtClean="0"/>
              <a:t>5/19/19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32305-3E5E-CC41-9A3E-E3B7978A255F}" type="slidenum">
              <a:rPr lang="en-US" smtClean="0"/>
              <a:t>‹#›</a:t>
            </a:fld>
            <a:endParaRPr lang="en-US"/>
          </a:p>
        </p:txBody>
      </p:sp>
    </p:spTree>
    <p:extLst>
      <p:ext uri="{BB962C8B-B14F-4D97-AF65-F5344CB8AC3E}">
        <p14:creationId xmlns:p14="http://schemas.microsoft.com/office/powerpoint/2010/main" val="4043806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E62B42-D9C3-944C-ABD1-9D505813C9F9}" type="datetimeFigureOut">
              <a:rPr lang="en-US" smtClean="0"/>
              <a:t>5/19/19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32305-3E5E-CC41-9A3E-E3B7978A255F}" type="slidenum">
              <a:rPr lang="en-US" smtClean="0"/>
              <a:t>‹#›</a:t>
            </a:fld>
            <a:endParaRPr lang="en-US"/>
          </a:p>
        </p:txBody>
      </p:sp>
    </p:spTree>
    <p:extLst>
      <p:ext uri="{BB962C8B-B14F-4D97-AF65-F5344CB8AC3E}">
        <p14:creationId xmlns:p14="http://schemas.microsoft.com/office/powerpoint/2010/main" val="3701972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E62B42-D9C3-944C-ABD1-9D505813C9F9}" type="datetimeFigureOut">
              <a:rPr lang="en-US" smtClean="0"/>
              <a:t>5/19/19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32305-3E5E-CC41-9A3E-E3B7978A255F}" type="slidenum">
              <a:rPr lang="en-US" smtClean="0"/>
              <a:t>‹#›</a:t>
            </a:fld>
            <a:endParaRPr lang="en-US"/>
          </a:p>
        </p:txBody>
      </p:sp>
    </p:spTree>
    <p:extLst>
      <p:ext uri="{BB962C8B-B14F-4D97-AF65-F5344CB8AC3E}">
        <p14:creationId xmlns:p14="http://schemas.microsoft.com/office/powerpoint/2010/main" val="182951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E62B42-D9C3-944C-ABD1-9D505813C9F9}" type="datetimeFigureOut">
              <a:rPr lang="en-US" smtClean="0"/>
              <a:t>5/19/19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F32305-3E5E-CC41-9A3E-E3B7978A255F}" type="slidenum">
              <a:rPr lang="en-US" smtClean="0"/>
              <a:t>‹#›</a:t>
            </a:fld>
            <a:endParaRPr lang="en-US"/>
          </a:p>
        </p:txBody>
      </p:sp>
    </p:spTree>
    <p:extLst>
      <p:ext uri="{BB962C8B-B14F-4D97-AF65-F5344CB8AC3E}">
        <p14:creationId xmlns:p14="http://schemas.microsoft.com/office/powerpoint/2010/main" val="2895765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E62B42-D9C3-944C-ABD1-9D505813C9F9}" type="datetimeFigureOut">
              <a:rPr lang="en-US" smtClean="0"/>
              <a:t>5/19/19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F32305-3E5E-CC41-9A3E-E3B7978A255F}" type="slidenum">
              <a:rPr lang="en-US" smtClean="0"/>
              <a:t>‹#›</a:t>
            </a:fld>
            <a:endParaRPr lang="en-US"/>
          </a:p>
        </p:txBody>
      </p:sp>
    </p:spTree>
    <p:extLst>
      <p:ext uri="{BB962C8B-B14F-4D97-AF65-F5344CB8AC3E}">
        <p14:creationId xmlns:p14="http://schemas.microsoft.com/office/powerpoint/2010/main" val="902233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E62B42-D9C3-944C-ABD1-9D505813C9F9}" type="datetimeFigureOut">
              <a:rPr lang="en-US" smtClean="0"/>
              <a:t>5/19/19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F32305-3E5E-CC41-9A3E-E3B7978A255F}" type="slidenum">
              <a:rPr lang="en-US" smtClean="0"/>
              <a:t>‹#›</a:t>
            </a:fld>
            <a:endParaRPr lang="en-US"/>
          </a:p>
        </p:txBody>
      </p:sp>
    </p:spTree>
    <p:extLst>
      <p:ext uri="{BB962C8B-B14F-4D97-AF65-F5344CB8AC3E}">
        <p14:creationId xmlns:p14="http://schemas.microsoft.com/office/powerpoint/2010/main" val="3714042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E62B42-D9C3-944C-ABD1-9D505813C9F9}" type="datetimeFigureOut">
              <a:rPr lang="en-US" smtClean="0"/>
              <a:t>5/19/19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F32305-3E5E-CC41-9A3E-E3B7978A255F}" type="slidenum">
              <a:rPr lang="en-US" smtClean="0"/>
              <a:t>‹#›</a:t>
            </a:fld>
            <a:endParaRPr lang="en-US"/>
          </a:p>
        </p:txBody>
      </p:sp>
    </p:spTree>
    <p:extLst>
      <p:ext uri="{BB962C8B-B14F-4D97-AF65-F5344CB8AC3E}">
        <p14:creationId xmlns:p14="http://schemas.microsoft.com/office/powerpoint/2010/main" val="769888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E62B42-D9C3-944C-ABD1-9D505813C9F9}" type="datetimeFigureOut">
              <a:rPr lang="en-US" smtClean="0"/>
              <a:t>5/19/19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F32305-3E5E-CC41-9A3E-E3B7978A255F}" type="slidenum">
              <a:rPr lang="en-US" smtClean="0"/>
              <a:t>‹#›</a:t>
            </a:fld>
            <a:endParaRPr lang="en-US"/>
          </a:p>
        </p:txBody>
      </p:sp>
    </p:spTree>
    <p:extLst>
      <p:ext uri="{BB962C8B-B14F-4D97-AF65-F5344CB8AC3E}">
        <p14:creationId xmlns:p14="http://schemas.microsoft.com/office/powerpoint/2010/main" val="2296267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E62B42-D9C3-944C-ABD1-9D505813C9F9}" type="datetimeFigureOut">
              <a:rPr lang="en-US" smtClean="0"/>
              <a:t>5/19/19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F32305-3E5E-CC41-9A3E-E3B7978A255F}" type="slidenum">
              <a:rPr lang="en-US" smtClean="0"/>
              <a:t>‹#›</a:t>
            </a:fld>
            <a:endParaRPr lang="en-US"/>
          </a:p>
        </p:txBody>
      </p:sp>
    </p:spTree>
    <p:extLst>
      <p:ext uri="{BB962C8B-B14F-4D97-AF65-F5344CB8AC3E}">
        <p14:creationId xmlns:p14="http://schemas.microsoft.com/office/powerpoint/2010/main" val="6879568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E62B42-D9C3-944C-ABD1-9D505813C9F9}" type="datetimeFigureOut">
              <a:rPr lang="en-US" smtClean="0"/>
              <a:t>5/19/19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32305-3E5E-CC41-9A3E-E3B7978A255F}" type="slidenum">
              <a:rPr lang="en-US" smtClean="0"/>
              <a:t>‹#›</a:t>
            </a:fld>
            <a:endParaRPr lang="en-US"/>
          </a:p>
        </p:txBody>
      </p:sp>
    </p:spTree>
    <p:extLst>
      <p:ext uri="{BB962C8B-B14F-4D97-AF65-F5344CB8AC3E}">
        <p14:creationId xmlns:p14="http://schemas.microsoft.com/office/powerpoint/2010/main" val="11813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7321"/>
            <a:ext cx="8229600" cy="1275080"/>
          </a:xfrm>
        </p:spPr>
        <p:txBody>
          <a:bodyPr/>
          <a:lstStyle/>
          <a:p>
            <a:r>
              <a:rPr lang="en-US" b="1" dirty="0"/>
              <a:t>RNA dynamics in the developing mouse face</a:t>
            </a:r>
          </a:p>
          <a:p>
            <a:endParaRPr lang="en-US" dirty="0"/>
          </a:p>
        </p:txBody>
      </p:sp>
      <p:sp>
        <p:nvSpPr>
          <p:cNvPr id="4" name="TextBox 3"/>
          <p:cNvSpPr txBox="1"/>
          <p:nvPr/>
        </p:nvSpPr>
        <p:spPr>
          <a:xfrm>
            <a:off x="294640" y="1927740"/>
            <a:ext cx="8645595" cy="4955203"/>
          </a:xfrm>
          <a:prstGeom prst="rect">
            <a:avLst/>
          </a:prstGeom>
          <a:noFill/>
        </p:spPr>
        <p:txBody>
          <a:bodyPr wrap="square" rtlCol="0">
            <a:spAutoFit/>
          </a:bodyPr>
          <a:lstStyle/>
          <a:p>
            <a:r>
              <a:rPr lang="en-US" b="1" dirty="0" smtClean="0">
                <a:solidFill>
                  <a:srgbClr val="FF0000"/>
                </a:solidFill>
              </a:rPr>
              <a:t>Aim </a:t>
            </a:r>
            <a:r>
              <a:rPr lang="en-US" b="1" dirty="0">
                <a:solidFill>
                  <a:srgbClr val="FF0000"/>
                </a:solidFill>
              </a:rPr>
              <a:t>1. Describe the transcriptional dynamics of mouse facial development</a:t>
            </a:r>
            <a:r>
              <a:rPr lang="en-US" b="1" dirty="0" smtClean="0">
                <a:solidFill>
                  <a:srgbClr val="FF0000"/>
                </a:solidFill>
              </a:rPr>
              <a:t>.</a:t>
            </a:r>
          </a:p>
          <a:p>
            <a:endParaRPr lang="en-US" dirty="0" smtClean="0"/>
          </a:p>
          <a:p>
            <a:r>
              <a:rPr lang="en-US" dirty="0" smtClean="0"/>
              <a:t>What </a:t>
            </a:r>
            <a:r>
              <a:rPr lang="en-US" dirty="0" smtClean="0"/>
              <a:t>genes are expressed in the different prominences and different tissue layer over time during critical early events in mouse face formation and fusion?</a:t>
            </a:r>
            <a:endParaRPr lang="en-US" dirty="0"/>
          </a:p>
          <a:p>
            <a:endParaRPr lang="en-US" dirty="0" smtClean="0"/>
          </a:p>
          <a:p>
            <a:endParaRPr lang="en-US" b="1" dirty="0"/>
          </a:p>
          <a:p>
            <a:r>
              <a:rPr lang="en-US" b="1" dirty="0">
                <a:solidFill>
                  <a:srgbClr val="3366FF"/>
                </a:solidFill>
              </a:rPr>
              <a:t>Aim 2.  Experimental and bioinformatics analysis of differential splicing.  </a:t>
            </a:r>
            <a:endParaRPr lang="en-US" b="1" dirty="0" smtClean="0">
              <a:solidFill>
                <a:srgbClr val="3366FF"/>
              </a:solidFill>
            </a:endParaRPr>
          </a:p>
          <a:p>
            <a:endParaRPr lang="en-US" b="1" dirty="0"/>
          </a:p>
          <a:p>
            <a:r>
              <a:rPr lang="en-US" dirty="0" smtClean="0"/>
              <a:t>What isoform </a:t>
            </a:r>
            <a:r>
              <a:rPr lang="en-US" dirty="0" smtClean="0"/>
              <a:t>differences distinguish the various tissues and prominences over time?</a:t>
            </a:r>
            <a:endParaRPr lang="en-US" dirty="0"/>
          </a:p>
          <a:p>
            <a:endParaRPr lang="en-US" b="1" dirty="0"/>
          </a:p>
          <a:p>
            <a:endParaRPr lang="en-US" b="1" dirty="0"/>
          </a:p>
          <a:p>
            <a:r>
              <a:rPr lang="en-US" b="1" dirty="0">
                <a:solidFill>
                  <a:schemeClr val="accent4">
                    <a:lumMod val="75000"/>
                  </a:schemeClr>
                </a:solidFill>
              </a:rPr>
              <a:t>Aim 3. Describe the post-transcriptional RNA dynamics of mouse facial </a:t>
            </a:r>
            <a:r>
              <a:rPr lang="en-US" b="1" dirty="0" smtClean="0">
                <a:solidFill>
                  <a:schemeClr val="accent4">
                    <a:lumMod val="75000"/>
                  </a:schemeClr>
                </a:solidFill>
              </a:rPr>
              <a:t>development.</a:t>
            </a:r>
          </a:p>
          <a:p>
            <a:endParaRPr lang="en-US" b="1" dirty="0" smtClean="0">
              <a:solidFill>
                <a:schemeClr val="accent4">
                  <a:lumMod val="60000"/>
                  <a:lumOff val="40000"/>
                </a:schemeClr>
              </a:solidFill>
            </a:endParaRPr>
          </a:p>
          <a:p>
            <a:r>
              <a:rPr lang="en-US" dirty="0" smtClean="0"/>
              <a:t>Concerns about reproducibility and bias for relevant techniques to study </a:t>
            </a:r>
            <a:r>
              <a:rPr lang="en-US" dirty="0" err="1" smtClean="0"/>
              <a:t>RNA:protein</a:t>
            </a:r>
            <a:r>
              <a:rPr lang="en-US" dirty="0" smtClean="0"/>
              <a:t> </a:t>
            </a:r>
            <a:r>
              <a:rPr lang="en-US" dirty="0" smtClean="0"/>
              <a:t>interactions were raised </a:t>
            </a:r>
            <a:r>
              <a:rPr lang="en-US" dirty="0" smtClean="0"/>
              <a:t>throughout the funding period and so these studies were not completed.</a:t>
            </a:r>
            <a:endParaRPr lang="en-US" dirty="0" smtClean="0"/>
          </a:p>
          <a:p>
            <a:endParaRPr lang="en-US" sz="1400" b="1" dirty="0" smtClean="0"/>
          </a:p>
          <a:p>
            <a:endParaRPr lang="en-US" sz="1400" b="1" dirty="0"/>
          </a:p>
        </p:txBody>
      </p:sp>
      <p:sp>
        <p:nvSpPr>
          <p:cNvPr id="6" name="TextBox 5"/>
          <p:cNvSpPr txBox="1"/>
          <p:nvPr/>
        </p:nvSpPr>
        <p:spPr>
          <a:xfrm>
            <a:off x="356505" y="679686"/>
            <a:ext cx="8225329" cy="923330"/>
          </a:xfrm>
          <a:prstGeom prst="rect">
            <a:avLst/>
          </a:prstGeom>
          <a:noFill/>
        </p:spPr>
        <p:txBody>
          <a:bodyPr wrap="none" rtlCol="0">
            <a:spAutoFit/>
          </a:bodyPr>
          <a:lstStyle/>
          <a:p>
            <a:pPr algn="ctr"/>
            <a:r>
              <a:rPr lang="en-US" dirty="0" smtClean="0"/>
              <a:t>University of Colorado Anschutz Medical </a:t>
            </a:r>
            <a:r>
              <a:rPr lang="en-US" dirty="0" smtClean="0"/>
              <a:t>Campus</a:t>
            </a:r>
          </a:p>
          <a:p>
            <a:pPr algn="ctr"/>
            <a:endParaRPr lang="en-US" dirty="0" smtClean="0"/>
          </a:p>
          <a:p>
            <a:r>
              <a:rPr lang="en-US" dirty="0" smtClean="0"/>
              <a:t>Hong Li, </a:t>
            </a:r>
            <a:r>
              <a:rPr lang="en-US" dirty="0" smtClean="0"/>
              <a:t>Sonia Leach, Irene Choi, Phil </a:t>
            </a:r>
            <a:r>
              <a:rPr lang="en-US" dirty="0" smtClean="0"/>
              <a:t>O’Neill, Joan Hooper, Ken Jones, Trevor Williams</a:t>
            </a:r>
            <a:endParaRPr lang="en-US" dirty="0"/>
          </a:p>
        </p:txBody>
      </p:sp>
    </p:spTree>
    <p:extLst>
      <p:ext uri="{BB962C8B-B14F-4D97-AF65-F5344CB8AC3E}">
        <p14:creationId xmlns:p14="http://schemas.microsoft.com/office/powerpoint/2010/main" val="204658076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196056"/>
            <a:ext cx="8717280" cy="461665"/>
          </a:xfrm>
          <a:prstGeom prst="rect">
            <a:avLst/>
          </a:prstGeom>
          <a:noFill/>
        </p:spPr>
        <p:txBody>
          <a:bodyPr wrap="square" rtlCol="0">
            <a:spAutoFit/>
          </a:bodyPr>
          <a:lstStyle/>
          <a:p>
            <a:r>
              <a:rPr lang="en-US" sz="2400" b="1" dirty="0" err="1" smtClean="0"/>
              <a:t>miRNAs</a:t>
            </a:r>
            <a:r>
              <a:rPr lang="en-US" sz="2400" b="1" dirty="0" smtClean="0"/>
              <a:t> </a:t>
            </a:r>
            <a:r>
              <a:rPr lang="en-US" sz="2400" b="1" dirty="0" smtClean="0"/>
              <a:t>and other small RNAs </a:t>
            </a:r>
          </a:p>
        </p:txBody>
      </p:sp>
      <p:sp>
        <p:nvSpPr>
          <p:cNvPr id="2" name="TextBox 1"/>
          <p:cNvSpPr txBox="1"/>
          <p:nvPr/>
        </p:nvSpPr>
        <p:spPr>
          <a:xfrm>
            <a:off x="0" y="991222"/>
            <a:ext cx="9144000" cy="646331"/>
          </a:xfrm>
          <a:prstGeom prst="rect">
            <a:avLst/>
          </a:prstGeom>
          <a:noFill/>
        </p:spPr>
        <p:txBody>
          <a:bodyPr wrap="square" rtlCol="0">
            <a:spAutoFit/>
          </a:bodyPr>
          <a:lstStyle/>
          <a:p>
            <a:endParaRPr lang="en-US" dirty="0"/>
          </a:p>
          <a:p>
            <a:pPr marL="285750" indent="-285750">
              <a:buFont typeface="Wingdings" charset="2"/>
              <a:buChar char="v"/>
            </a:pPr>
            <a:r>
              <a:rPr lang="en-US" dirty="0" smtClean="0"/>
              <a:t>Small RNA expression changes in an ectodermal dicer conditional knockout</a:t>
            </a:r>
            <a:endParaRPr lang="en-US" dirty="0" smtClean="0"/>
          </a:p>
        </p:txBody>
      </p:sp>
      <p:pic>
        <p:nvPicPr>
          <p:cNvPr id="7" name="Picture 6"/>
          <p:cNvPicPr>
            <a:picLocks noChangeAspect="1"/>
          </p:cNvPicPr>
          <p:nvPr/>
        </p:nvPicPr>
        <p:blipFill>
          <a:blip r:embed="rId2"/>
          <a:stretch>
            <a:fillRect/>
          </a:stretch>
        </p:blipFill>
        <p:spPr>
          <a:xfrm>
            <a:off x="247126" y="2614706"/>
            <a:ext cx="8826743" cy="4205194"/>
          </a:xfrm>
          <a:prstGeom prst="rect">
            <a:avLst/>
          </a:prstGeom>
        </p:spPr>
      </p:pic>
    </p:spTree>
    <p:extLst>
      <p:ext uri="{BB962C8B-B14F-4D97-AF65-F5344CB8AC3E}">
        <p14:creationId xmlns:p14="http://schemas.microsoft.com/office/powerpoint/2010/main" val="254869258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234" y="1612899"/>
            <a:ext cx="9126766" cy="4638509"/>
          </a:xfrm>
          <a:prstGeom prst="rect">
            <a:avLst/>
          </a:prstGeom>
        </p:spPr>
      </p:pic>
      <p:sp>
        <p:nvSpPr>
          <p:cNvPr id="6" name="TextBox 5"/>
          <p:cNvSpPr txBox="1"/>
          <p:nvPr/>
        </p:nvSpPr>
        <p:spPr>
          <a:xfrm>
            <a:off x="540176" y="407609"/>
            <a:ext cx="8279079" cy="400110"/>
          </a:xfrm>
          <a:prstGeom prst="rect">
            <a:avLst/>
          </a:prstGeom>
          <a:noFill/>
        </p:spPr>
        <p:txBody>
          <a:bodyPr wrap="none" rtlCol="0">
            <a:spAutoFit/>
          </a:bodyPr>
          <a:lstStyle/>
          <a:p>
            <a:r>
              <a:rPr lang="en-US" sz="2000" b="1" dirty="0" smtClean="0"/>
              <a:t>Single-Cell RNA-</a:t>
            </a:r>
            <a:r>
              <a:rPr lang="en-US" sz="2000" b="1" dirty="0" err="1" smtClean="0"/>
              <a:t>seq</a:t>
            </a:r>
            <a:r>
              <a:rPr lang="en-US" sz="2000" b="1" dirty="0" smtClean="0"/>
              <a:t> Analysis of </a:t>
            </a:r>
            <a:r>
              <a:rPr lang="en-US" sz="2000" b="1" dirty="0" err="1" smtClean="0"/>
              <a:t>Lambdoid</a:t>
            </a:r>
            <a:r>
              <a:rPr lang="en-US" sz="2000" b="1" dirty="0" smtClean="0"/>
              <a:t> Junction and Nasolacrimal Groove</a:t>
            </a:r>
            <a:endParaRPr lang="en-US" sz="2000" b="1" dirty="0"/>
          </a:p>
        </p:txBody>
      </p:sp>
    </p:spTree>
    <p:extLst>
      <p:ext uri="{BB962C8B-B14F-4D97-AF65-F5344CB8AC3E}">
        <p14:creationId xmlns:p14="http://schemas.microsoft.com/office/powerpoint/2010/main" val="238669701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a:ext>
            </a:extLst>
          </a:blip>
          <a:stretch>
            <a:fillRect/>
          </a:stretch>
        </p:blipFill>
        <p:spPr>
          <a:xfrm>
            <a:off x="1643529" y="1030941"/>
            <a:ext cx="6036236" cy="5707529"/>
          </a:xfrm>
          <a:prstGeom prst="rect">
            <a:avLst/>
          </a:prstGeom>
        </p:spPr>
      </p:pic>
      <p:sp>
        <p:nvSpPr>
          <p:cNvPr id="7" name="TextBox 6"/>
          <p:cNvSpPr txBox="1"/>
          <p:nvPr/>
        </p:nvSpPr>
        <p:spPr>
          <a:xfrm>
            <a:off x="1090706" y="69334"/>
            <a:ext cx="7308611" cy="461665"/>
          </a:xfrm>
          <a:prstGeom prst="rect">
            <a:avLst/>
          </a:prstGeom>
          <a:noFill/>
        </p:spPr>
        <p:txBody>
          <a:bodyPr wrap="none" rtlCol="0">
            <a:spAutoFit/>
          </a:bodyPr>
          <a:lstStyle/>
          <a:p>
            <a:r>
              <a:rPr lang="en-US" sz="2400" b="1" dirty="0" smtClean="0"/>
              <a:t>Verification of Assignments by RNA in situ hybridization</a:t>
            </a:r>
            <a:endParaRPr lang="en-US" sz="2400" b="1" dirty="0"/>
          </a:p>
        </p:txBody>
      </p:sp>
    </p:spTree>
    <p:extLst>
      <p:ext uri="{BB962C8B-B14F-4D97-AF65-F5344CB8AC3E}">
        <p14:creationId xmlns:p14="http://schemas.microsoft.com/office/powerpoint/2010/main" val="1626050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7412" y="1428810"/>
            <a:ext cx="8486588" cy="5225280"/>
          </a:xfrm>
          <a:prstGeom prst="rect">
            <a:avLst/>
          </a:prstGeom>
        </p:spPr>
      </p:pic>
      <p:sp>
        <p:nvSpPr>
          <p:cNvPr id="3" name="TextBox 2"/>
          <p:cNvSpPr txBox="1"/>
          <p:nvPr/>
        </p:nvSpPr>
        <p:spPr>
          <a:xfrm>
            <a:off x="538257" y="281532"/>
            <a:ext cx="8740068" cy="707886"/>
          </a:xfrm>
          <a:prstGeom prst="rect">
            <a:avLst/>
          </a:prstGeom>
          <a:noFill/>
        </p:spPr>
        <p:txBody>
          <a:bodyPr wrap="none" rtlCol="0">
            <a:spAutoFit/>
          </a:bodyPr>
          <a:lstStyle/>
          <a:p>
            <a:pPr algn="ctr"/>
            <a:r>
              <a:rPr lang="en-US" sz="2000" b="1" dirty="0" err="1" smtClean="0"/>
              <a:t>Reclustering</a:t>
            </a:r>
            <a:r>
              <a:rPr lang="en-US" sz="2000" b="1" dirty="0" smtClean="0"/>
              <a:t> the Mesenchyme Identifies Multiple Cell Populations that Correlate </a:t>
            </a:r>
          </a:p>
          <a:p>
            <a:pPr algn="ctr"/>
            <a:r>
              <a:rPr lang="en-US" sz="2000" b="1" dirty="0" smtClean="0"/>
              <a:t>With Discrete anatomical positions   </a:t>
            </a:r>
            <a:endParaRPr lang="en-US" sz="2000" b="1" dirty="0"/>
          </a:p>
        </p:txBody>
      </p:sp>
    </p:spTree>
    <p:extLst>
      <p:ext uri="{BB962C8B-B14F-4D97-AF65-F5344CB8AC3E}">
        <p14:creationId xmlns:p14="http://schemas.microsoft.com/office/powerpoint/2010/main" val="41803729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26877" y="537882"/>
            <a:ext cx="5292279" cy="6858000"/>
          </a:xfrm>
          <a:prstGeom prst="rect">
            <a:avLst/>
          </a:prstGeom>
        </p:spPr>
      </p:pic>
      <p:sp>
        <p:nvSpPr>
          <p:cNvPr id="7" name="TextBox 6"/>
          <p:cNvSpPr txBox="1"/>
          <p:nvPr/>
        </p:nvSpPr>
        <p:spPr>
          <a:xfrm>
            <a:off x="1574053" y="130610"/>
            <a:ext cx="6492733" cy="461665"/>
          </a:xfrm>
          <a:prstGeom prst="rect">
            <a:avLst/>
          </a:prstGeom>
          <a:noFill/>
        </p:spPr>
        <p:txBody>
          <a:bodyPr wrap="none" rtlCol="0">
            <a:spAutoFit/>
          </a:bodyPr>
          <a:lstStyle/>
          <a:p>
            <a:r>
              <a:rPr lang="en-US" sz="2400" b="1" dirty="0" smtClean="0"/>
              <a:t>Graphic Representation of Mesenchymal Clusters</a:t>
            </a:r>
            <a:endParaRPr lang="en-US" sz="2400" b="1" dirty="0"/>
          </a:p>
        </p:txBody>
      </p:sp>
    </p:spTree>
    <p:extLst>
      <p:ext uri="{BB962C8B-B14F-4D97-AF65-F5344CB8AC3E}">
        <p14:creationId xmlns:p14="http://schemas.microsoft.com/office/powerpoint/2010/main" val="74853987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86824" y="1686142"/>
            <a:ext cx="3107765" cy="4021397"/>
          </a:xfrm>
          <a:prstGeom prst="rect">
            <a:avLst/>
          </a:prstGeom>
        </p:spPr>
      </p:pic>
      <p:pic>
        <p:nvPicPr>
          <p:cNvPr id="7" name="Picture 6"/>
          <p:cNvPicPr>
            <a:picLocks noChangeAspect="1"/>
          </p:cNvPicPr>
          <p:nvPr/>
        </p:nvPicPr>
        <p:blipFill>
          <a:blip r:embed="rId3"/>
          <a:stretch>
            <a:fillRect/>
          </a:stretch>
        </p:blipFill>
        <p:spPr>
          <a:xfrm>
            <a:off x="0" y="2330296"/>
            <a:ext cx="2411902" cy="2271597"/>
          </a:xfrm>
          <a:prstGeom prst="rect">
            <a:avLst/>
          </a:prstGeom>
        </p:spPr>
      </p:pic>
      <p:pic>
        <p:nvPicPr>
          <p:cNvPr id="8" name="Picture 7"/>
          <p:cNvPicPr>
            <a:picLocks noChangeAspect="1"/>
          </p:cNvPicPr>
          <p:nvPr/>
        </p:nvPicPr>
        <p:blipFill>
          <a:blip r:embed="rId4"/>
          <a:stretch>
            <a:fillRect/>
          </a:stretch>
        </p:blipFill>
        <p:spPr>
          <a:xfrm>
            <a:off x="2525059" y="1157732"/>
            <a:ext cx="3361765" cy="4549807"/>
          </a:xfrm>
          <a:prstGeom prst="rect">
            <a:avLst/>
          </a:prstGeom>
        </p:spPr>
      </p:pic>
      <p:sp>
        <p:nvSpPr>
          <p:cNvPr id="10" name="Rectangle 9"/>
          <p:cNvSpPr/>
          <p:nvPr/>
        </p:nvSpPr>
        <p:spPr>
          <a:xfrm>
            <a:off x="298824" y="182317"/>
            <a:ext cx="8695765" cy="646331"/>
          </a:xfrm>
          <a:prstGeom prst="rect">
            <a:avLst/>
          </a:prstGeom>
        </p:spPr>
        <p:txBody>
          <a:bodyPr wrap="square">
            <a:spAutoFit/>
          </a:bodyPr>
          <a:lstStyle/>
          <a:p>
            <a:pPr algn="ctr"/>
            <a:r>
              <a:rPr lang="en-US" b="1" dirty="0" err="1"/>
              <a:t>Reclustering</a:t>
            </a:r>
            <a:r>
              <a:rPr lang="en-US" b="1" dirty="0"/>
              <a:t> the </a:t>
            </a:r>
            <a:r>
              <a:rPr lang="en-US" b="1" dirty="0" smtClean="0"/>
              <a:t>Ectoderm also </a:t>
            </a:r>
            <a:r>
              <a:rPr lang="en-US" b="1" dirty="0"/>
              <a:t>Identifies Multiple Cell Populations that Correlate </a:t>
            </a:r>
          </a:p>
          <a:p>
            <a:pPr algn="ctr"/>
            <a:r>
              <a:rPr lang="en-US" b="1" dirty="0"/>
              <a:t>With Discrete anatomical positions   </a:t>
            </a:r>
            <a:endParaRPr lang="en-US" b="1" dirty="0"/>
          </a:p>
        </p:txBody>
      </p:sp>
      <p:sp>
        <p:nvSpPr>
          <p:cNvPr id="11" name="Rectangle 10"/>
          <p:cNvSpPr/>
          <p:nvPr/>
        </p:nvSpPr>
        <p:spPr>
          <a:xfrm>
            <a:off x="179294" y="6057187"/>
            <a:ext cx="8695765" cy="646331"/>
          </a:xfrm>
          <a:prstGeom prst="rect">
            <a:avLst/>
          </a:prstGeom>
        </p:spPr>
        <p:txBody>
          <a:bodyPr wrap="square">
            <a:spAutoFit/>
          </a:bodyPr>
          <a:lstStyle/>
          <a:p>
            <a:pPr algn="ctr"/>
            <a:r>
              <a:rPr lang="en-US" b="1" dirty="0" smtClean="0"/>
              <a:t>Together, the RNAseq, small RNA microarrays, and </a:t>
            </a:r>
            <a:r>
              <a:rPr lang="en-US" b="1" dirty="0" err="1" smtClean="0"/>
              <a:t>scRNAseq</a:t>
            </a:r>
            <a:r>
              <a:rPr lang="en-US" b="1" dirty="0" smtClean="0"/>
              <a:t> provide resources to</a:t>
            </a:r>
          </a:p>
          <a:p>
            <a:pPr algn="ctr"/>
            <a:r>
              <a:rPr lang="en-US" b="1" dirty="0" smtClean="0"/>
              <a:t>Mine gene expression by time, tissue layer and anatomical location </a:t>
            </a:r>
            <a:endParaRPr lang="en-US" b="1" dirty="0"/>
          </a:p>
        </p:txBody>
      </p:sp>
    </p:spTree>
    <p:extLst>
      <p:ext uri="{BB962C8B-B14F-4D97-AF65-F5344CB8AC3E}">
        <p14:creationId xmlns:p14="http://schemas.microsoft.com/office/powerpoint/2010/main" val="376489915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Aim 2: The RNAseq data was mined for differential </a:t>
            </a:r>
            <a:r>
              <a:rPr lang="en-US" sz="3600" dirty="0" smtClean="0"/>
              <a:t>isoform expression</a:t>
            </a:r>
            <a:r>
              <a:rPr lang="is-IS" sz="3600" dirty="0" smtClean="0"/>
              <a:t>…</a:t>
            </a:r>
            <a:endParaRPr lang="en-US" sz="3600" dirty="0"/>
          </a:p>
        </p:txBody>
      </p:sp>
      <p:sp>
        <p:nvSpPr>
          <p:cNvPr id="3" name="Content Placeholder 2"/>
          <p:cNvSpPr>
            <a:spLocks noGrp="1"/>
          </p:cNvSpPr>
          <p:nvPr>
            <p:ph idx="1"/>
          </p:nvPr>
        </p:nvSpPr>
        <p:spPr>
          <a:xfrm>
            <a:off x="457200" y="1600200"/>
            <a:ext cx="8229600" cy="5063565"/>
          </a:xfrm>
        </p:spPr>
        <p:txBody>
          <a:bodyPr>
            <a:normAutofit/>
          </a:bodyPr>
          <a:lstStyle/>
          <a:p>
            <a:pPr>
              <a:buFont typeface="Wingdings" charset="2"/>
              <a:buChar char="v"/>
            </a:pPr>
            <a:r>
              <a:rPr lang="en-US" sz="2400" dirty="0"/>
              <a:t>Most differential isoform usage occurs between the different tissue layers</a:t>
            </a:r>
            <a:r>
              <a:rPr lang="en-US" sz="2400" dirty="0" smtClean="0"/>
              <a:t>.</a:t>
            </a:r>
          </a:p>
          <a:p>
            <a:pPr marL="0" indent="0">
              <a:buNone/>
            </a:pPr>
            <a:endParaRPr lang="en-US" sz="2400" dirty="0"/>
          </a:p>
          <a:p>
            <a:pPr>
              <a:buFont typeface="Wingdings" charset="2"/>
              <a:buChar char="v"/>
            </a:pPr>
            <a:r>
              <a:rPr lang="en-US" sz="2400" dirty="0"/>
              <a:t>Many of </a:t>
            </a:r>
            <a:r>
              <a:rPr lang="en-US" sz="2400" dirty="0" smtClean="0"/>
              <a:t>the </a:t>
            </a:r>
            <a:r>
              <a:rPr lang="en-US" sz="2400" dirty="0" smtClean="0"/>
              <a:t>genes that </a:t>
            </a:r>
            <a:r>
              <a:rPr lang="en-US" sz="2400" dirty="0"/>
              <a:t>are </a:t>
            </a:r>
            <a:r>
              <a:rPr lang="en-US" sz="2400" dirty="0" smtClean="0"/>
              <a:t>differentially spliced are associated </a:t>
            </a:r>
            <a:r>
              <a:rPr lang="en-US" sz="2400" dirty="0"/>
              <a:t>with EMT in other </a:t>
            </a:r>
            <a:r>
              <a:rPr lang="en-US" sz="2400" dirty="0" smtClean="0"/>
              <a:t>biological contexts.</a:t>
            </a:r>
          </a:p>
          <a:p>
            <a:pPr marL="0" indent="0">
              <a:buNone/>
            </a:pPr>
            <a:endParaRPr lang="en-US" sz="2400" dirty="0"/>
          </a:p>
          <a:p>
            <a:pPr>
              <a:buFont typeface="Wingdings" charset="2"/>
              <a:buChar char="v"/>
            </a:pPr>
            <a:r>
              <a:rPr lang="en-US" sz="2400" dirty="0" smtClean="0"/>
              <a:t>Isoform expression in the maxilla, mandible and </a:t>
            </a:r>
            <a:r>
              <a:rPr lang="en-US" sz="2400" dirty="0" smtClean="0"/>
              <a:t>nasal prominences is very similar.</a:t>
            </a:r>
          </a:p>
          <a:p>
            <a:pPr>
              <a:buFont typeface="Wingdings" charset="2"/>
              <a:buChar char="v"/>
            </a:pPr>
            <a:endParaRPr lang="en-US" sz="2400" dirty="0" smtClean="0"/>
          </a:p>
          <a:p>
            <a:pPr>
              <a:buFont typeface="Wingdings" charset="2"/>
              <a:buChar char="v"/>
            </a:pPr>
            <a:r>
              <a:rPr lang="en-US" sz="2400" dirty="0" smtClean="0"/>
              <a:t>Only a </a:t>
            </a:r>
            <a:r>
              <a:rPr lang="en-US" sz="2400" dirty="0" smtClean="0"/>
              <a:t>few genes show alterations in exon usage over time in a specific tissue</a:t>
            </a:r>
            <a:r>
              <a:rPr lang="en-US" sz="2400" dirty="0" smtClean="0"/>
              <a:t>.</a:t>
            </a:r>
          </a:p>
          <a:p>
            <a:pPr marL="0" indent="0">
              <a:buNone/>
            </a:pPr>
            <a:endParaRPr lang="en-US" sz="2400" dirty="0" smtClean="0"/>
          </a:p>
          <a:p>
            <a:endParaRPr lang="en-US" sz="2400" dirty="0" smtClean="0"/>
          </a:p>
          <a:p>
            <a:endParaRPr lang="en-US" sz="2400" dirty="0" smtClean="0"/>
          </a:p>
          <a:p>
            <a:endParaRPr lang="en-US" sz="2400" dirty="0"/>
          </a:p>
        </p:txBody>
      </p:sp>
    </p:spTree>
    <p:extLst>
      <p:ext uri="{BB962C8B-B14F-4D97-AF65-F5344CB8AC3E}">
        <p14:creationId xmlns:p14="http://schemas.microsoft.com/office/powerpoint/2010/main" val="28611700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299" y="-93662"/>
            <a:ext cx="8229600" cy="1143000"/>
          </a:xfrm>
        </p:spPr>
        <p:txBody>
          <a:bodyPr>
            <a:normAutofit/>
          </a:bodyPr>
          <a:lstStyle/>
          <a:p>
            <a:r>
              <a:rPr lang="en-US" sz="3600" b="1" dirty="0" smtClean="0"/>
              <a:t>Examples of differential isoforms</a:t>
            </a:r>
            <a:endParaRPr lang="en-US" sz="3600" b="1" dirty="0"/>
          </a:p>
        </p:txBody>
      </p:sp>
      <p:sp>
        <p:nvSpPr>
          <p:cNvPr id="9" name="TextBox 8"/>
          <p:cNvSpPr txBox="1"/>
          <p:nvPr/>
        </p:nvSpPr>
        <p:spPr>
          <a:xfrm>
            <a:off x="7942623" y="4264622"/>
            <a:ext cx="1250788" cy="1754327"/>
          </a:xfrm>
          <a:prstGeom prst="rect">
            <a:avLst/>
          </a:prstGeom>
          <a:noFill/>
        </p:spPr>
        <p:txBody>
          <a:bodyPr wrap="none" rtlCol="0">
            <a:spAutoFit/>
          </a:bodyPr>
          <a:lstStyle/>
          <a:p>
            <a:r>
              <a:rPr lang="en-US" dirty="0" smtClean="0">
                <a:solidFill>
                  <a:srgbClr val="FF0000"/>
                </a:solidFill>
              </a:rPr>
              <a:t>Differential </a:t>
            </a:r>
          </a:p>
          <a:p>
            <a:r>
              <a:rPr lang="en-US" dirty="0" smtClean="0">
                <a:solidFill>
                  <a:srgbClr val="FF0000"/>
                </a:solidFill>
              </a:rPr>
              <a:t>3’ end</a:t>
            </a:r>
          </a:p>
          <a:p>
            <a:r>
              <a:rPr lang="en-US" dirty="0">
                <a:solidFill>
                  <a:srgbClr val="FF0000"/>
                </a:solidFill>
              </a:rPr>
              <a:t>u</a:t>
            </a:r>
            <a:r>
              <a:rPr lang="en-US" dirty="0" smtClean="0">
                <a:solidFill>
                  <a:srgbClr val="FF0000"/>
                </a:solidFill>
              </a:rPr>
              <a:t>sage</a:t>
            </a:r>
          </a:p>
          <a:p>
            <a:endParaRPr lang="en-US" dirty="0"/>
          </a:p>
          <a:p>
            <a:endParaRPr lang="en-US" dirty="0" smtClean="0"/>
          </a:p>
          <a:p>
            <a:r>
              <a:rPr lang="en-US" i="1" dirty="0" smtClean="0">
                <a:solidFill>
                  <a:srgbClr val="FF0000"/>
                </a:solidFill>
              </a:rPr>
              <a:t>Lrrfip1</a:t>
            </a:r>
            <a:endParaRPr lang="en-US" i="1" dirty="0">
              <a:solidFill>
                <a:srgbClr val="FF0000"/>
              </a:solidFill>
            </a:endParaRPr>
          </a:p>
        </p:txBody>
      </p:sp>
      <p:grpSp>
        <p:nvGrpSpPr>
          <p:cNvPr id="4" name="Group 3"/>
          <p:cNvGrpSpPr/>
          <p:nvPr/>
        </p:nvGrpSpPr>
        <p:grpSpPr>
          <a:xfrm>
            <a:off x="1559325" y="1283569"/>
            <a:ext cx="7462329" cy="2441390"/>
            <a:chOff x="1458341" y="3860800"/>
            <a:chExt cx="7462329" cy="2441390"/>
          </a:xfrm>
        </p:grpSpPr>
        <p:pic>
          <p:nvPicPr>
            <p:cNvPr id="5" name="Picture 4"/>
            <p:cNvPicPr>
              <a:picLocks noChangeAspect="1"/>
            </p:cNvPicPr>
            <p:nvPr/>
          </p:nvPicPr>
          <p:blipFill>
            <a:blip r:embed="rId3"/>
            <a:stretch>
              <a:fillRect/>
            </a:stretch>
          </p:blipFill>
          <p:spPr>
            <a:xfrm>
              <a:off x="2326465" y="3860800"/>
              <a:ext cx="1990672" cy="2441390"/>
            </a:xfrm>
            <a:prstGeom prst="rect">
              <a:avLst/>
            </a:prstGeom>
          </p:spPr>
        </p:pic>
        <p:pic>
          <p:nvPicPr>
            <p:cNvPr id="6" name="Picture 5"/>
            <p:cNvPicPr>
              <a:picLocks noChangeAspect="1"/>
            </p:cNvPicPr>
            <p:nvPr/>
          </p:nvPicPr>
          <p:blipFill>
            <a:blip r:embed="rId4"/>
            <a:stretch>
              <a:fillRect/>
            </a:stretch>
          </p:blipFill>
          <p:spPr>
            <a:xfrm>
              <a:off x="5441249" y="3864172"/>
              <a:ext cx="1873951" cy="2412618"/>
            </a:xfrm>
            <a:prstGeom prst="rect">
              <a:avLst/>
            </a:prstGeom>
          </p:spPr>
        </p:pic>
        <p:sp>
          <p:nvSpPr>
            <p:cNvPr id="10" name="TextBox 9"/>
            <p:cNvSpPr txBox="1"/>
            <p:nvPr/>
          </p:nvSpPr>
          <p:spPr>
            <a:xfrm>
              <a:off x="7682718" y="4508500"/>
              <a:ext cx="1237952" cy="646331"/>
            </a:xfrm>
            <a:prstGeom prst="rect">
              <a:avLst/>
            </a:prstGeom>
            <a:noFill/>
          </p:spPr>
          <p:txBody>
            <a:bodyPr wrap="none" rtlCol="0">
              <a:spAutoFit/>
            </a:bodyPr>
            <a:lstStyle/>
            <a:p>
              <a:r>
                <a:rPr lang="en-US" dirty="0" smtClean="0">
                  <a:solidFill>
                    <a:srgbClr val="0000FF"/>
                  </a:solidFill>
                </a:rPr>
                <a:t>Differential </a:t>
              </a:r>
            </a:p>
            <a:p>
              <a:r>
                <a:rPr lang="en-US" dirty="0" smtClean="0">
                  <a:solidFill>
                    <a:srgbClr val="0000FF"/>
                  </a:solidFill>
                </a:rPr>
                <a:t>splicing</a:t>
              </a:r>
            </a:p>
          </p:txBody>
        </p:sp>
        <p:sp>
          <p:nvSpPr>
            <p:cNvPr id="11" name="TextBox 10"/>
            <p:cNvSpPr txBox="1"/>
            <p:nvPr/>
          </p:nvSpPr>
          <p:spPr>
            <a:xfrm>
              <a:off x="1458341" y="5804932"/>
              <a:ext cx="635861" cy="369332"/>
            </a:xfrm>
            <a:prstGeom prst="rect">
              <a:avLst/>
            </a:prstGeom>
            <a:noFill/>
          </p:spPr>
          <p:txBody>
            <a:bodyPr wrap="none" rtlCol="0">
              <a:spAutoFit/>
            </a:bodyPr>
            <a:lstStyle/>
            <a:p>
              <a:r>
                <a:rPr lang="en-US" i="1" dirty="0" smtClean="0">
                  <a:solidFill>
                    <a:srgbClr val="3366FF"/>
                  </a:solidFill>
                </a:rPr>
                <a:t>Lef1</a:t>
              </a:r>
              <a:endParaRPr lang="en-US" i="1" dirty="0">
                <a:solidFill>
                  <a:srgbClr val="3366FF"/>
                </a:solidFill>
              </a:endParaRPr>
            </a:p>
          </p:txBody>
        </p:sp>
        <p:sp>
          <p:nvSpPr>
            <p:cNvPr id="12" name="TextBox 11"/>
            <p:cNvSpPr txBox="1"/>
            <p:nvPr/>
          </p:nvSpPr>
          <p:spPr>
            <a:xfrm>
              <a:off x="7682718" y="5804932"/>
              <a:ext cx="732455" cy="369332"/>
            </a:xfrm>
            <a:prstGeom prst="rect">
              <a:avLst/>
            </a:prstGeom>
            <a:noFill/>
          </p:spPr>
          <p:txBody>
            <a:bodyPr wrap="none" rtlCol="0">
              <a:spAutoFit/>
            </a:bodyPr>
            <a:lstStyle/>
            <a:p>
              <a:r>
                <a:rPr lang="en-US" i="1" dirty="0" smtClean="0">
                  <a:solidFill>
                    <a:srgbClr val="3366FF"/>
                  </a:solidFill>
                </a:rPr>
                <a:t>Fgfr2</a:t>
              </a:r>
              <a:endParaRPr lang="en-US" i="1" dirty="0">
                <a:solidFill>
                  <a:srgbClr val="3366FF"/>
                </a:solidFill>
              </a:endParaRPr>
            </a:p>
          </p:txBody>
        </p:sp>
        <p:sp>
          <p:nvSpPr>
            <p:cNvPr id="13" name="TextBox 12"/>
            <p:cNvSpPr txBox="1"/>
            <p:nvPr/>
          </p:nvSpPr>
          <p:spPr>
            <a:xfrm>
              <a:off x="4397950" y="4693166"/>
              <a:ext cx="1043299" cy="369332"/>
            </a:xfrm>
            <a:prstGeom prst="rect">
              <a:avLst/>
            </a:prstGeom>
            <a:noFill/>
          </p:spPr>
          <p:txBody>
            <a:bodyPr wrap="none" rtlCol="0">
              <a:spAutoFit/>
            </a:bodyPr>
            <a:lstStyle/>
            <a:p>
              <a:r>
                <a:rPr lang="is-IS" dirty="0" smtClean="0"/>
                <a:t>…............</a:t>
              </a:r>
              <a:endParaRPr lang="en-US" dirty="0"/>
            </a:p>
          </p:txBody>
        </p:sp>
        <p:sp>
          <p:nvSpPr>
            <p:cNvPr id="14" name="TextBox 13"/>
            <p:cNvSpPr txBox="1"/>
            <p:nvPr/>
          </p:nvSpPr>
          <p:spPr>
            <a:xfrm>
              <a:off x="4628580" y="4285734"/>
              <a:ext cx="594033" cy="369332"/>
            </a:xfrm>
            <a:prstGeom prst="rect">
              <a:avLst/>
            </a:prstGeom>
            <a:noFill/>
          </p:spPr>
          <p:txBody>
            <a:bodyPr wrap="none" rtlCol="0">
              <a:spAutoFit/>
            </a:bodyPr>
            <a:lstStyle/>
            <a:p>
              <a:r>
                <a:rPr lang="en-US" dirty="0" err="1" smtClean="0"/>
                <a:t>Ecto</a:t>
              </a:r>
              <a:endParaRPr lang="en-US" dirty="0"/>
            </a:p>
          </p:txBody>
        </p:sp>
        <p:sp>
          <p:nvSpPr>
            <p:cNvPr id="15" name="TextBox 14"/>
            <p:cNvSpPr txBox="1"/>
            <p:nvPr/>
          </p:nvSpPr>
          <p:spPr>
            <a:xfrm>
              <a:off x="4615880" y="5435600"/>
              <a:ext cx="587157" cy="369332"/>
            </a:xfrm>
            <a:prstGeom prst="rect">
              <a:avLst/>
            </a:prstGeom>
            <a:noFill/>
          </p:spPr>
          <p:txBody>
            <a:bodyPr wrap="none" rtlCol="0">
              <a:spAutoFit/>
            </a:bodyPr>
            <a:lstStyle/>
            <a:p>
              <a:r>
                <a:rPr lang="en-US" dirty="0" err="1" smtClean="0"/>
                <a:t>Mes</a:t>
              </a:r>
              <a:endParaRPr lang="en-US" dirty="0"/>
            </a:p>
          </p:txBody>
        </p:sp>
      </p:grpSp>
      <p:grpSp>
        <p:nvGrpSpPr>
          <p:cNvPr id="3" name="Group 2"/>
          <p:cNvGrpSpPr/>
          <p:nvPr/>
        </p:nvGrpSpPr>
        <p:grpSpPr>
          <a:xfrm>
            <a:off x="154680" y="4240909"/>
            <a:ext cx="4810226" cy="1861243"/>
            <a:chOff x="-779" y="1521615"/>
            <a:chExt cx="4810226" cy="1861243"/>
          </a:xfrm>
        </p:grpSpPr>
        <p:pic>
          <p:nvPicPr>
            <p:cNvPr id="7" name="Picture 6"/>
            <p:cNvPicPr>
              <a:picLocks noChangeAspect="1"/>
            </p:cNvPicPr>
            <p:nvPr/>
          </p:nvPicPr>
          <p:blipFill>
            <a:blip r:embed="rId5"/>
            <a:stretch>
              <a:fillRect/>
            </a:stretch>
          </p:blipFill>
          <p:spPr>
            <a:xfrm>
              <a:off x="1138381" y="1521615"/>
              <a:ext cx="2806589" cy="1861243"/>
            </a:xfrm>
            <a:prstGeom prst="rect">
              <a:avLst/>
            </a:prstGeom>
          </p:spPr>
        </p:pic>
        <p:sp>
          <p:nvSpPr>
            <p:cNvPr id="8" name="TextBox 7"/>
            <p:cNvSpPr txBox="1"/>
            <p:nvPr/>
          </p:nvSpPr>
          <p:spPr>
            <a:xfrm>
              <a:off x="3824419" y="1889602"/>
              <a:ext cx="985028" cy="1200329"/>
            </a:xfrm>
            <a:prstGeom prst="rect">
              <a:avLst/>
            </a:prstGeom>
            <a:noFill/>
          </p:spPr>
          <p:txBody>
            <a:bodyPr wrap="none" rtlCol="0">
              <a:spAutoFit/>
            </a:bodyPr>
            <a:lstStyle/>
            <a:p>
              <a:pPr algn="ctr"/>
              <a:r>
                <a:rPr lang="en-US" dirty="0" err="1" smtClean="0"/>
                <a:t>Ecto</a:t>
              </a:r>
              <a:endParaRPr lang="en-US" dirty="0" smtClean="0"/>
            </a:p>
            <a:p>
              <a:pPr algn="ctr"/>
              <a:r>
                <a:rPr lang="is-IS" dirty="0" smtClean="0"/>
                <a:t>…...........</a:t>
              </a:r>
            </a:p>
            <a:p>
              <a:pPr algn="ctr"/>
              <a:endParaRPr lang="en-US" dirty="0" smtClean="0"/>
            </a:p>
            <a:p>
              <a:pPr algn="ctr"/>
              <a:r>
                <a:rPr lang="en-US" dirty="0" err="1" smtClean="0"/>
                <a:t>Mes</a:t>
              </a:r>
              <a:endParaRPr lang="en-US" dirty="0"/>
            </a:p>
          </p:txBody>
        </p:sp>
        <p:sp>
          <p:nvSpPr>
            <p:cNvPr id="17" name="TextBox 16"/>
            <p:cNvSpPr txBox="1"/>
            <p:nvPr/>
          </p:nvSpPr>
          <p:spPr>
            <a:xfrm>
              <a:off x="-779" y="1544705"/>
              <a:ext cx="1250788" cy="1754327"/>
            </a:xfrm>
            <a:prstGeom prst="rect">
              <a:avLst/>
            </a:prstGeom>
            <a:noFill/>
          </p:spPr>
          <p:txBody>
            <a:bodyPr wrap="none" rtlCol="0">
              <a:spAutoFit/>
            </a:bodyPr>
            <a:lstStyle/>
            <a:p>
              <a:r>
                <a:rPr lang="en-US" dirty="0" smtClean="0">
                  <a:solidFill>
                    <a:srgbClr val="FF0000"/>
                  </a:solidFill>
                </a:rPr>
                <a:t>Differential </a:t>
              </a:r>
            </a:p>
            <a:p>
              <a:r>
                <a:rPr lang="en-US" dirty="0" smtClean="0">
                  <a:solidFill>
                    <a:srgbClr val="FF0000"/>
                  </a:solidFill>
                </a:rPr>
                <a:t>promoter</a:t>
              </a:r>
            </a:p>
            <a:p>
              <a:r>
                <a:rPr lang="en-US" dirty="0">
                  <a:solidFill>
                    <a:srgbClr val="FF0000"/>
                  </a:solidFill>
                </a:rPr>
                <a:t>u</a:t>
              </a:r>
              <a:r>
                <a:rPr lang="en-US" dirty="0" smtClean="0">
                  <a:solidFill>
                    <a:srgbClr val="FF0000"/>
                  </a:solidFill>
                </a:rPr>
                <a:t>sage</a:t>
              </a:r>
            </a:p>
            <a:p>
              <a:endParaRPr lang="en-US" dirty="0"/>
            </a:p>
            <a:p>
              <a:endParaRPr lang="en-US" dirty="0" smtClean="0"/>
            </a:p>
            <a:p>
              <a:r>
                <a:rPr lang="en-US" i="1" dirty="0" smtClean="0">
                  <a:solidFill>
                    <a:srgbClr val="FF0000"/>
                  </a:solidFill>
                </a:rPr>
                <a:t>S100a16</a:t>
              </a:r>
              <a:endParaRPr lang="en-US" i="1" dirty="0">
                <a:solidFill>
                  <a:srgbClr val="FF0000"/>
                </a:solidFill>
              </a:endParaRPr>
            </a:p>
          </p:txBody>
        </p:sp>
      </p:grpSp>
      <p:pic>
        <p:nvPicPr>
          <p:cNvPr id="18" name="Picture 17"/>
          <p:cNvPicPr>
            <a:picLocks noChangeAspect="1"/>
          </p:cNvPicPr>
          <p:nvPr/>
        </p:nvPicPr>
        <p:blipFill>
          <a:blip r:embed="rId6"/>
          <a:stretch>
            <a:fillRect/>
          </a:stretch>
        </p:blipFill>
        <p:spPr>
          <a:xfrm>
            <a:off x="4894352" y="4250141"/>
            <a:ext cx="3071417" cy="1771066"/>
          </a:xfrm>
          <a:prstGeom prst="rect">
            <a:avLst/>
          </a:prstGeom>
        </p:spPr>
      </p:pic>
      <p:pic>
        <p:nvPicPr>
          <p:cNvPr id="20" name="Picture 19"/>
          <p:cNvPicPr>
            <a:picLocks noChangeAspect="1"/>
          </p:cNvPicPr>
          <p:nvPr/>
        </p:nvPicPr>
        <p:blipFill>
          <a:blip r:embed="rId7"/>
          <a:stretch>
            <a:fillRect/>
          </a:stretch>
        </p:blipFill>
        <p:spPr>
          <a:xfrm>
            <a:off x="4964905" y="6022610"/>
            <a:ext cx="2950765" cy="159084"/>
          </a:xfrm>
          <a:prstGeom prst="rect">
            <a:avLst/>
          </a:prstGeom>
        </p:spPr>
      </p:pic>
      <p:sp>
        <p:nvSpPr>
          <p:cNvPr id="16" name="TextBox 15"/>
          <p:cNvSpPr txBox="1"/>
          <p:nvPr/>
        </p:nvSpPr>
        <p:spPr>
          <a:xfrm>
            <a:off x="368299" y="2077835"/>
            <a:ext cx="1345703" cy="646331"/>
          </a:xfrm>
          <a:prstGeom prst="rect">
            <a:avLst/>
          </a:prstGeom>
          <a:noFill/>
        </p:spPr>
        <p:txBody>
          <a:bodyPr wrap="none" rtlCol="0">
            <a:spAutoFit/>
          </a:bodyPr>
          <a:lstStyle/>
          <a:p>
            <a:r>
              <a:rPr lang="en-US" dirty="0" smtClean="0"/>
              <a:t>IGV browser </a:t>
            </a:r>
          </a:p>
          <a:p>
            <a:r>
              <a:rPr lang="en-US" dirty="0" smtClean="0"/>
              <a:t>screenshots</a:t>
            </a:r>
            <a:endParaRPr lang="en-US" dirty="0"/>
          </a:p>
        </p:txBody>
      </p:sp>
      <p:sp>
        <p:nvSpPr>
          <p:cNvPr id="19" name="TextBox 18"/>
          <p:cNvSpPr txBox="1"/>
          <p:nvPr/>
        </p:nvSpPr>
        <p:spPr>
          <a:xfrm>
            <a:off x="1559325" y="6404393"/>
            <a:ext cx="6112934" cy="369332"/>
          </a:xfrm>
          <a:prstGeom prst="rect">
            <a:avLst/>
          </a:prstGeom>
          <a:noFill/>
        </p:spPr>
        <p:txBody>
          <a:bodyPr wrap="none" rtlCol="0">
            <a:spAutoFit/>
          </a:bodyPr>
          <a:lstStyle/>
          <a:p>
            <a:r>
              <a:rPr lang="en-US" dirty="0" smtClean="0"/>
              <a:t>Verification by RT-PCR, in situ hybridization, </a:t>
            </a:r>
            <a:r>
              <a:rPr lang="en-US" dirty="0" err="1" smtClean="0"/>
              <a:t>Basescope</a:t>
            </a:r>
            <a:r>
              <a:rPr lang="en-US" dirty="0" smtClean="0"/>
              <a:t> analysis </a:t>
            </a:r>
            <a:endParaRPr lang="en-US" dirty="0"/>
          </a:p>
        </p:txBody>
      </p:sp>
    </p:spTree>
    <p:extLst>
      <p:ext uri="{BB962C8B-B14F-4D97-AF65-F5344CB8AC3E}">
        <p14:creationId xmlns:p14="http://schemas.microsoft.com/office/powerpoint/2010/main" val="31341854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89531" y="3214138"/>
            <a:ext cx="6439645" cy="2921314"/>
          </a:xfrm>
          <a:prstGeom prst="rect">
            <a:avLst/>
          </a:prstGeom>
        </p:spPr>
      </p:pic>
      <p:pic>
        <p:nvPicPr>
          <p:cNvPr id="6" name="Picture 5"/>
          <p:cNvPicPr>
            <a:picLocks noChangeAspect="1"/>
          </p:cNvPicPr>
          <p:nvPr/>
        </p:nvPicPr>
        <p:blipFill>
          <a:blip r:embed="rId3"/>
          <a:stretch>
            <a:fillRect/>
          </a:stretch>
        </p:blipFill>
        <p:spPr>
          <a:xfrm>
            <a:off x="1823571" y="956204"/>
            <a:ext cx="5781488" cy="1927163"/>
          </a:xfrm>
          <a:prstGeom prst="rect">
            <a:avLst/>
          </a:prstGeom>
        </p:spPr>
      </p:pic>
      <p:sp>
        <p:nvSpPr>
          <p:cNvPr id="7" name="TextBox 6"/>
          <p:cNvSpPr txBox="1"/>
          <p:nvPr/>
        </p:nvSpPr>
        <p:spPr>
          <a:xfrm>
            <a:off x="1150471" y="990284"/>
            <a:ext cx="594033" cy="369332"/>
          </a:xfrm>
          <a:prstGeom prst="rect">
            <a:avLst/>
          </a:prstGeom>
          <a:noFill/>
        </p:spPr>
        <p:txBody>
          <a:bodyPr wrap="none" rtlCol="0">
            <a:spAutoFit/>
          </a:bodyPr>
          <a:lstStyle/>
          <a:p>
            <a:r>
              <a:rPr lang="en-US" dirty="0" err="1" smtClean="0"/>
              <a:t>Ecto</a:t>
            </a:r>
            <a:endParaRPr lang="en-US" dirty="0"/>
          </a:p>
        </p:txBody>
      </p:sp>
      <p:sp>
        <p:nvSpPr>
          <p:cNvPr id="8" name="TextBox 7"/>
          <p:cNvSpPr txBox="1"/>
          <p:nvPr/>
        </p:nvSpPr>
        <p:spPr>
          <a:xfrm>
            <a:off x="1150471" y="1662638"/>
            <a:ext cx="587157" cy="369332"/>
          </a:xfrm>
          <a:prstGeom prst="rect">
            <a:avLst/>
          </a:prstGeom>
          <a:noFill/>
        </p:spPr>
        <p:txBody>
          <a:bodyPr wrap="none" rtlCol="0">
            <a:spAutoFit/>
          </a:bodyPr>
          <a:lstStyle/>
          <a:p>
            <a:r>
              <a:rPr lang="en-US" dirty="0" err="1" smtClean="0"/>
              <a:t>Mes</a:t>
            </a:r>
            <a:endParaRPr lang="en-US" dirty="0"/>
          </a:p>
        </p:txBody>
      </p:sp>
      <p:sp>
        <p:nvSpPr>
          <p:cNvPr id="9" name="TextBox 8"/>
          <p:cNvSpPr txBox="1"/>
          <p:nvPr/>
        </p:nvSpPr>
        <p:spPr>
          <a:xfrm>
            <a:off x="851647" y="23167"/>
            <a:ext cx="7649049" cy="584776"/>
          </a:xfrm>
          <a:prstGeom prst="rect">
            <a:avLst/>
          </a:prstGeom>
          <a:noFill/>
        </p:spPr>
        <p:txBody>
          <a:bodyPr wrap="none" rtlCol="0">
            <a:spAutoFit/>
          </a:bodyPr>
          <a:lstStyle/>
          <a:p>
            <a:r>
              <a:rPr lang="en-US" sz="3200" b="1" dirty="0" smtClean="0"/>
              <a:t>WMISH analysis of </a:t>
            </a:r>
            <a:r>
              <a:rPr lang="en-US" sz="3200" b="1" i="1" dirty="0" smtClean="0"/>
              <a:t>Cd44</a:t>
            </a:r>
            <a:r>
              <a:rPr lang="en-US" sz="3200" b="1" dirty="0" smtClean="0"/>
              <a:t> differential splicing</a:t>
            </a:r>
            <a:endParaRPr lang="en-US" sz="3200" b="1" dirty="0"/>
          </a:p>
        </p:txBody>
      </p:sp>
      <p:sp>
        <p:nvSpPr>
          <p:cNvPr id="10" name="TextBox 9"/>
          <p:cNvSpPr txBox="1"/>
          <p:nvPr/>
        </p:nvSpPr>
        <p:spPr>
          <a:xfrm>
            <a:off x="851647" y="6240040"/>
            <a:ext cx="7602299" cy="369332"/>
          </a:xfrm>
          <a:prstGeom prst="rect">
            <a:avLst/>
          </a:prstGeom>
          <a:noFill/>
        </p:spPr>
        <p:txBody>
          <a:bodyPr wrap="none" rtlCol="0">
            <a:spAutoFit/>
          </a:bodyPr>
          <a:lstStyle/>
          <a:p>
            <a:r>
              <a:rPr lang="en-US" dirty="0" smtClean="0"/>
              <a:t>However, most internal splicing differences are &lt;80nts, not suitable for WMISH </a:t>
            </a:r>
            <a:endParaRPr lang="en-US" dirty="0"/>
          </a:p>
        </p:txBody>
      </p:sp>
    </p:spTree>
    <p:extLst>
      <p:ext uri="{BB962C8B-B14F-4D97-AF65-F5344CB8AC3E}">
        <p14:creationId xmlns:p14="http://schemas.microsoft.com/office/powerpoint/2010/main" val="399668889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27100" y="1049956"/>
            <a:ext cx="7305488" cy="2366284"/>
          </a:xfrm>
          <a:prstGeom prst="rect">
            <a:avLst/>
          </a:prstGeom>
        </p:spPr>
      </p:pic>
      <p:sp>
        <p:nvSpPr>
          <p:cNvPr id="8" name="TextBox 7"/>
          <p:cNvSpPr txBox="1"/>
          <p:nvPr/>
        </p:nvSpPr>
        <p:spPr>
          <a:xfrm>
            <a:off x="702236" y="53049"/>
            <a:ext cx="8026155" cy="584776"/>
          </a:xfrm>
          <a:prstGeom prst="rect">
            <a:avLst/>
          </a:prstGeom>
          <a:noFill/>
        </p:spPr>
        <p:txBody>
          <a:bodyPr wrap="none" rtlCol="0">
            <a:spAutoFit/>
          </a:bodyPr>
          <a:lstStyle/>
          <a:p>
            <a:r>
              <a:rPr lang="en-US" sz="3200" b="1" dirty="0" err="1" smtClean="0"/>
              <a:t>Basescope</a:t>
            </a:r>
            <a:r>
              <a:rPr lang="en-US" sz="3200" b="1" dirty="0" smtClean="0"/>
              <a:t> analysis of </a:t>
            </a:r>
            <a:r>
              <a:rPr lang="en-US" sz="3200" b="1" i="1" dirty="0" err="1" smtClean="0"/>
              <a:t>Flnb</a:t>
            </a:r>
            <a:r>
              <a:rPr lang="en-US" sz="3200" b="1" dirty="0" smtClean="0"/>
              <a:t> differential splicing</a:t>
            </a:r>
            <a:endParaRPr lang="en-US" sz="3200" b="1" dirty="0"/>
          </a:p>
        </p:txBody>
      </p:sp>
      <p:sp>
        <p:nvSpPr>
          <p:cNvPr id="9" name="TextBox 8"/>
          <p:cNvSpPr txBox="1"/>
          <p:nvPr/>
        </p:nvSpPr>
        <p:spPr>
          <a:xfrm>
            <a:off x="328706" y="1169609"/>
            <a:ext cx="594033" cy="369332"/>
          </a:xfrm>
          <a:prstGeom prst="rect">
            <a:avLst/>
          </a:prstGeom>
          <a:noFill/>
        </p:spPr>
        <p:txBody>
          <a:bodyPr wrap="none" rtlCol="0">
            <a:spAutoFit/>
          </a:bodyPr>
          <a:lstStyle/>
          <a:p>
            <a:r>
              <a:rPr lang="en-US" dirty="0" err="1" smtClean="0"/>
              <a:t>Ecto</a:t>
            </a:r>
            <a:endParaRPr lang="en-US" dirty="0"/>
          </a:p>
        </p:txBody>
      </p:sp>
      <p:sp>
        <p:nvSpPr>
          <p:cNvPr id="10" name="TextBox 9"/>
          <p:cNvSpPr txBox="1"/>
          <p:nvPr/>
        </p:nvSpPr>
        <p:spPr>
          <a:xfrm>
            <a:off x="328706" y="1841963"/>
            <a:ext cx="587157" cy="369332"/>
          </a:xfrm>
          <a:prstGeom prst="rect">
            <a:avLst/>
          </a:prstGeom>
          <a:noFill/>
        </p:spPr>
        <p:txBody>
          <a:bodyPr wrap="none" rtlCol="0">
            <a:spAutoFit/>
          </a:bodyPr>
          <a:lstStyle/>
          <a:p>
            <a:r>
              <a:rPr lang="en-US" dirty="0" err="1" smtClean="0"/>
              <a:t>Mes</a:t>
            </a:r>
            <a:endParaRPr lang="en-US" dirty="0"/>
          </a:p>
        </p:txBody>
      </p:sp>
      <p:sp>
        <p:nvSpPr>
          <p:cNvPr id="11" name="Up Arrow 10"/>
          <p:cNvSpPr/>
          <p:nvPr/>
        </p:nvSpPr>
        <p:spPr>
          <a:xfrm>
            <a:off x="5147235" y="3256713"/>
            <a:ext cx="254000" cy="319054"/>
          </a:xfrm>
          <a:prstGeom prst="up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73105" y="6199378"/>
            <a:ext cx="1931012" cy="646331"/>
          </a:xfrm>
          <a:prstGeom prst="rect">
            <a:avLst/>
          </a:prstGeom>
          <a:noFill/>
        </p:spPr>
        <p:txBody>
          <a:bodyPr wrap="none" rtlCol="0">
            <a:spAutoFit/>
          </a:bodyPr>
          <a:lstStyle/>
          <a:p>
            <a:r>
              <a:rPr lang="en-US" dirty="0" smtClean="0"/>
              <a:t>Common Exon </a:t>
            </a:r>
          </a:p>
          <a:p>
            <a:r>
              <a:rPr lang="en-US" dirty="0" smtClean="0"/>
              <a:t>Probe ECTO + MES</a:t>
            </a:r>
            <a:endParaRPr lang="en-US" dirty="0"/>
          </a:p>
        </p:txBody>
      </p:sp>
      <p:sp>
        <p:nvSpPr>
          <p:cNvPr id="13" name="TextBox 12"/>
          <p:cNvSpPr txBox="1"/>
          <p:nvPr/>
        </p:nvSpPr>
        <p:spPr>
          <a:xfrm>
            <a:off x="3365856" y="6199378"/>
            <a:ext cx="1609560" cy="646331"/>
          </a:xfrm>
          <a:prstGeom prst="rect">
            <a:avLst/>
          </a:prstGeom>
          <a:noFill/>
        </p:spPr>
        <p:txBody>
          <a:bodyPr wrap="none" rtlCol="0">
            <a:spAutoFit/>
          </a:bodyPr>
          <a:lstStyle/>
          <a:p>
            <a:r>
              <a:rPr lang="en-US" dirty="0" smtClean="0"/>
              <a:t>Probe for</a:t>
            </a:r>
          </a:p>
          <a:p>
            <a:r>
              <a:rPr lang="en-US" dirty="0" smtClean="0"/>
              <a:t>Skipping = MES </a:t>
            </a:r>
            <a:endParaRPr lang="en-US" dirty="0"/>
          </a:p>
        </p:txBody>
      </p:sp>
      <p:sp>
        <p:nvSpPr>
          <p:cNvPr id="14" name="TextBox 13"/>
          <p:cNvSpPr txBox="1"/>
          <p:nvPr/>
        </p:nvSpPr>
        <p:spPr>
          <a:xfrm>
            <a:off x="5789315" y="6211162"/>
            <a:ext cx="1742672" cy="646331"/>
          </a:xfrm>
          <a:prstGeom prst="rect">
            <a:avLst/>
          </a:prstGeom>
          <a:noFill/>
        </p:spPr>
        <p:txBody>
          <a:bodyPr wrap="none" rtlCol="0">
            <a:spAutoFit/>
          </a:bodyPr>
          <a:lstStyle/>
          <a:p>
            <a:r>
              <a:rPr lang="en-US" dirty="0" smtClean="0"/>
              <a:t>Probe for</a:t>
            </a:r>
          </a:p>
          <a:p>
            <a:r>
              <a:rPr lang="en-US" dirty="0" smtClean="0"/>
              <a:t>Inclusion = ECTO </a:t>
            </a:r>
            <a:endParaRPr lang="en-US" dirty="0"/>
          </a:p>
        </p:txBody>
      </p:sp>
      <p:sp>
        <p:nvSpPr>
          <p:cNvPr id="16" name="TextBox 15"/>
          <p:cNvSpPr txBox="1"/>
          <p:nvPr/>
        </p:nvSpPr>
        <p:spPr>
          <a:xfrm>
            <a:off x="8100124" y="4347882"/>
            <a:ext cx="1043876" cy="646331"/>
          </a:xfrm>
          <a:prstGeom prst="rect">
            <a:avLst/>
          </a:prstGeom>
          <a:noFill/>
        </p:spPr>
        <p:txBody>
          <a:bodyPr wrap="none" rtlCol="0">
            <a:spAutoFit/>
          </a:bodyPr>
          <a:lstStyle/>
          <a:p>
            <a:r>
              <a:rPr lang="en-US" dirty="0" smtClean="0"/>
              <a:t>Signal </a:t>
            </a:r>
          </a:p>
          <a:p>
            <a:r>
              <a:rPr lang="en-US" dirty="0" smtClean="0"/>
              <a:t>= red dot</a:t>
            </a:r>
            <a:endParaRPr lang="en-US" dirty="0"/>
          </a:p>
        </p:txBody>
      </p:sp>
      <p:pic>
        <p:nvPicPr>
          <p:cNvPr id="18" name="Picture 17"/>
          <p:cNvPicPr>
            <a:picLocks noChangeAspect="1"/>
          </p:cNvPicPr>
          <p:nvPr/>
        </p:nvPicPr>
        <p:blipFill>
          <a:blip r:embed="rId3"/>
          <a:stretch>
            <a:fillRect/>
          </a:stretch>
        </p:blipFill>
        <p:spPr>
          <a:xfrm>
            <a:off x="573022" y="3790762"/>
            <a:ext cx="7221844" cy="2420400"/>
          </a:xfrm>
          <a:prstGeom prst="rect">
            <a:avLst/>
          </a:prstGeom>
        </p:spPr>
      </p:pic>
    </p:spTree>
    <p:extLst>
      <p:ext uri="{BB962C8B-B14F-4D97-AF65-F5344CB8AC3E}">
        <p14:creationId xmlns:p14="http://schemas.microsoft.com/office/powerpoint/2010/main" val="24342083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7650" y="914932"/>
            <a:ext cx="8670730" cy="5384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Text Box 3"/>
          <p:cNvSpPr txBox="1">
            <a:spLocks noChangeArrowheads="1"/>
          </p:cNvSpPr>
          <p:nvPr/>
        </p:nvSpPr>
        <p:spPr bwMode="auto">
          <a:xfrm>
            <a:off x="685800" y="152400"/>
            <a:ext cx="822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spcBef>
                <a:spcPct val="50000"/>
              </a:spcBef>
            </a:pPr>
            <a:r>
              <a:rPr lang="en-US" sz="4000">
                <a:latin typeface="Adobe Garamond Pro Bold" charset="0"/>
              </a:rPr>
              <a:t>Normal Craniofacial Development </a:t>
            </a:r>
            <a:r>
              <a:rPr lang="en-US" sz="1200">
                <a:latin typeface="Adobe Garamond Pro Bold" charset="0"/>
              </a:rPr>
              <a:t>(mouse)</a:t>
            </a:r>
          </a:p>
        </p:txBody>
      </p:sp>
      <p:sp>
        <p:nvSpPr>
          <p:cNvPr id="113667" name="TextBox 3"/>
          <p:cNvSpPr txBox="1">
            <a:spLocks noChangeArrowheads="1"/>
          </p:cNvSpPr>
          <p:nvPr/>
        </p:nvSpPr>
        <p:spPr bwMode="auto">
          <a:xfrm>
            <a:off x="1752600" y="4821238"/>
            <a:ext cx="5921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a:solidFill>
                  <a:srgbClr val="DB0202"/>
                </a:solidFill>
              </a:rPr>
              <a:t>FNP</a:t>
            </a:r>
          </a:p>
        </p:txBody>
      </p:sp>
      <p:sp>
        <p:nvSpPr>
          <p:cNvPr id="113668" name="TextBox 4"/>
          <p:cNvSpPr txBox="1">
            <a:spLocks noChangeArrowheads="1"/>
          </p:cNvSpPr>
          <p:nvPr/>
        </p:nvSpPr>
        <p:spPr bwMode="auto">
          <a:xfrm>
            <a:off x="1112838" y="5000625"/>
            <a:ext cx="590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a:t>MxP</a:t>
            </a:r>
          </a:p>
        </p:txBody>
      </p:sp>
      <p:sp>
        <p:nvSpPr>
          <p:cNvPr id="113669" name="TextBox 5"/>
          <p:cNvSpPr txBox="1">
            <a:spLocks noChangeArrowheads="1"/>
          </p:cNvSpPr>
          <p:nvPr/>
        </p:nvSpPr>
        <p:spPr bwMode="auto">
          <a:xfrm>
            <a:off x="1595438" y="5349875"/>
            <a:ext cx="58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a:solidFill>
                  <a:srgbClr val="0000FF"/>
                </a:solidFill>
              </a:rPr>
              <a:t>Man</a:t>
            </a:r>
          </a:p>
        </p:txBody>
      </p:sp>
      <p:sp>
        <p:nvSpPr>
          <p:cNvPr id="113670" name="TextBox 6"/>
          <p:cNvSpPr txBox="1">
            <a:spLocks noChangeArrowheads="1"/>
          </p:cNvSpPr>
          <p:nvPr/>
        </p:nvSpPr>
        <p:spPr bwMode="auto">
          <a:xfrm>
            <a:off x="325975" y="6535460"/>
            <a:ext cx="19086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dirty="0"/>
              <a:t>FNP = F</a:t>
            </a:r>
            <a:r>
              <a:rPr lang="en-US" dirty="0" smtClean="0"/>
              <a:t>rontonasal</a:t>
            </a:r>
            <a:endParaRPr lang="en-US" dirty="0"/>
          </a:p>
        </p:txBody>
      </p:sp>
      <p:sp>
        <p:nvSpPr>
          <p:cNvPr id="113672" name="TextBox 8"/>
          <p:cNvSpPr txBox="1">
            <a:spLocks noChangeArrowheads="1"/>
          </p:cNvSpPr>
          <p:nvPr/>
        </p:nvSpPr>
        <p:spPr bwMode="auto">
          <a:xfrm>
            <a:off x="4548890" y="6519446"/>
            <a:ext cx="18327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dirty="0"/>
              <a:t>Man = </a:t>
            </a:r>
            <a:r>
              <a:rPr lang="en-US" dirty="0" smtClean="0"/>
              <a:t>Mandibular</a:t>
            </a:r>
            <a:endParaRPr lang="en-US" dirty="0"/>
          </a:p>
        </p:txBody>
      </p:sp>
      <p:sp>
        <p:nvSpPr>
          <p:cNvPr id="2" name="TextBox 1"/>
          <p:cNvSpPr txBox="1"/>
          <p:nvPr/>
        </p:nvSpPr>
        <p:spPr>
          <a:xfrm>
            <a:off x="7385752" y="6443180"/>
            <a:ext cx="1529648" cy="369332"/>
          </a:xfrm>
          <a:prstGeom prst="rect">
            <a:avLst/>
          </a:prstGeom>
          <a:noFill/>
        </p:spPr>
        <p:txBody>
          <a:bodyPr wrap="none" rtlCol="0">
            <a:spAutoFit/>
          </a:bodyPr>
          <a:lstStyle/>
          <a:p>
            <a:r>
              <a:rPr lang="en-US" dirty="0" smtClean="0"/>
              <a:t>Matt Kaufman</a:t>
            </a:r>
            <a:endParaRPr lang="en-US" dirty="0"/>
          </a:p>
        </p:txBody>
      </p:sp>
      <p:sp>
        <p:nvSpPr>
          <p:cNvPr id="11" name="TextBox 7"/>
          <p:cNvSpPr txBox="1">
            <a:spLocks noChangeArrowheads="1"/>
          </p:cNvSpPr>
          <p:nvPr/>
        </p:nvSpPr>
        <p:spPr bwMode="auto">
          <a:xfrm>
            <a:off x="2567516" y="6505694"/>
            <a:ext cx="16345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dirty="0" err="1"/>
              <a:t>MxP</a:t>
            </a:r>
            <a:r>
              <a:rPr lang="en-US" dirty="0"/>
              <a:t> = </a:t>
            </a:r>
            <a:r>
              <a:rPr lang="en-US" dirty="0" smtClean="0"/>
              <a:t>Maxillary</a:t>
            </a:r>
            <a:endParaRPr lang="en-US" dirty="0"/>
          </a:p>
        </p:txBody>
      </p:sp>
    </p:spTree>
    <p:extLst>
      <p:ext uri="{BB962C8B-B14F-4D97-AF65-F5344CB8AC3E}">
        <p14:creationId xmlns:p14="http://schemas.microsoft.com/office/powerpoint/2010/main" val="29857727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 y="252610"/>
            <a:ext cx="8979646" cy="7171195"/>
          </a:xfrm>
          <a:prstGeom prst="rect">
            <a:avLst/>
          </a:prstGeom>
          <a:noFill/>
        </p:spPr>
        <p:txBody>
          <a:bodyPr wrap="square" rtlCol="0">
            <a:spAutoFit/>
          </a:bodyPr>
          <a:lstStyle/>
          <a:p>
            <a:pPr algn="ctr"/>
            <a:r>
              <a:rPr lang="en-US" sz="2800" b="1" dirty="0" smtClean="0"/>
              <a:t>Conclusions:</a:t>
            </a:r>
            <a:r>
              <a:rPr lang="en-US" sz="2800" b="1" dirty="0" smtClean="0"/>
              <a:t>	</a:t>
            </a:r>
            <a:r>
              <a:rPr lang="en-US" b="1" dirty="0" smtClean="0"/>
              <a:t>		</a:t>
            </a:r>
            <a:endParaRPr lang="en-US" b="1" dirty="0" smtClean="0"/>
          </a:p>
          <a:p>
            <a:pPr algn="ctr"/>
            <a:endParaRPr lang="en-US" b="1" dirty="0"/>
          </a:p>
          <a:p>
            <a:pPr algn="ctr"/>
            <a:r>
              <a:rPr lang="en-US" b="1" dirty="0" smtClean="0">
                <a:solidFill>
                  <a:srgbClr val="FF0000"/>
                </a:solidFill>
              </a:rPr>
              <a:t>Aim </a:t>
            </a:r>
            <a:r>
              <a:rPr lang="en-US" b="1" dirty="0">
                <a:solidFill>
                  <a:srgbClr val="FF0000"/>
                </a:solidFill>
              </a:rPr>
              <a:t>1. Describe the transcriptional dynamics of mouse facial </a:t>
            </a:r>
            <a:r>
              <a:rPr lang="en-US" b="1" dirty="0" smtClean="0">
                <a:solidFill>
                  <a:srgbClr val="FF0000"/>
                </a:solidFill>
              </a:rPr>
              <a:t>development.</a:t>
            </a:r>
          </a:p>
          <a:p>
            <a:pPr algn="ctr"/>
            <a:endParaRPr lang="en-US" b="1" dirty="0">
              <a:solidFill>
                <a:srgbClr val="FF0000"/>
              </a:solidFill>
            </a:endParaRPr>
          </a:p>
          <a:p>
            <a:pPr algn="ctr"/>
            <a:r>
              <a:rPr lang="en-US" b="1" dirty="0" smtClean="0"/>
              <a:t>    Complete</a:t>
            </a:r>
          </a:p>
          <a:p>
            <a:endParaRPr lang="en-US" b="1" dirty="0"/>
          </a:p>
          <a:p>
            <a:r>
              <a:rPr lang="en-US" b="1" dirty="0" smtClean="0">
                <a:solidFill>
                  <a:srgbClr val="3366FF"/>
                </a:solidFill>
              </a:rPr>
              <a:t>	Aim </a:t>
            </a:r>
            <a:r>
              <a:rPr lang="en-US" b="1" dirty="0">
                <a:solidFill>
                  <a:srgbClr val="3366FF"/>
                </a:solidFill>
              </a:rPr>
              <a:t>2.  Experimental and bioinformatics analysis of differential splicing.  </a:t>
            </a:r>
          </a:p>
          <a:p>
            <a:endParaRPr lang="en-US" b="1" dirty="0" smtClean="0">
              <a:solidFill>
                <a:srgbClr val="3366FF"/>
              </a:solidFill>
            </a:endParaRPr>
          </a:p>
          <a:p>
            <a:r>
              <a:rPr lang="en-US" b="1" dirty="0">
                <a:solidFill>
                  <a:srgbClr val="3366FF"/>
                </a:solidFill>
              </a:rPr>
              <a:t>	</a:t>
            </a:r>
            <a:r>
              <a:rPr lang="en-US" b="1" dirty="0" smtClean="0">
                <a:solidFill>
                  <a:srgbClr val="3366FF"/>
                </a:solidFill>
              </a:rPr>
              <a:t>							</a:t>
            </a:r>
            <a:r>
              <a:rPr lang="en-US" b="1" dirty="0" smtClean="0">
                <a:solidFill>
                  <a:srgbClr val="000000"/>
                </a:solidFill>
              </a:rPr>
              <a:t>Complete</a:t>
            </a:r>
          </a:p>
          <a:p>
            <a:endParaRPr lang="en-US" b="1" dirty="0">
              <a:solidFill>
                <a:srgbClr val="000000"/>
              </a:solidFill>
            </a:endParaRPr>
          </a:p>
          <a:p>
            <a:r>
              <a:rPr lang="en-US" b="1" dirty="0" smtClean="0">
                <a:solidFill>
                  <a:schemeClr val="accent4">
                    <a:lumMod val="75000"/>
                  </a:schemeClr>
                </a:solidFill>
              </a:rPr>
              <a:t>	Aim </a:t>
            </a:r>
            <a:r>
              <a:rPr lang="en-US" b="1" dirty="0">
                <a:solidFill>
                  <a:schemeClr val="accent4">
                    <a:lumMod val="75000"/>
                  </a:schemeClr>
                </a:solidFill>
              </a:rPr>
              <a:t>3. Describe the post-transcriptional RNA dynamics of mouse facial </a:t>
            </a:r>
            <a:r>
              <a:rPr lang="en-US" b="1" dirty="0" smtClean="0">
                <a:solidFill>
                  <a:schemeClr val="accent4">
                    <a:lumMod val="75000"/>
                  </a:schemeClr>
                </a:solidFill>
              </a:rPr>
              <a:t>	development.</a:t>
            </a:r>
          </a:p>
          <a:p>
            <a:endParaRPr lang="en-US" b="1" dirty="0">
              <a:solidFill>
                <a:schemeClr val="accent4">
                  <a:lumMod val="75000"/>
                </a:schemeClr>
              </a:solidFill>
            </a:endParaRPr>
          </a:p>
          <a:p>
            <a:r>
              <a:rPr lang="en-US" b="1" dirty="0" smtClean="0">
                <a:solidFill>
                  <a:schemeClr val="accent4">
                    <a:lumMod val="75000"/>
                  </a:schemeClr>
                </a:solidFill>
              </a:rPr>
              <a:t>						 Replaced by </a:t>
            </a:r>
            <a:r>
              <a:rPr lang="en-US" b="1" dirty="0" err="1" smtClean="0">
                <a:solidFill>
                  <a:schemeClr val="accent4">
                    <a:lumMod val="75000"/>
                  </a:schemeClr>
                </a:solidFill>
              </a:rPr>
              <a:t>scRNAseq</a:t>
            </a:r>
            <a:r>
              <a:rPr lang="en-US" b="1" dirty="0" smtClean="0">
                <a:solidFill>
                  <a:schemeClr val="accent4">
                    <a:lumMod val="75000"/>
                  </a:schemeClr>
                </a:solidFill>
              </a:rPr>
              <a:t> analysis  -  Complete</a:t>
            </a:r>
          </a:p>
          <a:p>
            <a:endParaRPr lang="en-US" b="1" dirty="0">
              <a:solidFill>
                <a:schemeClr val="accent4">
                  <a:lumMod val="75000"/>
                </a:schemeClr>
              </a:solidFill>
            </a:endParaRPr>
          </a:p>
          <a:p>
            <a:endParaRPr lang="en-US" b="1" dirty="0" smtClean="0">
              <a:solidFill>
                <a:schemeClr val="accent4">
                  <a:lumMod val="75000"/>
                </a:schemeClr>
              </a:solidFill>
            </a:endParaRPr>
          </a:p>
          <a:p>
            <a:r>
              <a:rPr lang="en-US" b="1" dirty="0" smtClean="0">
                <a:solidFill>
                  <a:schemeClr val="accent4">
                    <a:lumMod val="75000"/>
                  </a:schemeClr>
                </a:solidFill>
              </a:rPr>
              <a:t>Deliverables</a:t>
            </a:r>
          </a:p>
          <a:p>
            <a:endParaRPr lang="en-US" b="1" dirty="0">
              <a:solidFill>
                <a:schemeClr val="accent4">
                  <a:lumMod val="75000"/>
                </a:schemeClr>
              </a:solidFill>
            </a:endParaRPr>
          </a:p>
          <a:p>
            <a:r>
              <a:rPr lang="en-US" dirty="0"/>
              <a:t>Raw data files (.bam, .</a:t>
            </a:r>
            <a:r>
              <a:rPr lang="en-US" dirty="0" err="1"/>
              <a:t>cel</a:t>
            </a:r>
            <a:r>
              <a:rPr lang="en-US" dirty="0"/>
              <a:t>); Metadata; Gene Summaries; Expression </a:t>
            </a:r>
            <a:r>
              <a:rPr lang="en-US" dirty="0" smtClean="0"/>
              <a:t>Summaries all available at the </a:t>
            </a:r>
            <a:r>
              <a:rPr lang="en-US" dirty="0" err="1" smtClean="0"/>
              <a:t>Facebase</a:t>
            </a:r>
            <a:r>
              <a:rPr lang="en-US" dirty="0" smtClean="0"/>
              <a:t> hub and/or in publications.</a:t>
            </a:r>
          </a:p>
          <a:p>
            <a:endParaRPr lang="en-US" dirty="0"/>
          </a:p>
          <a:p>
            <a:r>
              <a:rPr lang="en-US" dirty="0" smtClean="0"/>
              <a:t>Publication of the datasets, the verification analyses, and the summaries is still ongoing but we expect all pertinent manuscripts will be submitted in 2019 to bring further attention to the resources available at </a:t>
            </a:r>
            <a:r>
              <a:rPr lang="en-US" dirty="0" err="1" smtClean="0"/>
              <a:t>Facebase</a:t>
            </a:r>
            <a:r>
              <a:rPr lang="en-US" dirty="0" smtClean="0"/>
              <a:t>.</a:t>
            </a:r>
          </a:p>
          <a:p>
            <a:endParaRPr lang="en-US" b="1" dirty="0">
              <a:solidFill>
                <a:srgbClr val="000000"/>
              </a:solidFill>
            </a:endParaRPr>
          </a:p>
          <a:p>
            <a:pPr algn="ctr"/>
            <a:endParaRPr lang="en-US" b="1" dirty="0" smtClean="0"/>
          </a:p>
        </p:txBody>
      </p:sp>
    </p:spTree>
    <p:extLst>
      <p:ext uri="{BB962C8B-B14F-4D97-AF65-F5344CB8AC3E}">
        <p14:creationId xmlns:p14="http://schemas.microsoft.com/office/powerpoint/2010/main" val="407872658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47487" y="4117831"/>
            <a:ext cx="1709113" cy="230846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47487" y="1167043"/>
            <a:ext cx="1709113" cy="2372886"/>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35301" y="1160438"/>
            <a:ext cx="2899326" cy="2738461"/>
          </a:xfrm>
          <a:prstGeom prst="rect">
            <a:avLst/>
          </a:prstGeom>
        </p:spPr>
      </p:pic>
      <p:pic>
        <p:nvPicPr>
          <p:cNvPr id="23" name="Picture 22"/>
          <p:cNvPicPr>
            <a:picLocks noChangeAspect="1"/>
          </p:cNvPicPr>
          <p:nvPr/>
        </p:nvPicPr>
        <p:blipFill>
          <a:blip r:embed="rId5"/>
          <a:stretch>
            <a:fillRect/>
          </a:stretch>
        </p:blipFill>
        <p:spPr>
          <a:xfrm>
            <a:off x="628245" y="994930"/>
            <a:ext cx="1987955" cy="3043669"/>
          </a:xfrm>
          <a:prstGeom prst="rect">
            <a:avLst/>
          </a:prstGeom>
        </p:spPr>
      </p:pic>
      <p:sp>
        <p:nvSpPr>
          <p:cNvPr id="24" name="TextBox 23"/>
          <p:cNvSpPr txBox="1"/>
          <p:nvPr/>
        </p:nvSpPr>
        <p:spPr>
          <a:xfrm>
            <a:off x="812800" y="177800"/>
            <a:ext cx="7339269" cy="584776"/>
          </a:xfrm>
          <a:prstGeom prst="rect">
            <a:avLst/>
          </a:prstGeom>
          <a:noFill/>
        </p:spPr>
        <p:txBody>
          <a:bodyPr wrap="none" rtlCol="0">
            <a:spAutoFit/>
          </a:bodyPr>
          <a:lstStyle/>
          <a:p>
            <a:r>
              <a:rPr lang="en-US" sz="3200" b="1" dirty="0" smtClean="0">
                <a:solidFill>
                  <a:srgbClr val="FF0000"/>
                </a:solidFill>
              </a:rPr>
              <a:t>Tissue Interactions During Face Formation</a:t>
            </a:r>
            <a:endParaRPr lang="en-US" sz="3200" b="1" dirty="0">
              <a:solidFill>
                <a:srgbClr val="FF0000"/>
              </a:solidFill>
            </a:endParaRPr>
          </a:p>
        </p:txBody>
      </p:sp>
      <p:sp>
        <p:nvSpPr>
          <p:cNvPr id="25" name="TextBox 24"/>
          <p:cNvSpPr txBox="1"/>
          <p:nvPr/>
        </p:nvSpPr>
        <p:spPr>
          <a:xfrm>
            <a:off x="254000" y="4206731"/>
            <a:ext cx="5854700" cy="2585323"/>
          </a:xfrm>
          <a:prstGeom prst="rect">
            <a:avLst/>
          </a:prstGeom>
          <a:noFill/>
        </p:spPr>
        <p:txBody>
          <a:bodyPr wrap="square" rtlCol="0">
            <a:spAutoFit/>
          </a:bodyPr>
          <a:lstStyle/>
          <a:p>
            <a:r>
              <a:rPr lang="en-US" dirty="0" smtClean="0">
                <a:solidFill>
                  <a:srgbClr val="FFFFFF"/>
                </a:solidFill>
              </a:rPr>
              <a:t>Neural Crest and Mesoderm Form the Mesenchymal </a:t>
            </a:r>
          </a:p>
          <a:p>
            <a:r>
              <a:rPr lang="en-US" dirty="0" smtClean="0">
                <a:solidFill>
                  <a:srgbClr val="FFFFFF"/>
                </a:solidFill>
              </a:rPr>
              <a:t>Cell Populations that are the building blocks of the face –</a:t>
            </a:r>
          </a:p>
          <a:p>
            <a:r>
              <a:rPr lang="en-US" dirty="0" smtClean="0">
                <a:solidFill>
                  <a:srgbClr val="FFFFFF"/>
                </a:solidFill>
              </a:rPr>
              <a:t>they will form e.g. skeleton and muscles.</a:t>
            </a:r>
          </a:p>
          <a:p>
            <a:endParaRPr lang="en-US" dirty="0">
              <a:solidFill>
                <a:srgbClr val="FFFFFF"/>
              </a:solidFill>
            </a:endParaRPr>
          </a:p>
          <a:p>
            <a:r>
              <a:rPr lang="en-US" dirty="0" smtClean="0">
                <a:solidFill>
                  <a:srgbClr val="FFFFFF"/>
                </a:solidFill>
              </a:rPr>
              <a:t>Surrounding tissues, especially ectoderm, provide critical signals for growth, patterning and morphogenesis, as well as contributing to teeth, glands, eye and hair.</a:t>
            </a:r>
          </a:p>
          <a:p>
            <a:endParaRPr lang="en-US" dirty="0">
              <a:solidFill>
                <a:srgbClr val="FFFFFF"/>
              </a:solidFill>
            </a:endParaRPr>
          </a:p>
          <a:p>
            <a:r>
              <a:rPr lang="en-US" dirty="0" smtClean="0">
                <a:solidFill>
                  <a:srgbClr val="FFFFFF"/>
                </a:solidFill>
              </a:rPr>
              <a:t>Note: much less ectoderm!</a:t>
            </a:r>
            <a:endParaRPr lang="en-US" dirty="0">
              <a:solidFill>
                <a:srgbClr val="FFFFFF"/>
              </a:solidFill>
            </a:endParaRPr>
          </a:p>
        </p:txBody>
      </p:sp>
      <p:sp>
        <p:nvSpPr>
          <p:cNvPr id="26" name="TextBox 25"/>
          <p:cNvSpPr txBox="1"/>
          <p:nvPr/>
        </p:nvSpPr>
        <p:spPr>
          <a:xfrm>
            <a:off x="6825527" y="3587234"/>
            <a:ext cx="1326542" cy="369332"/>
          </a:xfrm>
          <a:prstGeom prst="rect">
            <a:avLst/>
          </a:prstGeom>
          <a:noFill/>
        </p:spPr>
        <p:txBody>
          <a:bodyPr wrap="none" rtlCol="0">
            <a:spAutoFit/>
          </a:bodyPr>
          <a:lstStyle/>
          <a:p>
            <a:r>
              <a:rPr lang="en-US" dirty="0" smtClean="0">
                <a:solidFill>
                  <a:schemeClr val="tx2">
                    <a:lumMod val="60000"/>
                    <a:lumOff val="40000"/>
                  </a:schemeClr>
                </a:solidFill>
              </a:rPr>
              <a:t>Neural crest</a:t>
            </a:r>
            <a:endParaRPr lang="en-US" dirty="0">
              <a:solidFill>
                <a:schemeClr val="tx2">
                  <a:lumMod val="60000"/>
                  <a:lumOff val="40000"/>
                </a:schemeClr>
              </a:solidFill>
            </a:endParaRPr>
          </a:p>
        </p:txBody>
      </p:sp>
      <p:sp>
        <p:nvSpPr>
          <p:cNvPr id="27" name="TextBox 26"/>
          <p:cNvSpPr txBox="1"/>
          <p:nvPr/>
        </p:nvSpPr>
        <p:spPr>
          <a:xfrm>
            <a:off x="7057035" y="6488668"/>
            <a:ext cx="1095034" cy="369332"/>
          </a:xfrm>
          <a:prstGeom prst="rect">
            <a:avLst/>
          </a:prstGeom>
          <a:noFill/>
        </p:spPr>
        <p:txBody>
          <a:bodyPr wrap="none" rtlCol="0">
            <a:spAutoFit/>
          </a:bodyPr>
          <a:lstStyle/>
          <a:p>
            <a:r>
              <a:rPr lang="en-US" dirty="0" smtClean="0">
                <a:solidFill>
                  <a:srgbClr val="558ED5"/>
                </a:solidFill>
              </a:rPr>
              <a:t>Ectoderm</a:t>
            </a:r>
            <a:endParaRPr lang="en-US" dirty="0">
              <a:solidFill>
                <a:srgbClr val="558ED5"/>
              </a:solidFill>
            </a:endParaRPr>
          </a:p>
        </p:txBody>
      </p:sp>
    </p:spTree>
    <p:extLst>
      <p:ext uri="{BB962C8B-B14F-4D97-AF65-F5344CB8AC3E}">
        <p14:creationId xmlns:p14="http://schemas.microsoft.com/office/powerpoint/2010/main" val="35861837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838306" y="1554551"/>
            <a:ext cx="3014788" cy="2141153"/>
          </a:xfrm>
          <a:prstGeom prst="rect">
            <a:avLst/>
          </a:prstGeom>
        </p:spPr>
      </p:pic>
      <p:grpSp>
        <p:nvGrpSpPr>
          <p:cNvPr id="24" name="Group 23"/>
          <p:cNvGrpSpPr/>
          <p:nvPr/>
        </p:nvGrpSpPr>
        <p:grpSpPr>
          <a:xfrm>
            <a:off x="177801" y="838200"/>
            <a:ext cx="8659126" cy="3340100"/>
            <a:chOff x="713543" y="2506365"/>
            <a:chExt cx="7144120" cy="2463047"/>
          </a:xfrm>
        </p:grpSpPr>
        <p:grpSp>
          <p:nvGrpSpPr>
            <p:cNvPr id="15" name="Group 14"/>
            <p:cNvGrpSpPr/>
            <p:nvPr/>
          </p:nvGrpSpPr>
          <p:grpSpPr>
            <a:xfrm>
              <a:off x="4947147" y="3340691"/>
              <a:ext cx="551591" cy="1405407"/>
              <a:chOff x="4947147" y="3340691"/>
              <a:chExt cx="551591" cy="1405407"/>
            </a:xfrm>
          </p:grpSpPr>
          <p:sp>
            <p:nvSpPr>
              <p:cNvPr id="5" name="TextBox 4"/>
              <p:cNvSpPr txBox="1"/>
              <p:nvPr/>
            </p:nvSpPr>
            <p:spPr>
              <a:xfrm>
                <a:off x="4947827" y="3340691"/>
                <a:ext cx="508605" cy="221286"/>
              </a:xfrm>
              <a:prstGeom prst="rect">
                <a:avLst/>
              </a:prstGeom>
              <a:solidFill>
                <a:schemeClr val="bg1"/>
              </a:solidFill>
            </p:spPr>
            <p:txBody>
              <a:bodyPr wrap="none" rtlCol="0">
                <a:spAutoFit/>
              </a:bodyPr>
              <a:lstStyle/>
              <a:p>
                <a:pPr>
                  <a:lnSpc>
                    <a:spcPct val="70000"/>
                  </a:lnSpc>
                </a:pPr>
                <a:r>
                  <a:rPr lang="en-US" b="1" dirty="0" err="1" smtClean="0">
                    <a:ln w="1905"/>
                    <a:solidFill>
                      <a:srgbClr val="E5E500"/>
                    </a:solidFill>
                    <a:effectLst>
                      <a:innerShdw blurRad="69850" dist="43180" dir="5400000">
                        <a:srgbClr val="000000">
                          <a:alpha val="65000"/>
                        </a:srgbClr>
                      </a:innerShdw>
                    </a:effectLst>
                  </a:rPr>
                  <a:t>FnP</a:t>
                </a:r>
                <a:endParaRPr lang="en-US" b="1" dirty="0">
                  <a:ln w="1905"/>
                  <a:solidFill>
                    <a:srgbClr val="E5E500"/>
                  </a:solidFill>
                  <a:effectLst>
                    <a:innerShdw blurRad="69850" dist="43180" dir="5400000">
                      <a:srgbClr val="000000">
                        <a:alpha val="65000"/>
                      </a:srgbClr>
                    </a:innerShdw>
                  </a:effectLst>
                </a:endParaRPr>
              </a:p>
            </p:txBody>
          </p:sp>
          <p:sp>
            <p:nvSpPr>
              <p:cNvPr id="12" name="TextBox 11"/>
              <p:cNvSpPr txBox="1"/>
              <p:nvPr/>
            </p:nvSpPr>
            <p:spPr>
              <a:xfrm>
                <a:off x="4947147" y="3904199"/>
                <a:ext cx="540501" cy="221286"/>
              </a:xfrm>
              <a:prstGeom prst="rect">
                <a:avLst/>
              </a:prstGeom>
              <a:solidFill>
                <a:schemeClr val="bg1"/>
              </a:solidFill>
            </p:spPr>
            <p:txBody>
              <a:bodyPr wrap="none" rtlCol="0">
                <a:spAutoFit/>
              </a:bodyPr>
              <a:lstStyle/>
              <a:p>
                <a:pPr>
                  <a:lnSpc>
                    <a:spcPct val="70000"/>
                  </a:lnSpc>
                </a:pPr>
                <a:r>
                  <a:rPr lang="en-US" b="1" dirty="0" err="1" smtClean="0">
                    <a:ln w="1905"/>
                    <a:solidFill>
                      <a:srgbClr val="15977C"/>
                    </a:solidFill>
                    <a:effectLst>
                      <a:innerShdw blurRad="69850" dist="43180" dir="5400000">
                        <a:srgbClr val="000000">
                          <a:alpha val="65000"/>
                        </a:srgbClr>
                      </a:innerShdw>
                    </a:effectLst>
                  </a:rPr>
                  <a:t>MxP</a:t>
                </a:r>
                <a:endParaRPr lang="en-US" b="1" dirty="0">
                  <a:ln w="1905"/>
                  <a:solidFill>
                    <a:srgbClr val="15977C"/>
                  </a:solidFill>
                  <a:effectLst>
                    <a:innerShdw blurRad="69850" dist="43180" dir="5400000">
                      <a:srgbClr val="000000">
                        <a:alpha val="65000"/>
                      </a:srgbClr>
                    </a:innerShdw>
                  </a:effectLst>
                </a:endParaRPr>
              </a:p>
            </p:txBody>
          </p:sp>
          <p:sp>
            <p:nvSpPr>
              <p:cNvPr id="13" name="TextBox 12"/>
              <p:cNvSpPr txBox="1"/>
              <p:nvPr/>
            </p:nvSpPr>
            <p:spPr>
              <a:xfrm>
                <a:off x="4947821" y="4524812"/>
                <a:ext cx="550917" cy="221286"/>
              </a:xfrm>
              <a:prstGeom prst="rect">
                <a:avLst/>
              </a:prstGeom>
              <a:solidFill>
                <a:schemeClr val="bg1"/>
              </a:solidFill>
            </p:spPr>
            <p:txBody>
              <a:bodyPr wrap="none" rtlCol="0">
                <a:spAutoFit/>
              </a:bodyPr>
              <a:lstStyle/>
              <a:p>
                <a:pPr>
                  <a:lnSpc>
                    <a:spcPct val="70000"/>
                  </a:lnSpc>
                </a:pPr>
                <a:r>
                  <a:rPr lang="en-US" b="1" dirty="0" err="1" smtClean="0">
                    <a:ln w="1905"/>
                    <a:solidFill>
                      <a:srgbClr val="CA2B6D"/>
                    </a:solidFill>
                    <a:effectLst>
                      <a:innerShdw blurRad="69850" dist="43180" dir="5400000">
                        <a:srgbClr val="000000">
                          <a:alpha val="65000"/>
                        </a:srgbClr>
                      </a:innerShdw>
                    </a:effectLst>
                  </a:rPr>
                  <a:t>MnP</a:t>
                </a:r>
                <a:endParaRPr lang="en-US" b="1" dirty="0">
                  <a:ln w="1905"/>
                  <a:solidFill>
                    <a:srgbClr val="CA2B6D"/>
                  </a:solidFill>
                  <a:effectLst>
                    <a:innerShdw blurRad="69850" dist="43180" dir="5400000">
                      <a:srgbClr val="000000">
                        <a:alpha val="65000"/>
                      </a:srgbClr>
                    </a:innerShdw>
                  </a:effectLst>
                </a:endParaRPr>
              </a:p>
            </p:txBody>
          </p:sp>
        </p:grpSp>
        <p:grpSp>
          <p:nvGrpSpPr>
            <p:cNvPr id="23" name="Group 22"/>
            <p:cNvGrpSpPr/>
            <p:nvPr/>
          </p:nvGrpSpPr>
          <p:grpSpPr>
            <a:xfrm>
              <a:off x="713543" y="2506365"/>
              <a:ext cx="7144120" cy="2463047"/>
              <a:chOff x="713543" y="2506365"/>
              <a:chExt cx="7144120" cy="2463047"/>
            </a:xfrm>
          </p:grpSpPr>
          <p:grpSp>
            <p:nvGrpSpPr>
              <p:cNvPr id="22" name="Group 21"/>
              <p:cNvGrpSpPr/>
              <p:nvPr/>
            </p:nvGrpSpPr>
            <p:grpSpPr>
              <a:xfrm>
                <a:off x="5676288" y="2855769"/>
                <a:ext cx="2181375" cy="2113643"/>
                <a:chOff x="5676288" y="2855769"/>
                <a:chExt cx="2181375" cy="2113643"/>
              </a:xfrm>
            </p:grpSpPr>
            <p:grpSp>
              <p:nvGrpSpPr>
                <p:cNvPr id="20" name="Group 19"/>
                <p:cNvGrpSpPr/>
                <p:nvPr/>
              </p:nvGrpSpPr>
              <p:grpSpPr>
                <a:xfrm>
                  <a:off x="5676288" y="3669896"/>
                  <a:ext cx="1082374" cy="640734"/>
                  <a:chOff x="5676288" y="3669896"/>
                  <a:chExt cx="1082374" cy="640734"/>
                </a:xfrm>
              </p:grpSpPr>
              <p:sp>
                <p:nvSpPr>
                  <p:cNvPr id="14" name="Right Arrow 13"/>
                  <p:cNvSpPr/>
                  <p:nvPr/>
                </p:nvSpPr>
                <p:spPr>
                  <a:xfrm>
                    <a:off x="5706487" y="3669896"/>
                    <a:ext cx="1052175" cy="640734"/>
                  </a:xfrm>
                  <a:prstGeom prst="rightArrow">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9" name="TextBox 8"/>
                  <p:cNvSpPr txBox="1"/>
                  <p:nvPr/>
                </p:nvSpPr>
                <p:spPr>
                  <a:xfrm>
                    <a:off x="5676288" y="3760255"/>
                    <a:ext cx="881717" cy="295048"/>
                  </a:xfrm>
                  <a:prstGeom prst="rect">
                    <a:avLst/>
                  </a:prstGeom>
                  <a:noFill/>
                </p:spPr>
                <p:txBody>
                  <a:bodyPr wrap="none" rtlCol="0">
                    <a:spAutoFit/>
                  </a:bodyPr>
                  <a:lstStyle/>
                  <a:p>
                    <a:r>
                      <a:rPr lang="en-US" sz="2000" dirty="0" err="1" smtClean="0"/>
                      <a:t>dispase</a:t>
                    </a:r>
                    <a:endParaRPr lang="en-US" sz="2000" dirty="0"/>
                  </a:p>
                </p:txBody>
              </p:sp>
            </p:grpSp>
            <p:grpSp>
              <p:nvGrpSpPr>
                <p:cNvPr id="11" name="Group 10"/>
                <p:cNvGrpSpPr/>
                <p:nvPr/>
              </p:nvGrpSpPr>
              <p:grpSpPr>
                <a:xfrm>
                  <a:off x="6758657" y="2855769"/>
                  <a:ext cx="1099006" cy="2113643"/>
                  <a:chOff x="6758657" y="2855769"/>
                  <a:chExt cx="1099006" cy="2113643"/>
                </a:xfrm>
              </p:grpSpPr>
              <p:sp>
                <p:nvSpPr>
                  <p:cNvPr id="6" name="Block Arc 5"/>
                  <p:cNvSpPr>
                    <a:spLocks noChangeAspect="1"/>
                  </p:cNvSpPr>
                  <p:nvPr/>
                </p:nvSpPr>
                <p:spPr>
                  <a:xfrm>
                    <a:off x="6861505" y="4472786"/>
                    <a:ext cx="355799" cy="496626"/>
                  </a:xfrm>
                  <a:prstGeom prst="blockArc">
                    <a:avLst>
                      <a:gd name="adj1" fmla="val 10800000"/>
                      <a:gd name="adj2" fmla="val 21030917"/>
                      <a:gd name="adj3" fmla="val 11931"/>
                    </a:avLst>
                  </a:prstGeom>
                  <a:solidFill>
                    <a:srgbClr val="B13F5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solidFill>
                    </a:endParaRPr>
                  </a:p>
                </p:txBody>
              </p:sp>
              <p:sp>
                <p:nvSpPr>
                  <p:cNvPr id="7" name="Chord 6"/>
                  <p:cNvSpPr>
                    <a:spLocks noChangeAspect="1"/>
                  </p:cNvSpPr>
                  <p:nvPr/>
                </p:nvSpPr>
                <p:spPr>
                  <a:xfrm rot="5741945">
                    <a:off x="7469052" y="4468510"/>
                    <a:ext cx="363566" cy="290895"/>
                  </a:xfrm>
                  <a:prstGeom prst="chord">
                    <a:avLst/>
                  </a:prstGeom>
                  <a:solidFill>
                    <a:srgbClr val="E14F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0" name="TextBox 9"/>
                  <p:cNvSpPr txBox="1"/>
                  <p:nvPr/>
                </p:nvSpPr>
                <p:spPr>
                  <a:xfrm>
                    <a:off x="6758657" y="2855769"/>
                    <a:ext cx="1099006" cy="295048"/>
                  </a:xfrm>
                  <a:prstGeom prst="rect">
                    <a:avLst/>
                  </a:prstGeom>
                  <a:noFill/>
                </p:spPr>
                <p:txBody>
                  <a:bodyPr wrap="none" rtlCol="0">
                    <a:spAutoFit/>
                  </a:bodyPr>
                  <a:lstStyle/>
                  <a:p>
                    <a:r>
                      <a:rPr lang="en-US" sz="2000" dirty="0" err="1" smtClean="0"/>
                      <a:t>Ect</a:t>
                    </a:r>
                    <a:r>
                      <a:rPr lang="en-US" sz="2000" dirty="0" smtClean="0"/>
                      <a:t> + </a:t>
                    </a:r>
                    <a:r>
                      <a:rPr lang="en-US" sz="2000" dirty="0" err="1" smtClean="0"/>
                      <a:t>Mes</a:t>
                    </a:r>
                    <a:endParaRPr lang="en-US" sz="2000" dirty="0"/>
                  </a:p>
                </p:txBody>
              </p:sp>
              <p:sp>
                <p:nvSpPr>
                  <p:cNvPr id="16" name="Chord 15"/>
                  <p:cNvSpPr>
                    <a:spLocks noChangeAspect="1"/>
                  </p:cNvSpPr>
                  <p:nvPr/>
                </p:nvSpPr>
                <p:spPr>
                  <a:xfrm rot="5741945">
                    <a:off x="7489248" y="3951086"/>
                    <a:ext cx="363566" cy="290895"/>
                  </a:xfrm>
                  <a:prstGeom prst="chord">
                    <a:avLst/>
                  </a:prstGeom>
                  <a:solidFill>
                    <a:srgbClr val="15977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7" name="Block Arc 16"/>
                  <p:cNvSpPr>
                    <a:spLocks noChangeAspect="1"/>
                  </p:cNvSpPr>
                  <p:nvPr/>
                </p:nvSpPr>
                <p:spPr>
                  <a:xfrm>
                    <a:off x="6861505" y="3376095"/>
                    <a:ext cx="355799" cy="496626"/>
                  </a:xfrm>
                  <a:prstGeom prst="blockArc">
                    <a:avLst>
                      <a:gd name="adj1" fmla="val 10800000"/>
                      <a:gd name="adj2" fmla="val 21030917"/>
                      <a:gd name="adj3" fmla="val 11931"/>
                    </a:avLst>
                  </a:prstGeom>
                  <a:solidFill>
                    <a:srgbClr val="E5E5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solidFill>
                    </a:endParaRPr>
                  </a:p>
                </p:txBody>
              </p:sp>
              <p:sp>
                <p:nvSpPr>
                  <p:cNvPr id="18" name="Chord 17"/>
                  <p:cNvSpPr>
                    <a:spLocks noChangeAspect="1"/>
                  </p:cNvSpPr>
                  <p:nvPr/>
                </p:nvSpPr>
                <p:spPr>
                  <a:xfrm rot="5741945">
                    <a:off x="7509444" y="3371819"/>
                    <a:ext cx="363566" cy="290895"/>
                  </a:xfrm>
                  <a:prstGeom prst="chord">
                    <a:avLst/>
                  </a:prstGeom>
                  <a:solidFill>
                    <a:srgbClr val="E5E5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1" name="Block Arc 20"/>
                  <p:cNvSpPr>
                    <a:spLocks noChangeAspect="1"/>
                  </p:cNvSpPr>
                  <p:nvPr/>
                </p:nvSpPr>
                <p:spPr>
                  <a:xfrm>
                    <a:off x="6861505" y="3924440"/>
                    <a:ext cx="355799" cy="496626"/>
                  </a:xfrm>
                  <a:prstGeom prst="blockArc">
                    <a:avLst>
                      <a:gd name="adj1" fmla="val 10800000"/>
                      <a:gd name="adj2" fmla="val 21030917"/>
                      <a:gd name="adj3" fmla="val 11931"/>
                    </a:avLst>
                  </a:prstGeom>
                  <a:solidFill>
                    <a:srgbClr val="15977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solidFill>
                    </a:endParaRPr>
                  </a:p>
                </p:txBody>
              </p:sp>
            </p:grpSp>
          </p:grpSp>
          <p:grpSp>
            <p:nvGrpSpPr>
              <p:cNvPr id="19" name="Group 18"/>
              <p:cNvGrpSpPr/>
              <p:nvPr/>
            </p:nvGrpSpPr>
            <p:grpSpPr>
              <a:xfrm>
                <a:off x="713543" y="2506365"/>
                <a:ext cx="2097014" cy="2412805"/>
                <a:chOff x="713543" y="2506365"/>
                <a:chExt cx="2097014" cy="2412805"/>
              </a:xfrm>
            </p:grpSpPr>
            <p:pic>
              <p:nvPicPr>
                <p:cNvPr id="46" name="Picture 45"/>
                <p:cNvPicPr>
                  <a:picLocks noChangeAspect="1"/>
                </p:cNvPicPr>
                <p:nvPr/>
              </p:nvPicPr>
              <p:blipFill>
                <a:blip r:embed="rId4"/>
                <a:stretch>
                  <a:fillRect/>
                </a:stretch>
              </p:blipFill>
              <p:spPr>
                <a:xfrm flipH="1">
                  <a:off x="713543" y="3297956"/>
                  <a:ext cx="852299" cy="794341"/>
                </a:xfrm>
                <a:prstGeom prst="rect">
                  <a:avLst/>
                </a:prstGeom>
              </p:spPr>
            </p:pic>
            <p:pic>
              <p:nvPicPr>
                <p:cNvPr id="47" name="Picture 46"/>
                <p:cNvPicPr>
                  <a:picLocks noChangeAspect="1"/>
                </p:cNvPicPr>
                <p:nvPr/>
              </p:nvPicPr>
              <p:blipFill>
                <a:blip r:embed="rId4"/>
                <a:stretch>
                  <a:fillRect/>
                </a:stretch>
              </p:blipFill>
              <p:spPr>
                <a:xfrm flipH="1">
                  <a:off x="713543" y="4124829"/>
                  <a:ext cx="852299" cy="794341"/>
                </a:xfrm>
                <a:prstGeom prst="rect">
                  <a:avLst/>
                </a:prstGeom>
              </p:spPr>
            </p:pic>
            <p:pic>
              <p:nvPicPr>
                <p:cNvPr id="34" name="Picture 33"/>
                <p:cNvPicPr>
                  <a:picLocks noChangeAspect="1"/>
                </p:cNvPicPr>
                <p:nvPr/>
              </p:nvPicPr>
              <p:blipFill>
                <a:blip r:embed="rId4"/>
                <a:stretch>
                  <a:fillRect/>
                </a:stretch>
              </p:blipFill>
              <p:spPr>
                <a:xfrm flipH="1">
                  <a:off x="713547" y="2506365"/>
                  <a:ext cx="852299" cy="794341"/>
                </a:xfrm>
                <a:prstGeom prst="rect">
                  <a:avLst/>
                </a:prstGeom>
              </p:spPr>
            </p:pic>
            <p:sp>
              <p:nvSpPr>
                <p:cNvPr id="43" name="TextBox 42"/>
                <p:cNvSpPr txBox="1"/>
                <p:nvPr/>
              </p:nvSpPr>
              <p:spPr>
                <a:xfrm>
                  <a:off x="1386969" y="2798867"/>
                  <a:ext cx="705344" cy="295048"/>
                </a:xfrm>
                <a:prstGeom prst="rect">
                  <a:avLst/>
                </a:prstGeom>
                <a:noFill/>
              </p:spPr>
              <p:txBody>
                <a:bodyPr wrap="none" rtlCol="0">
                  <a:spAutoFit/>
                </a:bodyPr>
                <a:lstStyle/>
                <a:p>
                  <a:r>
                    <a:rPr lang="en-US" sz="2000" dirty="0" smtClean="0"/>
                    <a:t>E10.5</a:t>
                  </a:r>
                  <a:endParaRPr lang="en-US" sz="2000" dirty="0"/>
                </a:p>
              </p:txBody>
            </p:sp>
            <p:sp>
              <p:nvSpPr>
                <p:cNvPr id="44" name="TextBox 43"/>
                <p:cNvSpPr txBox="1"/>
                <p:nvPr/>
              </p:nvSpPr>
              <p:spPr>
                <a:xfrm>
                  <a:off x="1386969" y="3567151"/>
                  <a:ext cx="689639" cy="295048"/>
                </a:xfrm>
                <a:prstGeom prst="rect">
                  <a:avLst/>
                </a:prstGeom>
                <a:noFill/>
              </p:spPr>
              <p:txBody>
                <a:bodyPr wrap="none" rtlCol="0">
                  <a:spAutoFit/>
                </a:bodyPr>
                <a:lstStyle/>
                <a:p>
                  <a:r>
                    <a:rPr lang="en-US" sz="2000" dirty="0" smtClean="0"/>
                    <a:t>E11.5</a:t>
                  </a:r>
                  <a:endParaRPr lang="en-US" sz="2000" dirty="0"/>
                </a:p>
              </p:txBody>
            </p:sp>
            <p:sp>
              <p:nvSpPr>
                <p:cNvPr id="45" name="TextBox 44"/>
                <p:cNvSpPr txBox="1"/>
                <p:nvPr/>
              </p:nvSpPr>
              <p:spPr>
                <a:xfrm>
                  <a:off x="1386969" y="4384746"/>
                  <a:ext cx="705344" cy="295048"/>
                </a:xfrm>
                <a:prstGeom prst="rect">
                  <a:avLst/>
                </a:prstGeom>
                <a:noFill/>
              </p:spPr>
              <p:txBody>
                <a:bodyPr wrap="none" rtlCol="0">
                  <a:spAutoFit/>
                </a:bodyPr>
                <a:lstStyle/>
                <a:p>
                  <a:r>
                    <a:rPr lang="en-US" sz="2000" dirty="0" smtClean="0"/>
                    <a:t>E12.5</a:t>
                  </a:r>
                  <a:endParaRPr lang="en-US" sz="2000" dirty="0"/>
                </a:p>
              </p:txBody>
            </p:sp>
            <p:cxnSp>
              <p:nvCxnSpPr>
                <p:cNvPr id="49" name="Straight Arrow Connector 48"/>
                <p:cNvCxnSpPr/>
                <p:nvPr/>
              </p:nvCxnSpPr>
              <p:spPr>
                <a:xfrm>
                  <a:off x="2313017" y="3098266"/>
                  <a:ext cx="497540" cy="93842"/>
                </a:xfrm>
                <a:prstGeom prst="straightConnector1">
                  <a:avLst/>
                </a:prstGeom>
                <a:ln w="76200" cmpd="sng">
                  <a:solidFill>
                    <a:schemeClr val="tx1"/>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2313017" y="4556008"/>
                  <a:ext cx="497540" cy="93842"/>
                </a:xfrm>
                <a:prstGeom prst="straightConnector1">
                  <a:avLst/>
                </a:prstGeom>
                <a:ln w="76200" cmpd="sng">
                  <a:solidFill>
                    <a:schemeClr val="tx1"/>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2313017" y="3864928"/>
                  <a:ext cx="497540" cy="1"/>
                </a:xfrm>
                <a:prstGeom prst="straightConnector1">
                  <a:avLst/>
                </a:prstGeom>
                <a:ln w="76200" cmpd="sng">
                  <a:solidFill>
                    <a:schemeClr val="tx1"/>
                  </a:solidFill>
                  <a:tailEnd type="triangle" w="med" len="med"/>
                </a:ln>
                <a:effectLst/>
              </p:spPr>
              <p:style>
                <a:lnRef idx="2">
                  <a:schemeClr val="accent1"/>
                </a:lnRef>
                <a:fillRef idx="0">
                  <a:schemeClr val="accent1"/>
                </a:fillRef>
                <a:effectRef idx="1">
                  <a:schemeClr val="accent1"/>
                </a:effectRef>
                <a:fontRef idx="minor">
                  <a:schemeClr val="tx1"/>
                </a:fontRef>
              </p:style>
            </p:cxnSp>
          </p:grpSp>
        </p:grpSp>
      </p:grpSp>
      <p:pic>
        <p:nvPicPr>
          <p:cNvPr id="25" name="Picture 24"/>
          <p:cNvPicPr>
            <a:picLocks noChangeAspect="1"/>
          </p:cNvPicPr>
          <p:nvPr/>
        </p:nvPicPr>
        <p:blipFill>
          <a:blip r:embed="rId5"/>
          <a:stretch>
            <a:fillRect/>
          </a:stretch>
        </p:blipFill>
        <p:spPr>
          <a:xfrm>
            <a:off x="264892" y="4627496"/>
            <a:ext cx="5588000" cy="2230504"/>
          </a:xfrm>
          <a:prstGeom prst="rect">
            <a:avLst/>
          </a:prstGeom>
        </p:spPr>
      </p:pic>
      <p:sp>
        <p:nvSpPr>
          <p:cNvPr id="33" name="Notched Right Arrow 32"/>
          <p:cNvSpPr/>
          <p:nvPr/>
        </p:nvSpPr>
        <p:spPr>
          <a:xfrm>
            <a:off x="6265333" y="4775194"/>
            <a:ext cx="988252" cy="440266"/>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7653577" y="4753795"/>
            <a:ext cx="1311280" cy="461665"/>
          </a:xfrm>
          <a:prstGeom prst="rect">
            <a:avLst/>
          </a:prstGeom>
          <a:noFill/>
        </p:spPr>
        <p:txBody>
          <a:bodyPr wrap="square" rtlCol="0">
            <a:spAutoFit/>
          </a:bodyPr>
          <a:lstStyle/>
          <a:p>
            <a:r>
              <a:rPr lang="en-US" sz="2400" b="1" dirty="0" smtClean="0"/>
              <a:t>RNA</a:t>
            </a:r>
            <a:endParaRPr lang="en-US" sz="2400" b="1" dirty="0"/>
          </a:p>
        </p:txBody>
      </p:sp>
      <p:sp>
        <p:nvSpPr>
          <p:cNvPr id="2" name="TextBox 1"/>
          <p:cNvSpPr txBox="1"/>
          <p:nvPr/>
        </p:nvSpPr>
        <p:spPr>
          <a:xfrm>
            <a:off x="3445586" y="189469"/>
            <a:ext cx="1863611" cy="523220"/>
          </a:xfrm>
          <a:prstGeom prst="rect">
            <a:avLst/>
          </a:prstGeom>
          <a:noFill/>
        </p:spPr>
        <p:txBody>
          <a:bodyPr wrap="none" rtlCol="0">
            <a:spAutoFit/>
          </a:bodyPr>
          <a:lstStyle/>
          <a:p>
            <a:r>
              <a:rPr lang="en-US" sz="2800" b="1" dirty="0" smtClean="0"/>
              <a:t>APPROACH</a:t>
            </a:r>
            <a:endParaRPr lang="en-US" sz="2800" b="1" dirty="0"/>
          </a:p>
        </p:txBody>
      </p:sp>
      <p:sp>
        <p:nvSpPr>
          <p:cNvPr id="3" name="TextBox 2"/>
          <p:cNvSpPr txBox="1"/>
          <p:nvPr/>
        </p:nvSpPr>
        <p:spPr>
          <a:xfrm>
            <a:off x="7527920" y="5286401"/>
            <a:ext cx="1279429" cy="646331"/>
          </a:xfrm>
          <a:prstGeom prst="rect">
            <a:avLst/>
          </a:prstGeom>
          <a:noFill/>
        </p:spPr>
        <p:txBody>
          <a:bodyPr wrap="none" rtlCol="0">
            <a:spAutoFit/>
          </a:bodyPr>
          <a:lstStyle/>
          <a:p>
            <a:r>
              <a:rPr lang="en-US" dirty="0" smtClean="0"/>
              <a:t>e.g. mRNA</a:t>
            </a:r>
          </a:p>
          <a:p>
            <a:r>
              <a:rPr lang="en-US" dirty="0" smtClean="0"/>
              <a:t>For </a:t>
            </a:r>
            <a:r>
              <a:rPr lang="en-US" dirty="0" err="1" smtClean="0"/>
              <a:t>RNAseq</a:t>
            </a:r>
            <a:endParaRPr lang="en-US" dirty="0"/>
          </a:p>
        </p:txBody>
      </p:sp>
    </p:spTree>
    <p:extLst>
      <p:ext uri="{BB962C8B-B14F-4D97-AF65-F5344CB8AC3E}">
        <p14:creationId xmlns:p14="http://schemas.microsoft.com/office/powerpoint/2010/main" val="3554590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3218" y="89363"/>
            <a:ext cx="7242513" cy="523220"/>
          </a:xfrm>
          <a:prstGeom prst="rect">
            <a:avLst/>
          </a:prstGeom>
          <a:noFill/>
        </p:spPr>
        <p:txBody>
          <a:bodyPr wrap="none" rtlCol="0">
            <a:spAutoFit/>
          </a:bodyPr>
          <a:lstStyle/>
          <a:p>
            <a:r>
              <a:rPr lang="en-US" sz="2800" b="1" dirty="0" smtClean="0"/>
              <a:t>Aim 1.  Mouse RNA-</a:t>
            </a:r>
            <a:r>
              <a:rPr lang="en-US" sz="2800" b="1" dirty="0" err="1" smtClean="0"/>
              <a:t>Seq</a:t>
            </a:r>
            <a:r>
              <a:rPr lang="en-US" sz="2800" b="1" dirty="0" smtClean="0"/>
              <a:t> Datasets are complete.</a:t>
            </a:r>
          </a:p>
        </p:txBody>
      </p:sp>
      <p:sp>
        <p:nvSpPr>
          <p:cNvPr id="7" name="TextBox 6"/>
          <p:cNvSpPr txBox="1"/>
          <p:nvPr/>
        </p:nvSpPr>
        <p:spPr>
          <a:xfrm>
            <a:off x="3543300" y="6434666"/>
            <a:ext cx="1351652" cy="369332"/>
          </a:xfrm>
          <a:prstGeom prst="rect">
            <a:avLst/>
          </a:prstGeom>
          <a:noFill/>
        </p:spPr>
        <p:txBody>
          <a:bodyPr wrap="none" rtlCol="0">
            <a:spAutoFit/>
          </a:bodyPr>
          <a:lstStyle/>
          <a:p>
            <a:r>
              <a:rPr lang="en-US" b="1" dirty="0" smtClean="0">
                <a:solidFill>
                  <a:srgbClr val="FF0000"/>
                </a:solidFill>
              </a:rPr>
              <a:t>Tissue Layer</a:t>
            </a:r>
            <a:endParaRPr lang="en-US" b="1" dirty="0">
              <a:solidFill>
                <a:srgbClr val="FF0000"/>
              </a:solidFill>
            </a:endParaRPr>
          </a:p>
        </p:txBody>
      </p:sp>
      <p:sp>
        <p:nvSpPr>
          <p:cNvPr id="8" name="TextBox 7"/>
          <p:cNvSpPr txBox="1"/>
          <p:nvPr/>
        </p:nvSpPr>
        <p:spPr>
          <a:xfrm>
            <a:off x="7440506" y="3574534"/>
            <a:ext cx="659631" cy="369332"/>
          </a:xfrm>
          <a:prstGeom prst="rect">
            <a:avLst/>
          </a:prstGeom>
          <a:noFill/>
        </p:spPr>
        <p:txBody>
          <a:bodyPr wrap="none" rtlCol="0">
            <a:spAutoFit/>
          </a:bodyPr>
          <a:lstStyle/>
          <a:p>
            <a:r>
              <a:rPr lang="en-US" b="1" dirty="0" smtClean="0">
                <a:solidFill>
                  <a:schemeClr val="accent6">
                    <a:lumMod val="75000"/>
                  </a:schemeClr>
                </a:solidFill>
              </a:rPr>
              <a:t>Time</a:t>
            </a:r>
            <a:endParaRPr lang="en-US" b="1" dirty="0">
              <a:solidFill>
                <a:schemeClr val="accent6">
                  <a:lumMod val="75000"/>
                </a:schemeClr>
              </a:solidFill>
            </a:endParaRPr>
          </a:p>
        </p:txBody>
      </p:sp>
      <p:pic>
        <p:nvPicPr>
          <p:cNvPr id="2" name="Picture 1"/>
          <p:cNvPicPr>
            <a:picLocks noChangeAspect="1"/>
          </p:cNvPicPr>
          <p:nvPr/>
        </p:nvPicPr>
        <p:blipFill>
          <a:blip r:embed="rId3"/>
          <a:stretch>
            <a:fillRect/>
          </a:stretch>
        </p:blipFill>
        <p:spPr>
          <a:xfrm>
            <a:off x="622300" y="1890698"/>
            <a:ext cx="6680200" cy="4453467"/>
          </a:xfrm>
          <a:prstGeom prst="rect">
            <a:avLst/>
          </a:prstGeom>
        </p:spPr>
      </p:pic>
      <p:sp>
        <p:nvSpPr>
          <p:cNvPr id="3" name="TextBox 2"/>
          <p:cNvSpPr txBox="1"/>
          <p:nvPr/>
        </p:nvSpPr>
        <p:spPr>
          <a:xfrm>
            <a:off x="193218" y="760968"/>
            <a:ext cx="8164389" cy="646331"/>
          </a:xfrm>
          <a:prstGeom prst="rect">
            <a:avLst/>
          </a:prstGeom>
          <a:noFill/>
        </p:spPr>
        <p:txBody>
          <a:bodyPr wrap="none" rtlCol="0">
            <a:spAutoFit/>
          </a:bodyPr>
          <a:lstStyle/>
          <a:p>
            <a:r>
              <a:rPr lang="en-US" dirty="0" smtClean="0"/>
              <a:t>Principal component analysis indicates replicates are tight.</a:t>
            </a:r>
          </a:p>
          <a:p>
            <a:r>
              <a:rPr lang="en-US" dirty="0" smtClean="0"/>
              <a:t>Samples separate</a:t>
            </a:r>
            <a:r>
              <a:rPr lang="en-US" dirty="0"/>
              <a:t> </a:t>
            </a:r>
            <a:r>
              <a:rPr lang="en-US" dirty="0" smtClean="0"/>
              <a:t>mainly by tissue layer and time, and to a lesser extent prominence</a:t>
            </a:r>
            <a:r>
              <a:rPr lang="en-US" dirty="0" smtClean="0"/>
              <a:t>.</a:t>
            </a:r>
            <a:endParaRPr lang="en-US" dirty="0" smtClean="0"/>
          </a:p>
        </p:txBody>
      </p:sp>
    </p:spTree>
    <p:extLst>
      <p:ext uri="{BB962C8B-B14F-4D97-AF65-F5344CB8AC3E}">
        <p14:creationId xmlns:p14="http://schemas.microsoft.com/office/powerpoint/2010/main" val="55373431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1814" y="899459"/>
            <a:ext cx="8187765" cy="5137421"/>
          </a:xfrm>
          <a:prstGeom prst="rect">
            <a:avLst/>
          </a:prstGeom>
        </p:spPr>
      </p:pic>
      <p:sp>
        <p:nvSpPr>
          <p:cNvPr id="5" name="TextBox 4"/>
          <p:cNvSpPr txBox="1"/>
          <p:nvPr/>
        </p:nvSpPr>
        <p:spPr>
          <a:xfrm>
            <a:off x="224118" y="153609"/>
            <a:ext cx="8895885" cy="369332"/>
          </a:xfrm>
          <a:prstGeom prst="rect">
            <a:avLst/>
          </a:prstGeom>
          <a:noFill/>
        </p:spPr>
        <p:txBody>
          <a:bodyPr wrap="none" rtlCol="0">
            <a:spAutoFit/>
          </a:bodyPr>
          <a:lstStyle/>
          <a:p>
            <a:r>
              <a:rPr lang="en-US" b="1" dirty="0" smtClean="0"/>
              <a:t>Data obtained from Microarray Analysis are available as a searchable alphabetical gene list </a:t>
            </a:r>
            <a:endParaRPr lang="en-US" b="1" dirty="0"/>
          </a:p>
        </p:txBody>
      </p:sp>
      <p:sp>
        <p:nvSpPr>
          <p:cNvPr id="6" name="TextBox 5"/>
          <p:cNvSpPr txBox="1"/>
          <p:nvPr/>
        </p:nvSpPr>
        <p:spPr>
          <a:xfrm>
            <a:off x="541814" y="6419334"/>
            <a:ext cx="8363212" cy="369332"/>
          </a:xfrm>
          <a:prstGeom prst="rect">
            <a:avLst/>
          </a:prstGeom>
          <a:noFill/>
        </p:spPr>
        <p:txBody>
          <a:bodyPr wrap="none" rtlCol="0">
            <a:spAutoFit/>
          </a:bodyPr>
          <a:lstStyle/>
          <a:p>
            <a:r>
              <a:rPr lang="en-US" dirty="0" smtClean="0"/>
              <a:t>i.e.  Investigators can rapidly assess if, when, and where a specific gene is expressed </a:t>
            </a:r>
            <a:r>
              <a:rPr lang="is-IS" dirty="0" smtClean="0"/>
              <a:t>…..</a:t>
            </a:r>
            <a:endParaRPr lang="en-US" dirty="0"/>
          </a:p>
        </p:txBody>
      </p:sp>
    </p:spTree>
    <p:extLst>
      <p:ext uri="{BB962C8B-B14F-4D97-AF65-F5344CB8AC3E}">
        <p14:creationId xmlns:p14="http://schemas.microsoft.com/office/powerpoint/2010/main" val="2957142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65200" y="994251"/>
            <a:ext cx="6341035" cy="4827641"/>
          </a:xfrm>
          <a:prstGeom prst="rect">
            <a:avLst/>
          </a:prstGeom>
        </p:spPr>
      </p:pic>
      <p:sp>
        <p:nvSpPr>
          <p:cNvPr id="5" name="TextBox 4"/>
          <p:cNvSpPr txBox="1"/>
          <p:nvPr/>
        </p:nvSpPr>
        <p:spPr>
          <a:xfrm>
            <a:off x="806823" y="283882"/>
            <a:ext cx="4718247" cy="369332"/>
          </a:xfrm>
          <a:prstGeom prst="rect">
            <a:avLst/>
          </a:prstGeom>
          <a:noFill/>
        </p:spPr>
        <p:txBody>
          <a:bodyPr wrap="none" rtlCol="0">
            <a:spAutoFit/>
          </a:bodyPr>
          <a:lstStyle/>
          <a:p>
            <a:r>
              <a:rPr lang="is-IS" b="1" dirty="0" smtClean="0"/>
              <a:t>….. </a:t>
            </a:r>
            <a:r>
              <a:rPr lang="en-US" b="1" dirty="0" smtClean="0"/>
              <a:t>A</a:t>
            </a:r>
            <a:r>
              <a:rPr lang="is-IS" b="1" dirty="0" smtClean="0"/>
              <a:t>nd then visualize the data in greater detail</a:t>
            </a:r>
            <a:endParaRPr lang="en-US" b="1" dirty="0"/>
          </a:p>
        </p:txBody>
      </p:sp>
      <p:sp>
        <p:nvSpPr>
          <p:cNvPr id="6" name="Up Arrow 5"/>
          <p:cNvSpPr/>
          <p:nvPr/>
        </p:nvSpPr>
        <p:spPr>
          <a:xfrm>
            <a:off x="5931645" y="5604693"/>
            <a:ext cx="358589" cy="4343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0" y="6108427"/>
            <a:ext cx="9292966" cy="646331"/>
          </a:xfrm>
          <a:prstGeom prst="rect">
            <a:avLst/>
          </a:prstGeom>
          <a:noFill/>
        </p:spPr>
        <p:txBody>
          <a:bodyPr wrap="none" rtlCol="0">
            <a:spAutoFit/>
          </a:bodyPr>
          <a:lstStyle/>
          <a:p>
            <a:r>
              <a:rPr lang="en-US" dirty="0" smtClean="0"/>
              <a:t>This gene shows increasing expression over time specifically in the mesenchyme of the mandible,</a:t>
            </a:r>
          </a:p>
          <a:p>
            <a:r>
              <a:rPr lang="en-US" dirty="0"/>
              <a:t>p</a:t>
            </a:r>
            <a:r>
              <a:rPr lang="en-US" dirty="0" smtClean="0"/>
              <a:t>resumably correlating with tongue muscle development</a:t>
            </a:r>
            <a:endParaRPr lang="en-US" dirty="0"/>
          </a:p>
        </p:txBody>
      </p:sp>
    </p:spTree>
    <p:extLst>
      <p:ext uri="{BB962C8B-B14F-4D97-AF65-F5344CB8AC3E}">
        <p14:creationId xmlns:p14="http://schemas.microsoft.com/office/powerpoint/2010/main" val="366590257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196056"/>
            <a:ext cx="8717280" cy="707886"/>
          </a:xfrm>
          <a:prstGeom prst="rect">
            <a:avLst/>
          </a:prstGeom>
          <a:noFill/>
        </p:spPr>
        <p:txBody>
          <a:bodyPr wrap="square" rtlCol="0">
            <a:spAutoFit/>
          </a:bodyPr>
          <a:lstStyle/>
          <a:p>
            <a:r>
              <a:rPr lang="en-US" sz="2400" b="1" dirty="0" err="1"/>
              <a:t>miRNAs</a:t>
            </a:r>
            <a:r>
              <a:rPr lang="en-US" sz="2400" b="1" dirty="0"/>
              <a:t> and other small RNAs </a:t>
            </a:r>
          </a:p>
          <a:p>
            <a:r>
              <a:rPr lang="en-US" sz="1600" dirty="0" smtClean="0"/>
              <a:t>In </a:t>
            </a:r>
            <a:r>
              <a:rPr lang="en-US" sz="1600" dirty="0"/>
              <a:t>association with </a:t>
            </a:r>
            <a:r>
              <a:rPr lang="en-US" sz="1600" dirty="0" err="1"/>
              <a:t>Affymetrix</a:t>
            </a:r>
            <a:r>
              <a:rPr lang="en-US" sz="1600" dirty="0"/>
              <a:t>, we designed a custom mouse small RNA array</a:t>
            </a:r>
          </a:p>
        </p:txBody>
      </p:sp>
      <p:graphicFrame>
        <p:nvGraphicFramePr>
          <p:cNvPr id="17" name="Table 16"/>
          <p:cNvGraphicFramePr>
            <a:graphicFrameLocks noGrp="1"/>
          </p:cNvGraphicFramePr>
          <p:nvPr>
            <p:extLst>
              <p:ext uri="{D42A27DB-BD31-4B8C-83A1-F6EECF244321}">
                <p14:modId xmlns:p14="http://schemas.microsoft.com/office/powerpoint/2010/main" val="4118904657"/>
              </p:ext>
            </p:extLst>
          </p:nvPr>
        </p:nvGraphicFramePr>
        <p:xfrm>
          <a:off x="1898064" y="1172505"/>
          <a:ext cx="5945110" cy="2251859"/>
        </p:xfrm>
        <a:graphic>
          <a:graphicData uri="http://schemas.openxmlformats.org/drawingml/2006/table">
            <a:tbl>
              <a:tblPr firstRow="1" bandRow="1">
                <a:tableStyleId>{5C22544A-7EE6-4342-B048-85BDC9FD1C3A}</a:tableStyleId>
              </a:tblPr>
              <a:tblGrid>
                <a:gridCol w="1141661"/>
                <a:gridCol w="922897"/>
                <a:gridCol w="922897"/>
                <a:gridCol w="922897"/>
                <a:gridCol w="922897"/>
                <a:gridCol w="1111861"/>
              </a:tblGrid>
              <a:tr h="285921">
                <a:tc>
                  <a:txBody>
                    <a:bodyPr/>
                    <a:lstStyle/>
                    <a:p>
                      <a:r>
                        <a:rPr lang="en-US" sz="1600" dirty="0" smtClean="0"/>
                        <a:t>RNA type</a:t>
                      </a:r>
                      <a:endParaRPr lang="en-US" sz="1600" dirty="0"/>
                    </a:p>
                  </a:txBody>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600" dirty="0" smtClean="0"/>
                        <a:t> # loci</a:t>
                      </a:r>
                    </a:p>
                  </a:txBody>
                  <a:tcPr marL="12700" marR="12700" marT="12700" marB="0" anchor="b"/>
                </a:tc>
                <a:tc>
                  <a:txBody>
                    <a:bodyPr/>
                    <a:lstStyle/>
                    <a:p>
                      <a:pPr algn="l" fontAlgn="b"/>
                      <a:r>
                        <a:rPr lang="en-US" sz="1600" b="1" i="0" u="none" strike="noStrike" dirty="0">
                          <a:solidFill>
                            <a:schemeClr val="bg1"/>
                          </a:solidFill>
                          <a:effectLst/>
                          <a:latin typeface="Calibri"/>
                        </a:rPr>
                        <a:t>detected*</a:t>
                      </a:r>
                    </a:p>
                  </a:txBody>
                  <a:tcPr marL="12700" marR="12700" marT="12700" marB="0" anchor="b"/>
                </a:tc>
                <a:tc>
                  <a:txBody>
                    <a:bodyPr/>
                    <a:lstStyle/>
                    <a:p>
                      <a:pPr algn="l" fontAlgn="b"/>
                      <a:r>
                        <a:rPr lang="en-US" sz="1600" b="1" i="0" u="none" strike="noStrike" dirty="0" err="1">
                          <a:solidFill>
                            <a:schemeClr val="bg1"/>
                          </a:solidFill>
                          <a:effectLst/>
                          <a:latin typeface="Calibri"/>
                        </a:rPr>
                        <a:t>DiffExp</a:t>
                      </a:r>
                      <a:r>
                        <a:rPr lang="en-US" sz="1600" b="1" i="0" u="none" strike="noStrike" dirty="0">
                          <a:solidFill>
                            <a:schemeClr val="bg1"/>
                          </a:solidFill>
                          <a:effectLst/>
                          <a:latin typeface="Calibri"/>
                        </a:rPr>
                        <a:t>**</a:t>
                      </a:r>
                    </a:p>
                  </a:txBody>
                  <a:tcPr marL="12700" marR="12700" marT="12700" marB="0" anchor="b"/>
                </a:tc>
                <a:tc>
                  <a:txBody>
                    <a:bodyPr/>
                    <a:lstStyle/>
                    <a:p>
                      <a:pPr algn="l" fontAlgn="b"/>
                      <a:r>
                        <a:rPr lang="mr-IN" sz="1600" b="1" i="0" u="none" strike="noStrike" dirty="0">
                          <a:solidFill>
                            <a:schemeClr val="bg1"/>
                          </a:solidFill>
                          <a:effectLst/>
                          <a:latin typeface="Calibri"/>
                        </a:rPr>
                        <a:t>FC </a:t>
                      </a:r>
                      <a:r>
                        <a:rPr lang="en-US" sz="1600" b="1" i="0" u="none" strike="noStrike" dirty="0" smtClean="0">
                          <a:solidFill>
                            <a:schemeClr val="bg1"/>
                          </a:solidFill>
                          <a:effectLst/>
                          <a:latin typeface="Calibri"/>
                        </a:rPr>
                        <a:t>&gt;=</a:t>
                      </a:r>
                      <a:r>
                        <a:rPr lang="mr-IN" sz="1600" b="1" i="0" u="none" strike="noStrike" dirty="0" smtClean="0">
                          <a:solidFill>
                            <a:schemeClr val="bg1"/>
                          </a:solidFill>
                          <a:effectLst/>
                          <a:latin typeface="Calibri"/>
                        </a:rPr>
                        <a:t>2</a:t>
                      </a:r>
                      <a:endParaRPr lang="mr-IN" sz="1600" b="1" i="0" u="none" strike="noStrike" dirty="0">
                        <a:solidFill>
                          <a:schemeClr val="bg1"/>
                        </a:solidFill>
                        <a:effectLst/>
                        <a:latin typeface="Calibri"/>
                      </a:endParaRPr>
                    </a:p>
                  </a:txBody>
                  <a:tcPr marL="12700" marR="12700" marT="12700" marB="0" anchor="b"/>
                </a:tc>
                <a:tc>
                  <a:txBody>
                    <a:bodyPr/>
                    <a:lstStyle/>
                    <a:p>
                      <a:pPr algn="dist" fontAlgn="b"/>
                      <a:r>
                        <a:rPr lang="en-US" sz="1600" b="1" i="0" u="none" strike="noStrike" dirty="0" smtClean="0">
                          <a:solidFill>
                            <a:schemeClr val="bg1"/>
                          </a:solidFill>
                          <a:effectLst/>
                          <a:latin typeface="Calibri"/>
                        </a:rPr>
                        <a:t># unique </a:t>
                      </a:r>
                      <a:r>
                        <a:rPr lang="en-US" sz="1600" b="1" i="0" u="none" strike="noStrike" dirty="0" err="1">
                          <a:solidFill>
                            <a:schemeClr val="bg1"/>
                          </a:solidFill>
                          <a:effectLst/>
                          <a:latin typeface="Calibri"/>
                        </a:rPr>
                        <a:t>seq</a:t>
                      </a:r>
                      <a:endParaRPr lang="en-US" sz="1600" b="1" i="0" u="none" strike="noStrike" dirty="0">
                        <a:solidFill>
                          <a:schemeClr val="bg1"/>
                        </a:solidFill>
                        <a:effectLst/>
                        <a:latin typeface="Calibri"/>
                      </a:endParaRPr>
                    </a:p>
                  </a:txBody>
                  <a:tcPr marL="12700" marR="12700" marT="12700" marB="0" anchor="b"/>
                </a:tc>
              </a:tr>
              <a:tr h="273797">
                <a:tc>
                  <a:txBody>
                    <a:bodyPr/>
                    <a:lstStyle/>
                    <a:p>
                      <a:pPr algn="l" fontAlgn="b"/>
                      <a:r>
                        <a:rPr lang="en-US" sz="1400" b="0" i="0" u="none" strike="noStrike" dirty="0" err="1">
                          <a:solidFill>
                            <a:srgbClr val="000000"/>
                          </a:solidFill>
                          <a:effectLst/>
                          <a:latin typeface="Calibri"/>
                        </a:rPr>
                        <a:t>miRNA</a:t>
                      </a:r>
                      <a:endParaRPr lang="en-US" sz="1400" b="0" i="0" u="none" strike="noStrike" dirty="0">
                        <a:solidFill>
                          <a:srgbClr val="000000"/>
                        </a:solidFill>
                        <a:effectLst/>
                        <a:latin typeface="Calibri"/>
                      </a:endParaRPr>
                    </a:p>
                  </a:txBody>
                  <a:tcPr marL="12700" marR="12700" marT="12700" marB="0" anchor="b"/>
                </a:tc>
                <a:tc>
                  <a:txBody>
                    <a:bodyPr/>
                    <a:lstStyle/>
                    <a:p>
                      <a:pPr algn="r" fontAlgn="b"/>
                      <a:r>
                        <a:rPr lang="en-US" sz="1200" b="0" i="0" u="none" strike="noStrike" dirty="0">
                          <a:solidFill>
                            <a:srgbClr val="000000"/>
                          </a:solidFill>
                          <a:effectLst/>
                          <a:latin typeface="Calibri"/>
                        </a:rPr>
                        <a:t>1915</a:t>
                      </a:r>
                    </a:p>
                  </a:txBody>
                  <a:tcPr marL="12700" marR="12700" marT="12700" marB="0" anchor="b"/>
                </a:tc>
                <a:tc>
                  <a:txBody>
                    <a:bodyPr/>
                    <a:lstStyle/>
                    <a:p>
                      <a:pPr algn="r" fontAlgn="b"/>
                      <a:r>
                        <a:rPr lang="en-US" sz="1200" b="0" i="0" u="none" strike="noStrike">
                          <a:solidFill>
                            <a:srgbClr val="000000"/>
                          </a:solidFill>
                          <a:effectLst/>
                          <a:latin typeface="Calibri"/>
                        </a:rPr>
                        <a:t>985</a:t>
                      </a:r>
                    </a:p>
                  </a:txBody>
                  <a:tcPr marL="12700" marR="12700" marT="12700" marB="0" anchor="b"/>
                </a:tc>
                <a:tc>
                  <a:txBody>
                    <a:bodyPr/>
                    <a:lstStyle/>
                    <a:p>
                      <a:pPr algn="r" fontAlgn="b"/>
                      <a:r>
                        <a:rPr lang="cs-CZ" sz="1200" b="0" i="0" u="none" strike="noStrike">
                          <a:solidFill>
                            <a:srgbClr val="000000"/>
                          </a:solidFill>
                          <a:effectLst/>
                          <a:latin typeface="Calibri"/>
                        </a:rPr>
                        <a:t>597</a:t>
                      </a:r>
                    </a:p>
                  </a:txBody>
                  <a:tcPr marL="12700" marR="12700" marT="12700" marB="0" anchor="b"/>
                </a:tc>
                <a:tc>
                  <a:txBody>
                    <a:bodyPr/>
                    <a:lstStyle/>
                    <a:p>
                      <a:pPr algn="r" fontAlgn="b"/>
                      <a:r>
                        <a:rPr lang="is-IS" sz="1200" b="0" i="0" u="none" strike="noStrike">
                          <a:solidFill>
                            <a:srgbClr val="000000"/>
                          </a:solidFill>
                          <a:effectLst/>
                          <a:latin typeface="Calibri"/>
                        </a:rPr>
                        <a:t>481</a:t>
                      </a:r>
                    </a:p>
                  </a:txBody>
                  <a:tcPr marL="12700" marR="12700" marT="12700" marB="0" anchor="b"/>
                </a:tc>
                <a:tc>
                  <a:txBody>
                    <a:bodyPr/>
                    <a:lstStyle/>
                    <a:p>
                      <a:pPr algn="r" fontAlgn="b"/>
                      <a:r>
                        <a:rPr lang="is-IS" sz="1200" b="0" i="0" u="none" strike="noStrike">
                          <a:solidFill>
                            <a:srgbClr val="000000"/>
                          </a:solidFill>
                          <a:effectLst/>
                          <a:latin typeface="Calibri"/>
                        </a:rPr>
                        <a:t>481</a:t>
                      </a:r>
                    </a:p>
                  </a:txBody>
                  <a:tcPr marL="12700" marR="12700" marT="12700" marB="0" anchor="b"/>
                </a:tc>
              </a:tr>
              <a:tr h="273797">
                <a:tc>
                  <a:txBody>
                    <a:bodyPr/>
                    <a:lstStyle/>
                    <a:p>
                      <a:pPr algn="l" fontAlgn="b"/>
                      <a:r>
                        <a:rPr lang="en-US" sz="1400" b="0" i="0" u="none" strike="noStrike">
                          <a:solidFill>
                            <a:srgbClr val="000000"/>
                          </a:solidFill>
                          <a:effectLst/>
                          <a:latin typeface="Calibri"/>
                        </a:rPr>
                        <a:t>miRNA hairpin</a:t>
                      </a:r>
                    </a:p>
                  </a:txBody>
                  <a:tcPr marL="12700" marR="12700" marT="12700" marB="0" anchor="b"/>
                </a:tc>
                <a:tc>
                  <a:txBody>
                    <a:bodyPr/>
                    <a:lstStyle/>
                    <a:p>
                      <a:pPr algn="r" fontAlgn="b"/>
                      <a:r>
                        <a:rPr lang="is-IS" sz="1200" b="0" i="0" u="none" strike="noStrike">
                          <a:solidFill>
                            <a:srgbClr val="000000"/>
                          </a:solidFill>
                          <a:effectLst/>
                          <a:latin typeface="Calibri"/>
                        </a:rPr>
                        <a:t>1277</a:t>
                      </a:r>
                    </a:p>
                  </a:txBody>
                  <a:tcPr marL="12700" marR="12700" marT="12700" marB="0" anchor="b"/>
                </a:tc>
                <a:tc>
                  <a:txBody>
                    <a:bodyPr/>
                    <a:lstStyle/>
                    <a:p>
                      <a:pPr algn="r" fontAlgn="b"/>
                      <a:r>
                        <a:rPr lang="is-IS" sz="1200" b="0" i="0" u="none" strike="noStrike">
                          <a:solidFill>
                            <a:srgbClr val="000000"/>
                          </a:solidFill>
                          <a:effectLst/>
                          <a:latin typeface="Calibri"/>
                        </a:rPr>
                        <a:t>337</a:t>
                      </a:r>
                    </a:p>
                  </a:txBody>
                  <a:tcPr marL="12700" marR="12700" marT="12700" marB="0" anchor="b"/>
                </a:tc>
                <a:tc>
                  <a:txBody>
                    <a:bodyPr/>
                    <a:lstStyle/>
                    <a:p>
                      <a:pPr algn="r" fontAlgn="b"/>
                      <a:r>
                        <a:rPr lang="is-IS" sz="1200" b="0" i="0" u="none" strike="noStrike">
                          <a:solidFill>
                            <a:srgbClr val="000000"/>
                          </a:solidFill>
                          <a:effectLst/>
                          <a:latin typeface="Calibri"/>
                        </a:rPr>
                        <a:t>172</a:t>
                      </a:r>
                    </a:p>
                  </a:txBody>
                  <a:tcPr marL="12700" marR="12700" marT="12700" marB="0" anchor="b"/>
                </a:tc>
                <a:tc>
                  <a:txBody>
                    <a:bodyPr/>
                    <a:lstStyle/>
                    <a:p>
                      <a:pPr algn="r" fontAlgn="b"/>
                      <a:r>
                        <a:rPr lang="en-US" sz="1200" b="0" i="0" u="none" strike="noStrike">
                          <a:solidFill>
                            <a:srgbClr val="000000"/>
                          </a:solidFill>
                          <a:effectLst/>
                          <a:latin typeface="Calibri"/>
                        </a:rPr>
                        <a:t>43</a:t>
                      </a:r>
                    </a:p>
                  </a:txBody>
                  <a:tcPr marL="12700" marR="12700" marT="12700" marB="0" anchor="b"/>
                </a:tc>
                <a:tc>
                  <a:txBody>
                    <a:bodyPr/>
                    <a:lstStyle/>
                    <a:p>
                      <a:pPr algn="r" fontAlgn="b"/>
                      <a:r>
                        <a:rPr lang="en-US" sz="1200" b="0" i="0" u="none" strike="noStrike" dirty="0">
                          <a:solidFill>
                            <a:srgbClr val="000000"/>
                          </a:solidFill>
                          <a:effectLst/>
                          <a:latin typeface="Calibri"/>
                        </a:rPr>
                        <a:t>43</a:t>
                      </a:r>
                    </a:p>
                  </a:txBody>
                  <a:tcPr marL="12700" marR="12700" marT="12700" marB="0" anchor="b"/>
                </a:tc>
              </a:tr>
              <a:tr h="273797">
                <a:tc>
                  <a:txBody>
                    <a:bodyPr/>
                    <a:lstStyle/>
                    <a:p>
                      <a:pPr algn="l" fontAlgn="b"/>
                      <a:r>
                        <a:rPr lang="en-US" sz="1400" b="0" i="0" u="none" strike="noStrike" dirty="0" err="1">
                          <a:solidFill>
                            <a:srgbClr val="000000"/>
                          </a:solidFill>
                          <a:effectLst/>
                          <a:latin typeface="Calibri"/>
                        </a:rPr>
                        <a:t>sno</a:t>
                      </a:r>
                      <a:r>
                        <a:rPr lang="en-US" sz="1400" b="0" i="0" u="none" strike="noStrike" dirty="0">
                          <a:solidFill>
                            <a:srgbClr val="000000"/>
                          </a:solidFill>
                          <a:effectLst/>
                          <a:latin typeface="Calibri"/>
                        </a:rPr>
                        <a:t> &amp; </a:t>
                      </a:r>
                      <a:r>
                        <a:rPr lang="en-US" sz="1400" b="0" i="0" u="none" strike="noStrike" dirty="0" err="1">
                          <a:solidFill>
                            <a:srgbClr val="000000"/>
                          </a:solidFill>
                          <a:effectLst/>
                          <a:latin typeface="Calibri"/>
                        </a:rPr>
                        <a:t>scaRNA</a:t>
                      </a:r>
                      <a:endParaRPr lang="en-US" sz="1400" b="0" i="0" u="none" strike="noStrike" dirty="0">
                        <a:solidFill>
                          <a:srgbClr val="000000"/>
                        </a:solidFill>
                        <a:effectLst/>
                        <a:latin typeface="Calibri"/>
                      </a:endParaRPr>
                    </a:p>
                  </a:txBody>
                  <a:tcPr marL="12700" marR="12700" marT="12700" marB="0" anchor="b"/>
                </a:tc>
                <a:tc>
                  <a:txBody>
                    <a:bodyPr/>
                    <a:lstStyle/>
                    <a:p>
                      <a:pPr algn="r" fontAlgn="b"/>
                      <a:r>
                        <a:rPr lang="en-US" sz="1200" b="0" i="0" u="none" strike="noStrike">
                          <a:solidFill>
                            <a:srgbClr val="000000"/>
                          </a:solidFill>
                          <a:effectLst/>
                          <a:latin typeface="Calibri"/>
                        </a:rPr>
                        <a:t>1470</a:t>
                      </a:r>
                    </a:p>
                  </a:txBody>
                  <a:tcPr marL="12700" marR="12700" marT="12700" marB="0" anchor="b"/>
                </a:tc>
                <a:tc>
                  <a:txBody>
                    <a:bodyPr/>
                    <a:lstStyle/>
                    <a:p>
                      <a:pPr algn="r" fontAlgn="b"/>
                      <a:r>
                        <a:rPr lang="is-IS" sz="1200" b="0" i="0" u="none" strike="noStrike" dirty="0">
                          <a:solidFill>
                            <a:srgbClr val="000000"/>
                          </a:solidFill>
                          <a:effectLst/>
                          <a:latin typeface="Calibri"/>
                        </a:rPr>
                        <a:t>307</a:t>
                      </a:r>
                    </a:p>
                  </a:txBody>
                  <a:tcPr marL="12700" marR="12700" marT="12700" marB="0" anchor="b"/>
                </a:tc>
                <a:tc>
                  <a:txBody>
                    <a:bodyPr/>
                    <a:lstStyle/>
                    <a:p>
                      <a:pPr algn="r" fontAlgn="b"/>
                      <a:r>
                        <a:rPr lang="ru-RU" sz="1200" b="0" i="0" u="none" strike="noStrike">
                          <a:solidFill>
                            <a:srgbClr val="000000"/>
                          </a:solidFill>
                          <a:effectLst/>
                          <a:latin typeface="Calibri"/>
                        </a:rPr>
                        <a:t>158</a:t>
                      </a:r>
                    </a:p>
                  </a:txBody>
                  <a:tcPr marL="12700" marR="12700" marT="12700" marB="0" anchor="b"/>
                </a:tc>
                <a:tc>
                  <a:txBody>
                    <a:bodyPr/>
                    <a:lstStyle/>
                    <a:p>
                      <a:pPr algn="r" fontAlgn="b"/>
                      <a:r>
                        <a:rPr lang="en-US" sz="1200" b="0" i="0" u="none" strike="noStrike">
                          <a:solidFill>
                            <a:srgbClr val="000000"/>
                          </a:solidFill>
                          <a:effectLst/>
                          <a:latin typeface="Calibri"/>
                        </a:rPr>
                        <a:t>30</a:t>
                      </a:r>
                    </a:p>
                  </a:txBody>
                  <a:tcPr marL="12700" marR="12700" marT="12700" marB="0" anchor="b"/>
                </a:tc>
                <a:tc>
                  <a:txBody>
                    <a:bodyPr/>
                    <a:lstStyle/>
                    <a:p>
                      <a:pPr algn="r" fontAlgn="b"/>
                      <a:r>
                        <a:rPr lang="en-US" sz="1200" b="0" i="0" u="none" strike="noStrike" dirty="0">
                          <a:solidFill>
                            <a:srgbClr val="000000"/>
                          </a:solidFill>
                          <a:effectLst/>
                          <a:latin typeface="Calibri"/>
                        </a:rPr>
                        <a:t>19</a:t>
                      </a:r>
                    </a:p>
                  </a:txBody>
                  <a:tcPr marL="12700" marR="12700" marT="12700" marB="0" anchor="b"/>
                </a:tc>
              </a:tr>
              <a:tr h="273797">
                <a:tc>
                  <a:txBody>
                    <a:bodyPr/>
                    <a:lstStyle/>
                    <a:p>
                      <a:pPr algn="l" fontAlgn="b"/>
                      <a:r>
                        <a:rPr lang="en-US" sz="1400" b="0" i="0" u="none" strike="noStrike" dirty="0" err="1">
                          <a:solidFill>
                            <a:srgbClr val="000000"/>
                          </a:solidFill>
                          <a:effectLst/>
                          <a:latin typeface="Calibri"/>
                        </a:rPr>
                        <a:t>snRNA</a:t>
                      </a:r>
                      <a:endParaRPr lang="en-US" sz="1400" b="0" i="0" u="none" strike="noStrike" dirty="0">
                        <a:solidFill>
                          <a:srgbClr val="000000"/>
                        </a:solidFill>
                        <a:effectLst/>
                        <a:latin typeface="Calibri"/>
                      </a:endParaRPr>
                    </a:p>
                  </a:txBody>
                  <a:tcPr marL="12700" marR="12700" marT="12700" marB="0" anchor="b"/>
                </a:tc>
                <a:tc>
                  <a:txBody>
                    <a:bodyPr/>
                    <a:lstStyle/>
                    <a:p>
                      <a:pPr algn="r" fontAlgn="b"/>
                      <a:r>
                        <a:rPr lang="is-IS" sz="1200" b="0" i="0" u="none" strike="noStrike">
                          <a:solidFill>
                            <a:srgbClr val="000000"/>
                          </a:solidFill>
                          <a:effectLst/>
                          <a:latin typeface="Calibri"/>
                        </a:rPr>
                        <a:t>1385</a:t>
                      </a:r>
                    </a:p>
                  </a:txBody>
                  <a:tcPr marL="12700" marR="12700" marT="12700" marB="0" anchor="b"/>
                </a:tc>
                <a:tc>
                  <a:txBody>
                    <a:bodyPr/>
                    <a:lstStyle/>
                    <a:p>
                      <a:pPr algn="r" fontAlgn="b"/>
                      <a:r>
                        <a:rPr lang="cs-CZ" sz="1200" b="0" i="0" u="none" strike="noStrike">
                          <a:solidFill>
                            <a:srgbClr val="000000"/>
                          </a:solidFill>
                          <a:effectLst/>
                          <a:latin typeface="Calibri"/>
                        </a:rPr>
                        <a:t>942</a:t>
                      </a:r>
                    </a:p>
                  </a:txBody>
                  <a:tcPr marL="12700" marR="12700" marT="12700" marB="0" anchor="b"/>
                </a:tc>
                <a:tc>
                  <a:txBody>
                    <a:bodyPr/>
                    <a:lstStyle/>
                    <a:p>
                      <a:pPr algn="r" fontAlgn="b"/>
                      <a:r>
                        <a:rPr lang="cs-CZ" sz="1200" b="0" i="0" u="none" strike="noStrike">
                          <a:solidFill>
                            <a:srgbClr val="000000"/>
                          </a:solidFill>
                          <a:effectLst/>
                          <a:latin typeface="Calibri"/>
                        </a:rPr>
                        <a:t>483</a:t>
                      </a:r>
                    </a:p>
                  </a:txBody>
                  <a:tcPr marL="12700" marR="12700" marT="12700" marB="0" anchor="b"/>
                </a:tc>
                <a:tc>
                  <a:txBody>
                    <a:bodyPr/>
                    <a:lstStyle/>
                    <a:p>
                      <a:pPr algn="r" fontAlgn="b"/>
                      <a:r>
                        <a:rPr lang="en-US" sz="1200" b="0" i="0" u="none" strike="noStrike">
                          <a:solidFill>
                            <a:srgbClr val="000000"/>
                          </a:solidFill>
                          <a:effectLst/>
                          <a:latin typeface="Calibri"/>
                        </a:rPr>
                        <a:t>86</a:t>
                      </a:r>
                    </a:p>
                  </a:txBody>
                  <a:tcPr marL="12700" marR="12700" marT="12700" marB="0" anchor="b"/>
                </a:tc>
                <a:tc>
                  <a:txBody>
                    <a:bodyPr/>
                    <a:lstStyle/>
                    <a:p>
                      <a:pPr algn="r" fontAlgn="b"/>
                      <a:r>
                        <a:rPr lang="is-IS" sz="1200" b="0" i="0" u="none" strike="noStrike">
                          <a:solidFill>
                            <a:srgbClr val="000000"/>
                          </a:solidFill>
                          <a:effectLst/>
                          <a:latin typeface="Calibri"/>
                        </a:rPr>
                        <a:t>29</a:t>
                      </a:r>
                    </a:p>
                  </a:txBody>
                  <a:tcPr marL="12700" marR="12700" marT="12700" marB="0" anchor="b"/>
                </a:tc>
              </a:tr>
              <a:tr h="273797">
                <a:tc>
                  <a:txBody>
                    <a:bodyPr/>
                    <a:lstStyle/>
                    <a:p>
                      <a:pPr algn="l" fontAlgn="b"/>
                      <a:r>
                        <a:rPr lang="en-US" sz="1400" b="0" i="0" u="none" strike="noStrike" dirty="0" err="1">
                          <a:solidFill>
                            <a:srgbClr val="000000"/>
                          </a:solidFill>
                          <a:effectLst/>
                          <a:latin typeface="Calibri"/>
                        </a:rPr>
                        <a:t>tRNA</a:t>
                      </a:r>
                      <a:endParaRPr lang="en-US" sz="1400" b="0" i="0" u="none" strike="noStrike" dirty="0">
                        <a:solidFill>
                          <a:srgbClr val="000000"/>
                        </a:solidFill>
                        <a:effectLst/>
                        <a:latin typeface="Calibri"/>
                      </a:endParaRPr>
                    </a:p>
                  </a:txBody>
                  <a:tcPr marL="12700" marR="12700" marT="12700" marB="0" anchor="b"/>
                </a:tc>
                <a:tc>
                  <a:txBody>
                    <a:bodyPr/>
                    <a:lstStyle/>
                    <a:p>
                      <a:pPr algn="r" fontAlgn="b"/>
                      <a:r>
                        <a:rPr lang="is-IS" sz="1200" b="0" i="0" u="none" strike="noStrike">
                          <a:solidFill>
                            <a:srgbClr val="000000"/>
                          </a:solidFill>
                          <a:effectLst/>
                          <a:latin typeface="Calibri"/>
                        </a:rPr>
                        <a:t>504</a:t>
                      </a:r>
                    </a:p>
                  </a:txBody>
                  <a:tcPr marL="12700" marR="12700" marT="12700" marB="0" anchor="b"/>
                </a:tc>
                <a:tc>
                  <a:txBody>
                    <a:bodyPr/>
                    <a:lstStyle/>
                    <a:p>
                      <a:pPr algn="r" fontAlgn="b"/>
                      <a:r>
                        <a:rPr lang="en-US" sz="1200" b="0" i="0" u="none" strike="noStrike">
                          <a:solidFill>
                            <a:srgbClr val="000000"/>
                          </a:solidFill>
                          <a:effectLst/>
                          <a:latin typeface="Calibri"/>
                        </a:rPr>
                        <a:t>355</a:t>
                      </a:r>
                    </a:p>
                  </a:txBody>
                  <a:tcPr marL="12700" marR="12700" marT="12700" marB="0" anchor="b"/>
                </a:tc>
                <a:tc>
                  <a:txBody>
                    <a:bodyPr/>
                    <a:lstStyle/>
                    <a:p>
                      <a:pPr algn="r" fontAlgn="b"/>
                      <a:r>
                        <a:rPr lang="is-IS" sz="1200" b="0" i="0" u="none" strike="noStrike">
                          <a:solidFill>
                            <a:srgbClr val="000000"/>
                          </a:solidFill>
                          <a:effectLst/>
                          <a:latin typeface="Calibri"/>
                        </a:rPr>
                        <a:t>224</a:t>
                      </a:r>
                    </a:p>
                  </a:txBody>
                  <a:tcPr marL="12700" marR="12700" marT="12700" marB="0" anchor="b"/>
                </a:tc>
                <a:tc>
                  <a:txBody>
                    <a:bodyPr/>
                    <a:lstStyle/>
                    <a:p>
                      <a:pPr algn="r" fontAlgn="b"/>
                      <a:r>
                        <a:rPr lang="is-IS" sz="1200" b="0" i="0" u="none" strike="noStrike">
                          <a:solidFill>
                            <a:srgbClr val="000000"/>
                          </a:solidFill>
                          <a:effectLst/>
                          <a:latin typeface="Calibri"/>
                        </a:rPr>
                        <a:t>171</a:t>
                      </a:r>
                    </a:p>
                  </a:txBody>
                  <a:tcPr marL="12700" marR="12700" marT="12700" marB="0" anchor="b"/>
                </a:tc>
                <a:tc>
                  <a:txBody>
                    <a:bodyPr/>
                    <a:lstStyle/>
                    <a:p>
                      <a:pPr algn="r" fontAlgn="b"/>
                      <a:r>
                        <a:rPr lang="cs-CZ" sz="1200" b="0" i="0" u="none" strike="noStrike" dirty="0">
                          <a:solidFill>
                            <a:srgbClr val="000000"/>
                          </a:solidFill>
                          <a:effectLst/>
                          <a:latin typeface="Calibri"/>
                        </a:rPr>
                        <a:t>36</a:t>
                      </a:r>
                    </a:p>
                  </a:txBody>
                  <a:tcPr marL="12700" marR="12700" marT="12700" marB="0" anchor="b"/>
                </a:tc>
              </a:tr>
              <a:tr h="273797">
                <a:tc>
                  <a:txBody>
                    <a:bodyPr/>
                    <a:lstStyle/>
                    <a:p>
                      <a:pPr algn="l" fontAlgn="b"/>
                      <a:r>
                        <a:rPr lang="en-US" sz="1400" b="0" i="0" u="none" strike="noStrike" dirty="0" err="1">
                          <a:solidFill>
                            <a:srgbClr val="000000"/>
                          </a:solidFill>
                          <a:effectLst/>
                          <a:latin typeface="Calibri"/>
                        </a:rPr>
                        <a:t>rRNA</a:t>
                      </a:r>
                      <a:endParaRPr lang="en-US" sz="1400" b="0" i="0" u="none" strike="noStrike" dirty="0">
                        <a:solidFill>
                          <a:srgbClr val="000000"/>
                        </a:solidFill>
                        <a:effectLst/>
                        <a:latin typeface="Calibri"/>
                      </a:endParaRPr>
                    </a:p>
                  </a:txBody>
                  <a:tcPr marL="12700" marR="12700" marT="12700" marB="0" anchor="b"/>
                </a:tc>
                <a:tc>
                  <a:txBody>
                    <a:bodyPr/>
                    <a:lstStyle/>
                    <a:p>
                      <a:pPr algn="r" fontAlgn="b"/>
                      <a:r>
                        <a:rPr lang="is-IS" sz="1200" b="0" i="0" u="none" strike="noStrike">
                          <a:solidFill>
                            <a:srgbClr val="000000"/>
                          </a:solidFill>
                          <a:effectLst/>
                          <a:latin typeface="Calibri"/>
                        </a:rPr>
                        <a:t>422</a:t>
                      </a:r>
                    </a:p>
                  </a:txBody>
                  <a:tcPr marL="12700" marR="12700" marT="12700" marB="0" anchor="b"/>
                </a:tc>
                <a:tc>
                  <a:txBody>
                    <a:bodyPr/>
                    <a:lstStyle/>
                    <a:p>
                      <a:pPr algn="r" fontAlgn="b"/>
                      <a:r>
                        <a:rPr lang="is-IS" sz="1200" b="0" i="0" u="none" strike="noStrike">
                          <a:solidFill>
                            <a:srgbClr val="000000"/>
                          </a:solidFill>
                          <a:effectLst/>
                          <a:latin typeface="Calibri"/>
                        </a:rPr>
                        <a:t>305</a:t>
                      </a:r>
                    </a:p>
                  </a:txBody>
                  <a:tcPr marL="12700" marR="12700" marT="12700" marB="0" anchor="b"/>
                </a:tc>
                <a:tc>
                  <a:txBody>
                    <a:bodyPr/>
                    <a:lstStyle/>
                    <a:p>
                      <a:pPr algn="r" fontAlgn="b"/>
                      <a:r>
                        <a:rPr lang="cs-CZ" sz="1200" b="0" i="0" u="none" strike="noStrike">
                          <a:solidFill>
                            <a:srgbClr val="000000"/>
                          </a:solidFill>
                          <a:effectLst/>
                          <a:latin typeface="Calibri"/>
                        </a:rPr>
                        <a:t>194</a:t>
                      </a:r>
                    </a:p>
                  </a:txBody>
                  <a:tcPr marL="12700" marR="12700" marT="12700" marB="0" anchor="b"/>
                </a:tc>
                <a:tc>
                  <a:txBody>
                    <a:bodyPr/>
                    <a:lstStyle/>
                    <a:p>
                      <a:pPr algn="r" fontAlgn="b"/>
                      <a:r>
                        <a:rPr lang="en-US" sz="1200" b="0" i="0" u="none" strike="noStrike">
                          <a:solidFill>
                            <a:srgbClr val="000000"/>
                          </a:solidFill>
                          <a:effectLst/>
                          <a:latin typeface="Calibri"/>
                        </a:rPr>
                        <a:t>0</a:t>
                      </a:r>
                    </a:p>
                  </a:txBody>
                  <a:tcPr marL="12700" marR="12700" marT="12700" marB="0" anchor="b"/>
                </a:tc>
                <a:tc>
                  <a:txBody>
                    <a:bodyPr/>
                    <a:lstStyle/>
                    <a:p>
                      <a:pPr algn="l" fontAlgn="b"/>
                      <a:endParaRPr lang="en-US" sz="1200" b="0" i="0" u="none" strike="noStrike" dirty="0">
                        <a:solidFill>
                          <a:srgbClr val="000000"/>
                        </a:solidFill>
                        <a:effectLst/>
                        <a:latin typeface="Calibri"/>
                      </a:endParaRPr>
                    </a:p>
                  </a:txBody>
                  <a:tcPr marL="12700" marR="12700" marT="12700" marB="0" anchor="b"/>
                </a:tc>
              </a:tr>
              <a:tr h="273797">
                <a:tc>
                  <a:txBody>
                    <a:bodyPr/>
                    <a:lstStyle/>
                    <a:p>
                      <a:pPr algn="l" fontAlgn="b"/>
                      <a:r>
                        <a:rPr lang="en-US" sz="1600" b="1" i="0" u="none" strike="noStrike" dirty="0" smtClean="0">
                          <a:solidFill>
                            <a:srgbClr val="000000"/>
                          </a:solidFill>
                          <a:effectLst/>
                          <a:latin typeface="Calibri"/>
                        </a:rPr>
                        <a:t>total</a:t>
                      </a:r>
                      <a:endParaRPr lang="en-US" sz="1600" b="1" i="0" u="none" strike="noStrike" dirty="0">
                        <a:solidFill>
                          <a:srgbClr val="000000"/>
                        </a:solidFill>
                        <a:effectLst/>
                        <a:latin typeface="Calibri"/>
                      </a:endParaRPr>
                    </a:p>
                  </a:txBody>
                  <a:tcPr marL="12700" marR="12700" marT="12700" marB="0" anchor="b"/>
                </a:tc>
                <a:tc>
                  <a:txBody>
                    <a:bodyPr/>
                    <a:lstStyle/>
                    <a:p>
                      <a:pPr algn="r" fontAlgn="b"/>
                      <a:r>
                        <a:rPr lang="is-IS" sz="1400" b="1" i="0" u="none" strike="noStrike" dirty="0">
                          <a:solidFill>
                            <a:srgbClr val="000000"/>
                          </a:solidFill>
                          <a:effectLst/>
                          <a:latin typeface="Calibri"/>
                        </a:rPr>
                        <a:t>6973</a:t>
                      </a:r>
                    </a:p>
                  </a:txBody>
                  <a:tcPr marL="12700" marR="12700" marT="12700" marB="0" anchor="b"/>
                </a:tc>
                <a:tc>
                  <a:txBody>
                    <a:bodyPr/>
                    <a:lstStyle/>
                    <a:p>
                      <a:pPr algn="r" fontAlgn="b"/>
                      <a:r>
                        <a:rPr lang="is-IS" sz="1400" b="1" i="0" u="none" strike="noStrike" dirty="0">
                          <a:solidFill>
                            <a:srgbClr val="000000"/>
                          </a:solidFill>
                          <a:effectLst/>
                          <a:latin typeface="Calibri"/>
                        </a:rPr>
                        <a:t>3231</a:t>
                      </a:r>
                    </a:p>
                  </a:txBody>
                  <a:tcPr marL="12700" marR="12700" marT="12700" marB="0" anchor="b"/>
                </a:tc>
                <a:tc>
                  <a:txBody>
                    <a:bodyPr/>
                    <a:lstStyle/>
                    <a:p>
                      <a:pPr algn="r" fontAlgn="b"/>
                      <a:r>
                        <a:rPr lang="fi-FI" sz="1400" b="1" i="0" u="none" strike="noStrike" dirty="0">
                          <a:solidFill>
                            <a:srgbClr val="000000"/>
                          </a:solidFill>
                          <a:effectLst/>
                          <a:latin typeface="Calibri"/>
                        </a:rPr>
                        <a:t>1828</a:t>
                      </a:r>
                    </a:p>
                  </a:txBody>
                  <a:tcPr marL="12700" marR="12700" marT="12700" marB="0" anchor="b"/>
                </a:tc>
                <a:tc>
                  <a:txBody>
                    <a:bodyPr/>
                    <a:lstStyle/>
                    <a:p>
                      <a:pPr algn="r" fontAlgn="b"/>
                      <a:r>
                        <a:rPr lang="cs-CZ" sz="1400" b="1" i="0" u="none" strike="noStrike" dirty="0">
                          <a:solidFill>
                            <a:srgbClr val="000000"/>
                          </a:solidFill>
                          <a:effectLst/>
                          <a:latin typeface="Calibri"/>
                        </a:rPr>
                        <a:t>811</a:t>
                      </a:r>
                    </a:p>
                  </a:txBody>
                  <a:tcPr marL="12700" marR="12700" marT="12700" marB="0" anchor="b"/>
                </a:tc>
                <a:tc>
                  <a:txBody>
                    <a:bodyPr/>
                    <a:lstStyle/>
                    <a:p>
                      <a:pPr algn="r" fontAlgn="b"/>
                      <a:r>
                        <a:rPr lang="is-IS" sz="1400" b="1" i="0" u="none" strike="noStrike" dirty="0">
                          <a:solidFill>
                            <a:srgbClr val="000000"/>
                          </a:solidFill>
                          <a:effectLst/>
                          <a:latin typeface="Calibri"/>
                        </a:rPr>
                        <a:t>608</a:t>
                      </a:r>
                    </a:p>
                  </a:txBody>
                  <a:tcPr marL="12700" marR="12700" marT="12700" marB="0" anchor="b"/>
                </a:tc>
              </a:tr>
            </a:tbl>
          </a:graphicData>
        </a:graphic>
      </p:graphicFrame>
      <p:grpSp>
        <p:nvGrpSpPr>
          <p:cNvPr id="3" name="Group 2"/>
          <p:cNvGrpSpPr/>
          <p:nvPr/>
        </p:nvGrpSpPr>
        <p:grpSpPr>
          <a:xfrm>
            <a:off x="616447" y="3846073"/>
            <a:ext cx="8181521" cy="2804721"/>
            <a:chOff x="159525" y="3758050"/>
            <a:chExt cx="8181521" cy="2804721"/>
          </a:xfrm>
        </p:grpSpPr>
        <p:grpSp>
          <p:nvGrpSpPr>
            <p:cNvPr id="19" name="Group 18"/>
            <p:cNvGrpSpPr/>
            <p:nvPr/>
          </p:nvGrpSpPr>
          <p:grpSpPr>
            <a:xfrm>
              <a:off x="159525" y="3758050"/>
              <a:ext cx="8181521" cy="2804721"/>
              <a:chOff x="159525" y="3758050"/>
              <a:chExt cx="8181521" cy="2804721"/>
            </a:xfrm>
          </p:grpSpPr>
          <p:pic>
            <p:nvPicPr>
              <p:cNvPr id="7" name="Picture 6" descr="MXP_Mes_samples_sRNA_microarray_PCA.psd"/>
              <p:cNvPicPr>
                <a:picLocks noChangeAspect="1"/>
              </p:cNvPicPr>
              <p:nvPr/>
            </p:nvPicPr>
            <p:blipFill rotWithShape="1">
              <a:blip r:embed="rId3">
                <a:extLst>
                  <a:ext uri="{28A0092B-C50C-407E-A947-70E740481C1C}">
                    <a14:useLocalDpi xmlns:a14="http://schemas.microsoft.com/office/drawing/2010/main" val="0"/>
                  </a:ext>
                </a:extLst>
              </a:blip>
              <a:srcRect t="7290"/>
              <a:stretch/>
            </p:blipFill>
            <p:spPr>
              <a:xfrm>
                <a:off x="1263815" y="4404787"/>
                <a:ext cx="2951091" cy="2157984"/>
              </a:xfrm>
              <a:prstGeom prst="rect">
                <a:avLst/>
              </a:prstGeom>
            </p:spPr>
          </p:pic>
          <p:pic>
            <p:nvPicPr>
              <p:cNvPr id="14" name="Picture 13" descr="E10.5_Ect_samples_sRNA_microarray_PCA.psd"/>
              <p:cNvPicPr>
                <a:picLocks noChangeAspect="1"/>
              </p:cNvPicPr>
              <p:nvPr/>
            </p:nvPicPr>
            <p:blipFill rotWithShape="1">
              <a:blip r:embed="rId4">
                <a:extLst>
                  <a:ext uri="{28A0092B-C50C-407E-A947-70E740481C1C}">
                    <a14:useLocalDpi xmlns:a14="http://schemas.microsoft.com/office/drawing/2010/main" val="0"/>
                  </a:ext>
                </a:extLst>
              </a:blip>
              <a:srcRect t="5582"/>
              <a:stretch/>
            </p:blipFill>
            <p:spPr>
              <a:xfrm>
                <a:off x="5225119" y="4404381"/>
                <a:ext cx="2902283" cy="2158390"/>
              </a:xfrm>
              <a:prstGeom prst="rect">
                <a:avLst/>
              </a:prstGeom>
            </p:spPr>
          </p:pic>
          <p:sp>
            <p:nvSpPr>
              <p:cNvPr id="18" name="TextBox 17"/>
              <p:cNvSpPr txBox="1"/>
              <p:nvPr/>
            </p:nvSpPr>
            <p:spPr>
              <a:xfrm>
                <a:off x="159525" y="3758050"/>
                <a:ext cx="8181521" cy="646331"/>
              </a:xfrm>
              <a:prstGeom prst="rect">
                <a:avLst/>
              </a:prstGeom>
              <a:noFill/>
            </p:spPr>
            <p:txBody>
              <a:bodyPr wrap="none" rtlCol="0">
                <a:spAutoFit/>
              </a:bodyPr>
              <a:lstStyle/>
              <a:p>
                <a:r>
                  <a:rPr lang="en-US" dirty="0" smtClean="0"/>
                  <a:t>Principal component analysis:</a:t>
                </a:r>
              </a:p>
              <a:p>
                <a:r>
                  <a:rPr lang="en-US" dirty="0"/>
                  <a:t>	</a:t>
                </a:r>
                <a:r>
                  <a:rPr lang="en-US" dirty="0" smtClean="0"/>
                  <a:t>replicates group </a:t>
                </a:r>
                <a:r>
                  <a:rPr lang="en-US" dirty="0"/>
                  <a:t>by age (</a:t>
                </a:r>
                <a:r>
                  <a:rPr lang="en-US" dirty="0" err="1"/>
                  <a:t>Mx</a:t>
                </a:r>
                <a:r>
                  <a:rPr lang="en-US" dirty="0"/>
                  <a:t> Mesenchyme) and by </a:t>
                </a:r>
                <a:r>
                  <a:rPr lang="en-US" dirty="0" smtClean="0"/>
                  <a:t>prominence </a:t>
                </a:r>
                <a:r>
                  <a:rPr lang="en-US" dirty="0"/>
                  <a:t>(E10.5 Ectoderm</a:t>
                </a:r>
                <a:r>
                  <a:rPr lang="en-US" dirty="0" smtClean="0"/>
                  <a:t>)</a:t>
                </a:r>
                <a:endParaRPr lang="en-US" dirty="0"/>
              </a:p>
            </p:txBody>
          </p:sp>
        </p:grpSp>
        <p:sp>
          <p:nvSpPr>
            <p:cNvPr id="8" name="Oval 7"/>
            <p:cNvSpPr/>
            <p:nvPr/>
          </p:nvSpPr>
          <p:spPr>
            <a:xfrm rot="2327805">
              <a:off x="1861055" y="4952439"/>
              <a:ext cx="321309" cy="1085560"/>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rot="2926197">
              <a:off x="3064040" y="4959844"/>
              <a:ext cx="321309" cy="765651"/>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rot="2926197">
              <a:off x="3452255" y="5806116"/>
              <a:ext cx="306321" cy="397289"/>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rot="2926197">
              <a:off x="5925396" y="4323747"/>
              <a:ext cx="321309" cy="1059089"/>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rot="2926197">
              <a:off x="5533665" y="5396068"/>
              <a:ext cx="838770" cy="637785"/>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rot="1134187">
              <a:off x="7134917" y="5109466"/>
              <a:ext cx="375023" cy="758784"/>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p:cNvSpPr txBox="1"/>
          <p:nvPr/>
        </p:nvSpPr>
        <p:spPr>
          <a:xfrm>
            <a:off x="5593109" y="5922264"/>
            <a:ext cx="601246" cy="369332"/>
          </a:xfrm>
          <a:prstGeom prst="rect">
            <a:avLst/>
          </a:prstGeom>
          <a:noFill/>
        </p:spPr>
        <p:txBody>
          <a:bodyPr wrap="none" rtlCol="0">
            <a:spAutoFit/>
          </a:bodyPr>
          <a:lstStyle/>
          <a:p>
            <a:r>
              <a:rPr lang="en-US" dirty="0" err="1" smtClean="0"/>
              <a:t>MxP</a:t>
            </a:r>
            <a:endParaRPr lang="en-US" dirty="0"/>
          </a:p>
        </p:txBody>
      </p:sp>
      <p:sp>
        <p:nvSpPr>
          <p:cNvPr id="6" name="TextBox 5"/>
          <p:cNvSpPr txBox="1"/>
          <p:nvPr/>
        </p:nvSpPr>
        <p:spPr>
          <a:xfrm>
            <a:off x="5718567" y="4648162"/>
            <a:ext cx="558980" cy="369332"/>
          </a:xfrm>
          <a:prstGeom prst="rect">
            <a:avLst/>
          </a:prstGeom>
          <a:noFill/>
        </p:spPr>
        <p:txBody>
          <a:bodyPr wrap="none" rtlCol="0">
            <a:spAutoFit/>
          </a:bodyPr>
          <a:lstStyle/>
          <a:p>
            <a:r>
              <a:rPr lang="en-US" dirty="0" smtClean="0"/>
              <a:t>FNP</a:t>
            </a:r>
            <a:endParaRPr lang="en-US" dirty="0"/>
          </a:p>
        </p:txBody>
      </p:sp>
      <p:sp>
        <p:nvSpPr>
          <p:cNvPr id="9" name="TextBox 8"/>
          <p:cNvSpPr txBox="1"/>
          <p:nvPr/>
        </p:nvSpPr>
        <p:spPr>
          <a:xfrm>
            <a:off x="8072804" y="5277399"/>
            <a:ext cx="622549" cy="369332"/>
          </a:xfrm>
          <a:prstGeom prst="rect">
            <a:avLst/>
          </a:prstGeom>
          <a:noFill/>
        </p:spPr>
        <p:txBody>
          <a:bodyPr wrap="none" rtlCol="0">
            <a:spAutoFit/>
          </a:bodyPr>
          <a:lstStyle/>
          <a:p>
            <a:r>
              <a:rPr lang="en-US" dirty="0" err="1" smtClean="0"/>
              <a:t>MnP</a:t>
            </a:r>
            <a:endParaRPr lang="en-US" dirty="0"/>
          </a:p>
        </p:txBody>
      </p:sp>
      <p:sp>
        <p:nvSpPr>
          <p:cNvPr id="10" name="TextBox 9"/>
          <p:cNvSpPr txBox="1"/>
          <p:nvPr/>
        </p:nvSpPr>
        <p:spPr>
          <a:xfrm>
            <a:off x="1898064" y="5006686"/>
            <a:ext cx="706631" cy="369332"/>
          </a:xfrm>
          <a:prstGeom prst="rect">
            <a:avLst/>
          </a:prstGeom>
          <a:noFill/>
        </p:spPr>
        <p:txBody>
          <a:bodyPr wrap="none" rtlCol="0">
            <a:spAutoFit/>
          </a:bodyPr>
          <a:lstStyle/>
          <a:p>
            <a:r>
              <a:rPr lang="en-US" dirty="0" smtClean="0"/>
              <a:t>E10.5</a:t>
            </a:r>
            <a:endParaRPr lang="en-US" dirty="0"/>
          </a:p>
        </p:txBody>
      </p:sp>
      <p:sp>
        <p:nvSpPr>
          <p:cNvPr id="22" name="TextBox 21"/>
          <p:cNvSpPr txBox="1"/>
          <p:nvPr/>
        </p:nvSpPr>
        <p:spPr>
          <a:xfrm>
            <a:off x="4075413" y="4874888"/>
            <a:ext cx="706631" cy="369332"/>
          </a:xfrm>
          <a:prstGeom prst="rect">
            <a:avLst/>
          </a:prstGeom>
          <a:noFill/>
        </p:spPr>
        <p:txBody>
          <a:bodyPr wrap="none" rtlCol="0">
            <a:spAutoFit/>
          </a:bodyPr>
          <a:lstStyle/>
          <a:p>
            <a:r>
              <a:rPr lang="en-US" dirty="0" smtClean="0"/>
              <a:t>E11.5</a:t>
            </a:r>
            <a:endParaRPr lang="en-US" dirty="0"/>
          </a:p>
        </p:txBody>
      </p:sp>
      <p:sp>
        <p:nvSpPr>
          <p:cNvPr id="23" name="TextBox 22"/>
          <p:cNvSpPr txBox="1"/>
          <p:nvPr/>
        </p:nvSpPr>
        <p:spPr>
          <a:xfrm>
            <a:off x="4312678" y="6143902"/>
            <a:ext cx="706631" cy="369332"/>
          </a:xfrm>
          <a:prstGeom prst="rect">
            <a:avLst/>
          </a:prstGeom>
          <a:noFill/>
        </p:spPr>
        <p:txBody>
          <a:bodyPr wrap="none" rtlCol="0">
            <a:spAutoFit/>
          </a:bodyPr>
          <a:lstStyle/>
          <a:p>
            <a:r>
              <a:rPr lang="en-US" dirty="0" smtClean="0"/>
              <a:t>E12.5</a:t>
            </a:r>
            <a:endParaRPr lang="en-US" dirty="0"/>
          </a:p>
        </p:txBody>
      </p:sp>
    </p:spTree>
    <p:extLst>
      <p:ext uri="{BB962C8B-B14F-4D97-AF65-F5344CB8AC3E}">
        <p14:creationId xmlns:p14="http://schemas.microsoft.com/office/powerpoint/2010/main" val="42382751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eatmap.DEmiRNAs.353*2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445" y="971176"/>
            <a:ext cx="3023751" cy="5615542"/>
          </a:xfrm>
          <a:prstGeom prst="rect">
            <a:avLst/>
          </a:prstGeom>
        </p:spPr>
      </p:pic>
      <p:grpSp>
        <p:nvGrpSpPr>
          <p:cNvPr id="40" name="Group 39"/>
          <p:cNvGrpSpPr/>
          <p:nvPr/>
        </p:nvGrpSpPr>
        <p:grpSpPr>
          <a:xfrm>
            <a:off x="1370418" y="6093146"/>
            <a:ext cx="2185446" cy="504456"/>
            <a:chOff x="3503645" y="6364951"/>
            <a:chExt cx="2185446" cy="504456"/>
          </a:xfrm>
        </p:grpSpPr>
        <p:sp>
          <p:nvSpPr>
            <p:cNvPr id="30" name="Rectangle 29"/>
            <p:cNvSpPr/>
            <p:nvPr/>
          </p:nvSpPr>
          <p:spPr>
            <a:xfrm>
              <a:off x="3513801" y="6364951"/>
              <a:ext cx="1206513" cy="12763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fontScale="62500" lnSpcReduction="20000"/>
            </a:bodyPr>
            <a:lstStyle/>
            <a:p>
              <a:pPr algn="ctr"/>
              <a:r>
                <a:rPr lang="en-US" sz="1600" dirty="0" err="1" smtClean="0">
                  <a:solidFill>
                    <a:schemeClr val="tx1"/>
                  </a:solidFill>
                </a:rPr>
                <a:t>Ect</a:t>
              </a:r>
              <a:endParaRPr lang="en-US" sz="1600" dirty="0">
                <a:solidFill>
                  <a:schemeClr val="tx1"/>
                </a:solidFill>
              </a:endParaRPr>
            </a:p>
          </p:txBody>
        </p:sp>
        <p:sp>
          <p:nvSpPr>
            <p:cNvPr id="31" name="Rectangle 30"/>
            <p:cNvSpPr/>
            <p:nvPr/>
          </p:nvSpPr>
          <p:spPr>
            <a:xfrm>
              <a:off x="4720315" y="6364951"/>
              <a:ext cx="957579" cy="12763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fontScale="62500" lnSpcReduction="20000"/>
            </a:bodyPr>
            <a:lstStyle/>
            <a:p>
              <a:pPr algn="ctr"/>
              <a:r>
                <a:rPr lang="en-US" sz="1600" dirty="0" err="1" smtClean="0">
                  <a:solidFill>
                    <a:schemeClr val="tx1"/>
                  </a:solidFill>
                </a:rPr>
                <a:t>Mes</a:t>
              </a:r>
              <a:endParaRPr lang="en-US" sz="1600" dirty="0">
                <a:solidFill>
                  <a:schemeClr val="tx1"/>
                </a:solidFill>
              </a:endParaRPr>
            </a:p>
          </p:txBody>
        </p:sp>
        <p:sp>
          <p:nvSpPr>
            <p:cNvPr id="33" name="Rectangle 32"/>
            <p:cNvSpPr/>
            <p:nvPr/>
          </p:nvSpPr>
          <p:spPr>
            <a:xfrm rot="16200000">
              <a:off x="3481339" y="6524265"/>
              <a:ext cx="367448" cy="32283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smtClean="0">
                  <a:solidFill>
                    <a:schemeClr val="tx1"/>
                  </a:solidFill>
                </a:rPr>
                <a:t>10.5</a:t>
              </a:r>
              <a:endParaRPr lang="en-US" sz="1400" dirty="0">
                <a:solidFill>
                  <a:schemeClr val="tx1"/>
                </a:solidFill>
              </a:endParaRPr>
            </a:p>
          </p:txBody>
        </p:sp>
        <p:sp>
          <p:nvSpPr>
            <p:cNvPr id="35" name="Rectangle 34"/>
            <p:cNvSpPr/>
            <p:nvPr/>
          </p:nvSpPr>
          <p:spPr>
            <a:xfrm rot="16200000">
              <a:off x="3795157" y="6524265"/>
              <a:ext cx="367448" cy="322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smtClean="0">
                  <a:solidFill>
                    <a:schemeClr val="tx1"/>
                  </a:solidFill>
                </a:rPr>
                <a:t>11.5</a:t>
              </a:r>
              <a:endParaRPr lang="en-US" sz="1400" dirty="0">
                <a:solidFill>
                  <a:schemeClr val="tx1"/>
                </a:solidFill>
              </a:endParaRPr>
            </a:p>
          </p:txBody>
        </p:sp>
        <p:sp>
          <p:nvSpPr>
            <p:cNvPr id="36" name="Rectangle 35"/>
            <p:cNvSpPr/>
            <p:nvPr/>
          </p:nvSpPr>
          <p:spPr>
            <a:xfrm rot="16200000">
              <a:off x="4243023" y="6524265"/>
              <a:ext cx="367448" cy="32283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smtClean="0">
                  <a:solidFill>
                    <a:schemeClr val="tx1"/>
                  </a:solidFill>
                </a:rPr>
                <a:t>12.5</a:t>
              </a:r>
              <a:endParaRPr lang="en-US" sz="1400" dirty="0">
                <a:solidFill>
                  <a:schemeClr val="tx1"/>
                </a:solidFill>
              </a:endParaRPr>
            </a:p>
          </p:txBody>
        </p:sp>
        <p:sp>
          <p:nvSpPr>
            <p:cNvPr id="37" name="Rectangle 36"/>
            <p:cNvSpPr/>
            <p:nvPr/>
          </p:nvSpPr>
          <p:spPr>
            <a:xfrm rot="16200000">
              <a:off x="4688636" y="6522230"/>
              <a:ext cx="367448" cy="32283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smtClean="0">
                  <a:solidFill>
                    <a:schemeClr val="tx1"/>
                  </a:solidFill>
                </a:rPr>
                <a:t>10.5</a:t>
              </a:r>
              <a:endParaRPr lang="en-US" sz="1400" dirty="0">
                <a:solidFill>
                  <a:schemeClr val="tx1"/>
                </a:solidFill>
              </a:endParaRPr>
            </a:p>
          </p:txBody>
        </p:sp>
        <p:sp>
          <p:nvSpPr>
            <p:cNvPr id="38" name="Rectangle 37"/>
            <p:cNvSpPr/>
            <p:nvPr/>
          </p:nvSpPr>
          <p:spPr>
            <a:xfrm rot="16200000">
              <a:off x="5016512" y="6522230"/>
              <a:ext cx="367448" cy="322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smtClean="0">
                  <a:solidFill>
                    <a:schemeClr val="tx1"/>
                  </a:solidFill>
                </a:rPr>
                <a:t>11.5</a:t>
              </a:r>
              <a:endParaRPr lang="en-US" sz="1400" dirty="0">
                <a:solidFill>
                  <a:schemeClr val="tx1"/>
                </a:solidFill>
              </a:endParaRPr>
            </a:p>
          </p:txBody>
        </p:sp>
        <p:sp>
          <p:nvSpPr>
            <p:cNvPr id="39" name="Rectangle 38"/>
            <p:cNvSpPr/>
            <p:nvPr/>
          </p:nvSpPr>
          <p:spPr>
            <a:xfrm rot="16200000">
              <a:off x="5343950" y="6522230"/>
              <a:ext cx="367448" cy="32283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smtClean="0">
                  <a:solidFill>
                    <a:schemeClr val="tx1"/>
                  </a:solidFill>
                </a:rPr>
                <a:t>12.5</a:t>
              </a:r>
              <a:endParaRPr lang="en-US" sz="1400" dirty="0">
                <a:solidFill>
                  <a:schemeClr val="tx1"/>
                </a:solidFill>
              </a:endParaRPr>
            </a:p>
          </p:txBody>
        </p:sp>
      </p:grpSp>
      <p:pic>
        <p:nvPicPr>
          <p:cNvPr id="29" name="Picture 28" descr="heatmap.DEsnRNAs.29*20.pdf"/>
          <p:cNvPicPr>
            <a:picLocks noChangeAspect="1"/>
          </p:cNvPicPr>
          <p:nvPr/>
        </p:nvPicPr>
        <p:blipFill rotWithShape="1">
          <a:blip r:embed="rId4">
            <a:extLst>
              <a:ext uri="{28A0092B-C50C-407E-A947-70E740481C1C}">
                <a14:useLocalDpi xmlns:a14="http://schemas.microsoft.com/office/drawing/2010/main" val="0"/>
              </a:ext>
            </a:extLst>
          </a:blip>
          <a:srcRect t="51701" b="17095"/>
          <a:stretch/>
        </p:blipFill>
        <p:spPr>
          <a:xfrm>
            <a:off x="5094864" y="2620621"/>
            <a:ext cx="2514600" cy="706153"/>
          </a:xfrm>
          <a:prstGeom prst="rect">
            <a:avLst/>
          </a:prstGeom>
        </p:spPr>
      </p:pic>
      <p:pic>
        <p:nvPicPr>
          <p:cNvPr id="17" name="Picture 16" descr="heatmap.DEsnoRNAs.19*20.1.pdf"/>
          <p:cNvPicPr>
            <a:picLocks noChangeAspect="1"/>
          </p:cNvPicPr>
          <p:nvPr/>
        </p:nvPicPr>
        <p:blipFill rotWithShape="1">
          <a:blip r:embed="rId5">
            <a:extLst>
              <a:ext uri="{28A0092B-C50C-407E-A947-70E740481C1C}">
                <a14:useLocalDpi xmlns:a14="http://schemas.microsoft.com/office/drawing/2010/main" val="0"/>
              </a:ext>
            </a:extLst>
          </a:blip>
          <a:srcRect t="20672" b="22540"/>
          <a:stretch/>
        </p:blipFill>
        <p:spPr>
          <a:xfrm>
            <a:off x="5097090" y="1458307"/>
            <a:ext cx="2514600" cy="999585"/>
          </a:xfrm>
          <a:prstGeom prst="rect">
            <a:avLst/>
          </a:prstGeom>
        </p:spPr>
      </p:pic>
      <p:sp>
        <p:nvSpPr>
          <p:cNvPr id="71" name="TextBox 70"/>
          <p:cNvSpPr txBox="1"/>
          <p:nvPr/>
        </p:nvSpPr>
        <p:spPr>
          <a:xfrm>
            <a:off x="7653622" y="1700296"/>
            <a:ext cx="1018227" cy="369332"/>
          </a:xfrm>
          <a:prstGeom prst="rect">
            <a:avLst/>
          </a:prstGeom>
          <a:noFill/>
        </p:spPr>
        <p:txBody>
          <a:bodyPr wrap="none" rtlCol="0">
            <a:spAutoFit/>
          </a:bodyPr>
          <a:lstStyle/>
          <a:p>
            <a:r>
              <a:rPr lang="en-US" dirty="0" err="1" smtClean="0"/>
              <a:t>snoRNAs</a:t>
            </a:r>
            <a:endParaRPr lang="en-US" dirty="0"/>
          </a:p>
        </p:txBody>
      </p:sp>
      <p:sp>
        <p:nvSpPr>
          <p:cNvPr id="72" name="TextBox 71"/>
          <p:cNvSpPr txBox="1"/>
          <p:nvPr/>
        </p:nvSpPr>
        <p:spPr>
          <a:xfrm>
            <a:off x="7609464" y="2635489"/>
            <a:ext cx="1116674" cy="646331"/>
          </a:xfrm>
          <a:prstGeom prst="rect">
            <a:avLst/>
          </a:prstGeom>
          <a:noFill/>
        </p:spPr>
        <p:txBody>
          <a:bodyPr wrap="none" rtlCol="0">
            <a:spAutoFit/>
          </a:bodyPr>
          <a:lstStyle/>
          <a:p>
            <a:pPr algn="ctr"/>
            <a:r>
              <a:rPr lang="en-US" dirty="0" err="1" smtClean="0"/>
              <a:t>snRNAs</a:t>
            </a:r>
            <a:endParaRPr lang="en-US" dirty="0" smtClean="0"/>
          </a:p>
          <a:p>
            <a:pPr algn="ctr"/>
            <a:r>
              <a:rPr lang="en-US" dirty="0" smtClean="0"/>
              <a:t>(U6 &amp; U1)</a:t>
            </a:r>
            <a:endParaRPr lang="en-US" dirty="0"/>
          </a:p>
        </p:txBody>
      </p:sp>
      <p:grpSp>
        <p:nvGrpSpPr>
          <p:cNvPr id="50" name="Group 49"/>
          <p:cNvGrpSpPr/>
          <p:nvPr/>
        </p:nvGrpSpPr>
        <p:grpSpPr>
          <a:xfrm>
            <a:off x="5097090" y="3378918"/>
            <a:ext cx="2514600" cy="2219649"/>
            <a:chOff x="5418445" y="5050732"/>
            <a:chExt cx="2514600" cy="2219649"/>
          </a:xfrm>
        </p:grpSpPr>
        <p:pic>
          <p:nvPicPr>
            <p:cNvPr id="51" name="Picture 50" descr="heatmap.DEtRNAs.37*20.pdf"/>
            <p:cNvPicPr>
              <a:picLocks noChangeAspect="1"/>
            </p:cNvPicPr>
            <p:nvPr/>
          </p:nvPicPr>
          <p:blipFill rotWithShape="1">
            <a:blip r:embed="rId6">
              <a:extLst>
                <a:ext uri="{28A0092B-C50C-407E-A947-70E740481C1C}">
                  <a14:useLocalDpi xmlns:a14="http://schemas.microsoft.com/office/drawing/2010/main" val="0"/>
                </a:ext>
              </a:extLst>
            </a:blip>
            <a:srcRect t="16410" b="15380"/>
            <a:stretch/>
          </p:blipFill>
          <p:spPr>
            <a:xfrm>
              <a:off x="5418445" y="5050732"/>
              <a:ext cx="2514600" cy="1715193"/>
            </a:xfrm>
            <a:prstGeom prst="rect">
              <a:avLst/>
            </a:prstGeom>
          </p:spPr>
        </p:pic>
        <p:grpSp>
          <p:nvGrpSpPr>
            <p:cNvPr id="52" name="Group 51"/>
            <p:cNvGrpSpPr/>
            <p:nvPr/>
          </p:nvGrpSpPr>
          <p:grpSpPr>
            <a:xfrm>
              <a:off x="5924766" y="6765925"/>
              <a:ext cx="1622491" cy="504456"/>
              <a:chOff x="3503645" y="6364951"/>
              <a:chExt cx="2185446" cy="504456"/>
            </a:xfrm>
          </p:grpSpPr>
          <p:sp>
            <p:nvSpPr>
              <p:cNvPr id="53" name="Rectangle 52"/>
              <p:cNvSpPr/>
              <p:nvPr/>
            </p:nvSpPr>
            <p:spPr>
              <a:xfrm>
                <a:off x="3513801" y="6364951"/>
                <a:ext cx="1206513" cy="12763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fontScale="62500" lnSpcReduction="20000"/>
              </a:bodyPr>
              <a:lstStyle/>
              <a:p>
                <a:pPr algn="ctr"/>
                <a:r>
                  <a:rPr lang="en-US" sz="1600" dirty="0" err="1" smtClean="0">
                    <a:solidFill>
                      <a:schemeClr val="tx1"/>
                    </a:solidFill>
                  </a:rPr>
                  <a:t>Ect</a:t>
                </a:r>
                <a:endParaRPr lang="en-US" sz="1600" dirty="0">
                  <a:solidFill>
                    <a:schemeClr val="tx1"/>
                  </a:solidFill>
                </a:endParaRPr>
              </a:p>
            </p:txBody>
          </p:sp>
          <p:sp>
            <p:nvSpPr>
              <p:cNvPr id="54" name="Rectangle 53"/>
              <p:cNvSpPr/>
              <p:nvPr/>
            </p:nvSpPr>
            <p:spPr>
              <a:xfrm>
                <a:off x="4720315" y="6364951"/>
                <a:ext cx="957579" cy="12763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fontScale="62500" lnSpcReduction="20000"/>
              </a:bodyPr>
              <a:lstStyle/>
              <a:p>
                <a:pPr algn="ctr"/>
                <a:r>
                  <a:rPr lang="en-US" sz="1600" dirty="0" err="1" smtClean="0">
                    <a:solidFill>
                      <a:schemeClr val="tx1"/>
                    </a:solidFill>
                  </a:rPr>
                  <a:t>Mes</a:t>
                </a:r>
                <a:endParaRPr lang="en-US" sz="1600" dirty="0">
                  <a:solidFill>
                    <a:schemeClr val="tx1"/>
                  </a:solidFill>
                </a:endParaRPr>
              </a:p>
            </p:txBody>
          </p:sp>
          <p:sp>
            <p:nvSpPr>
              <p:cNvPr id="55" name="Rectangle 54"/>
              <p:cNvSpPr/>
              <p:nvPr/>
            </p:nvSpPr>
            <p:spPr>
              <a:xfrm rot="16200000">
                <a:off x="3481339" y="6524265"/>
                <a:ext cx="367448" cy="32283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smtClean="0">
                    <a:solidFill>
                      <a:schemeClr val="tx1"/>
                    </a:solidFill>
                  </a:rPr>
                  <a:t>10.5</a:t>
                </a:r>
                <a:endParaRPr lang="en-US" sz="1400" dirty="0">
                  <a:solidFill>
                    <a:schemeClr val="tx1"/>
                  </a:solidFill>
                </a:endParaRPr>
              </a:p>
            </p:txBody>
          </p:sp>
          <p:sp>
            <p:nvSpPr>
              <p:cNvPr id="56" name="Rectangle 55"/>
              <p:cNvSpPr/>
              <p:nvPr/>
            </p:nvSpPr>
            <p:spPr>
              <a:xfrm rot="16200000">
                <a:off x="3795157" y="6524265"/>
                <a:ext cx="367448" cy="322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smtClean="0">
                    <a:solidFill>
                      <a:schemeClr val="tx1"/>
                    </a:solidFill>
                  </a:rPr>
                  <a:t>11.5</a:t>
                </a:r>
                <a:endParaRPr lang="en-US" sz="1400" dirty="0">
                  <a:solidFill>
                    <a:schemeClr val="tx1"/>
                  </a:solidFill>
                </a:endParaRPr>
              </a:p>
            </p:txBody>
          </p:sp>
          <p:sp>
            <p:nvSpPr>
              <p:cNvPr id="57" name="Rectangle 56"/>
              <p:cNvSpPr/>
              <p:nvPr/>
            </p:nvSpPr>
            <p:spPr>
              <a:xfrm rot="16200000">
                <a:off x="4243023" y="6524265"/>
                <a:ext cx="367448" cy="32283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smtClean="0">
                    <a:solidFill>
                      <a:schemeClr val="tx1"/>
                    </a:solidFill>
                  </a:rPr>
                  <a:t>12.5</a:t>
                </a:r>
                <a:endParaRPr lang="en-US" sz="1400" dirty="0">
                  <a:solidFill>
                    <a:schemeClr val="tx1"/>
                  </a:solidFill>
                </a:endParaRPr>
              </a:p>
            </p:txBody>
          </p:sp>
          <p:sp>
            <p:nvSpPr>
              <p:cNvPr id="58" name="Rectangle 57"/>
              <p:cNvSpPr/>
              <p:nvPr/>
            </p:nvSpPr>
            <p:spPr>
              <a:xfrm rot="16200000">
                <a:off x="4688636" y="6522230"/>
                <a:ext cx="367448" cy="32283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smtClean="0">
                    <a:solidFill>
                      <a:schemeClr val="tx1"/>
                    </a:solidFill>
                  </a:rPr>
                  <a:t>10.5</a:t>
                </a:r>
                <a:endParaRPr lang="en-US" sz="1400" dirty="0">
                  <a:solidFill>
                    <a:schemeClr val="tx1"/>
                  </a:solidFill>
                </a:endParaRPr>
              </a:p>
            </p:txBody>
          </p:sp>
          <p:sp>
            <p:nvSpPr>
              <p:cNvPr id="69" name="Rectangle 68"/>
              <p:cNvSpPr/>
              <p:nvPr/>
            </p:nvSpPr>
            <p:spPr>
              <a:xfrm rot="16200000">
                <a:off x="5016512" y="6522230"/>
                <a:ext cx="367448" cy="322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smtClean="0">
                    <a:solidFill>
                      <a:schemeClr val="tx1"/>
                    </a:solidFill>
                  </a:rPr>
                  <a:t>11.5</a:t>
                </a:r>
                <a:endParaRPr lang="en-US" sz="1400" dirty="0">
                  <a:solidFill>
                    <a:schemeClr val="tx1"/>
                  </a:solidFill>
                </a:endParaRPr>
              </a:p>
            </p:txBody>
          </p:sp>
          <p:sp>
            <p:nvSpPr>
              <p:cNvPr id="74" name="Rectangle 73"/>
              <p:cNvSpPr/>
              <p:nvPr/>
            </p:nvSpPr>
            <p:spPr>
              <a:xfrm rot="16200000">
                <a:off x="5343950" y="6522230"/>
                <a:ext cx="367448" cy="32283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smtClean="0">
                    <a:solidFill>
                      <a:schemeClr val="tx1"/>
                    </a:solidFill>
                  </a:rPr>
                  <a:t>12.5</a:t>
                </a:r>
                <a:endParaRPr lang="en-US" sz="1400" dirty="0">
                  <a:solidFill>
                    <a:schemeClr val="tx1"/>
                  </a:solidFill>
                </a:endParaRPr>
              </a:p>
            </p:txBody>
          </p:sp>
        </p:grpSp>
      </p:grpSp>
      <p:sp>
        <p:nvSpPr>
          <p:cNvPr id="75" name="TextBox 74"/>
          <p:cNvSpPr txBox="1"/>
          <p:nvPr/>
        </p:nvSpPr>
        <p:spPr>
          <a:xfrm>
            <a:off x="7655848" y="3993037"/>
            <a:ext cx="761747" cy="369332"/>
          </a:xfrm>
          <a:prstGeom prst="rect">
            <a:avLst/>
          </a:prstGeom>
          <a:noFill/>
        </p:spPr>
        <p:txBody>
          <a:bodyPr wrap="none" rtlCol="0">
            <a:spAutoFit/>
          </a:bodyPr>
          <a:lstStyle/>
          <a:p>
            <a:r>
              <a:rPr lang="en-US" dirty="0" err="1" smtClean="0"/>
              <a:t>tRNAs</a:t>
            </a:r>
            <a:endParaRPr lang="en-US" dirty="0"/>
          </a:p>
        </p:txBody>
      </p:sp>
      <p:cxnSp>
        <p:nvCxnSpPr>
          <p:cNvPr id="3" name="Straight Connector 2"/>
          <p:cNvCxnSpPr/>
          <p:nvPr/>
        </p:nvCxnSpPr>
        <p:spPr>
          <a:xfrm flipV="1">
            <a:off x="5592021" y="2295017"/>
            <a:ext cx="1614179" cy="569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365156" y="273139"/>
            <a:ext cx="4445448" cy="461665"/>
          </a:xfrm>
          <a:prstGeom prst="rect">
            <a:avLst/>
          </a:prstGeom>
          <a:noFill/>
        </p:spPr>
        <p:txBody>
          <a:bodyPr wrap="none" rtlCol="0">
            <a:spAutoFit/>
          </a:bodyPr>
          <a:lstStyle/>
          <a:p>
            <a:r>
              <a:rPr lang="en-US" sz="2400" b="1" dirty="0" smtClean="0"/>
              <a:t>Small RNA differential Expression</a:t>
            </a:r>
            <a:endParaRPr lang="en-US" sz="2400" b="1" dirty="0"/>
          </a:p>
        </p:txBody>
      </p:sp>
      <p:sp>
        <p:nvSpPr>
          <p:cNvPr id="32" name="TextBox 31"/>
          <p:cNvSpPr txBox="1"/>
          <p:nvPr/>
        </p:nvSpPr>
        <p:spPr>
          <a:xfrm>
            <a:off x="200963" y="2116046"/>
            <a:ext cx="920219" cy="369332"/>
          </a:xfrm>
          <a:prstGeom prst="rect">
            <a:avLst/>
          </a:prstGeom>
          <a:noFill/>
        </p:spPr>
        <p:txBody>
          <a:bodyPr wrap="none" rtlCol="0">
            <a:spAutoFit/>
          </a:bodyPr>
          <a:lstStyle/>
          <a:p>
            <a:r>
              <a:rPr lang="en-US" dirty="0" err="1" smtClean="0"/>
              <a:t>miRNAs</a:t>
            </a:r>
            <a:endParaRPr lang="en-US" dirty="0"/>
          </a:p>
        </p:txBody>
      </p:sp>
    </p:spTree>
    <p:extLst>
      <p:ext uri="{BB962C8B-B14F-4D97-AF65-F5344CB8AC3E}">
        <p14:creationId xmlns:p14="http://schemas.microsoft.com/office/powerpoint/2010/main" val="384677165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2144</TotalTime>
  <Words>1094</Words>
  <Application>Microsoft Macintosh PowerPoint</Application>
  <PresentationFormat>On-screen Show (4:3)</PresentationFormat>
  <Paragraphs>249</Paragraphs>
  <Slides>20</Slides>
  <Notes>7</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Aim 2: The RNAseq data was mined for differential isoform expression…</vt:lpstr>
      <vt:lpstr>Examples of differential isoforms</vt:lpstr>
      <vt:lpstr>PowerPoint Presentation</vt:lpstr>
      <vt:lpstr>PowerPoint Presentation</vt:lpstr>
      <vt:lpstr>PowerPoint Presentation</vt:lpstr>
    </vt:vector>
  </TitlesOfParts>
  <Manager/>
  <Company>UCHSC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Trevor Williams</dc:creator>
  <cp:keywords/>
  <dc:description/>
  <cp:lastModifiedBy>trevor williams</cp:lastModifiedBy>
  <cp:revision>106</cp:revision>
  <dcterms:created xsi:type="dcterms:W3CDTF">2016-04-26T21:40:49Z</dcterms:created>
  <dcterms:modified xsi:type="dcterms:W3CDTF">2019-05-20T05:27:53Z</dcterms:modified>
  <cp:category/>
</cp:coreProperties>
</file>