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7" r:id="rId4"/>
    <p:sldId id="258" r:id="rId5"/>
    <p:sldId id="259" r:id="rId6"/>
    <p:sldId id="270" r:id="rId7"/>
    <p:sldId id="263" r:id="rId8"/>
    <p:sldId id="264" r:id="rId9"/>
    <p:sldId id="265" r:id="rId10"/>
    <p:sldId id="266" r:id="rId11"/>
    <p:sldId id="262" r:id="rId12"/>
    <p:sldId id="267" r:id="rId13"/>
    <p:sldId id="274" r:id="rId14"/>
    <p:sldId id="275" r:id="rId15"/>
    <p:sldId id="273" r:id="rId16"/>
    <p:sldId id="271" r:id="rId17"/>
    <p:sldId id="272" r:id="rId18"/>
    <p:sldId id="268" r:id="rId19"/>
    <p:sldId id="278" r:id="rId20"/>
    <p:sldId id="277" r:id="rId21"/>
    <p:sldId id="269" r:id="rId22"/>
    <p:sldId id="261" r:id="rId23"/>
    <p:sldId id="279" r:id="rId24"/>
    <p:sldId id="281" r:id="rId25"/>
    <p:sldId id="280" r:id="rId26"/>
    <p:sldId id="282" r:id="rId27"/>
    <p:sldId id="283" r:id="rId28"/>
    <p:sldId id="284" r:id="rId29"/>
    <p:sldId id="285" r:id="rId30"/>
    <p:sldId id="291" r:id="rId31"/>
    <p:sldId id="290" r:id="rId32"/>
    <p:sldId id="292" r:id="rId33"/>
    <p:sldId id="286" r:id="rId34"/>
    <p:sldId id="293" r:id="rId35"/>
    <p:sldId id="294" r:id="rId36"/>
    <p:sldId id="295" r:id="rId37"/>
    <p:sldId id="29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790" autoAdjust="0"/>
    <p:restoredTop sz="94624" autoAdjust="0"/>
  </p:normalViewPr>
  <p:slideViewPr>
    <p:cSldViewPr>
      <p:cViewPr varScale="1">
        <p:scale>
          <a:sx n="47" d="100"/>
          <a:sy n="47" d="100"/>
        </p:scale>
        <p:origin x="-1650" y="-10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5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FBC9D6-D6B9-42BA-A2F6-3E7631DF4B4C}" type="datetimeFigureOut">
              <a:rPr lang="en-US" smtClean="0"/>
              <a:pPr/>
              <a:t>6/4/2010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BC9D6-D6B9-42BA-A2F6-3E7631DF4B4C}" type="datetimeFigureOut">
              <a:rPr lang="en-US" smtClean="0"/>
              <a:pPr/>
              <a:t>6/4/2010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BC9D6-D6B9-42BA-A2F6-3E7631DF4B4C}" type="datetimeFigureOut">
              <a:rPr lang="en-US" smtClean="0"/>
              <a:pPr/>
              <a:t>6/4/2010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BC9D6-D6B9-42BA-A2F6-3E7631DF4B4C}" type="datetimeFigureOut">
              <a:rPr lang="en-US" smtClean="0"/>
              <a:pPr/>
              <a:t>6/4/2010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FBC9D6-D6B9-42BA-A2F6-3E7631DF4B4C}" type="datetimeFigureOut">
              <a:rPr lang="en-US" smtClean="0"/>
              <a:pPr/>
              <a:t>6/4/2010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FBC9D6-D6B9-42BA-A2F6-3E7631DF4B4C}" type="datetimeFigureOut">
              <a:rPr lang="en-US" smtClean="0"/>
              <a:pPr/>
              <a:t>6/4/2010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FBC9D6-D6B9-42BA-A2F6-3E7631DF4B4C}" type="datetimeFigureOut">
              <a:rPr lang="en-US" smtClean="0"/>
              <a:pPr/>
              <a:t>6/4/2010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FBC9D6-D6B9-42BA-A2F6-3E7631DF4B4C}" type="datetimeFigureOut">
              <a:rPr lang="en-US" smtClean="0"/>
              <a:pPr/>
              <a:t>6/4/2010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FBC9D6-D6B9-42BA-A2F6-3E7631DF4B4C}" type="datetimeFigureOut">
              <a:rPr lang="en-US" smtClean="0"/>
              <a:pPr/>
              <a:t>6/4/2010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BC9D6-D6B9-42BA-A2F6-3E7631DF4B4C}" type="datetimeFigureOut">
              <a:rPr lang="en-US" smtClean="0"/>
              <a:pPr/>
              <a:t>6/4/2010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FBC9D6-D6B9-42BA-A2F6-3E7631DF4B4C}" type="datetimeFigureOut">
              <a:rPr lang="en-US" smtClean="0"/>
              <a:pPr/>
              <a:t>6/4/2010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80C63D-B9BD-49E8-AA07-6EB09D2FD3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FBC9D6-D6B9-42BA-A2F6-3E7631DF4B4C}" type="datetimeFigureOut">
              <a:rPr lang="en-US" smtClean="0"/>
              <a:pPr/>
              <a:t>6/4/2010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0C63D-B9BD-49E8-AA07-6EB09D2FD3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7.emf"/></Relationships>
</file>

<file path=ppt/slides/_rels/slide23.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1"/>
            <a:ext cx="8153400" cy="2076450"/>
          </a:xfrm>
        </p:spPr>
        <p:txBody>
          <a:bodyPr>
            <a:normAutofit fontScale="90000"/>
          </a:bodyPr>
          <a:lstStyle/>
          <a:p>
            <a:r>
              <a:rPr lang="en-US" dirty="0" smtClean="0"/>
              <a:t>Genome wide study of oral clefts using an international consortium of case-parent trios</a:t>
            </a:r>
            <a:endParaRPr lang="en-US" dirty="0"/>
          </a:p>
        </p:txBody>
      </p:sp>
      <p:sp>
        <p:nvSpPr>
          <p:cNvPr id="3" name="Subtitle 2"/>
          <p:cNvSpPr>
            <a:spLocks noGrp="1"/>
          </p:cNvSpPr>
          <p:nvPr>
            <p:ph type="subTitle" idx="1"/>
          </p:nvPr>
        </p:nvSpPr>
        <p:spPr>
          <a:xfrm>
            <a:off x="1371600" y="3886200"/>
            <a:ext cx="6400800" cy="2438400"/>
          </a:xfrm>
        </p:spPr>
        <p:txBody>
          <a:bodyPr>
            <a:normAutofit/>
          </a:bodyPr>
          <a:lstStyle/>
          <a:p>
            <a:r>
              <a:rPr lang="en-US" dirty="0" smtClean="0"/>
              <a:t>T.H. Beaty</a:t>
            </a:r>
          </a:p>
          <a:p>
            <a:r>
              <a:rPr lang="en-US" dirty="0" err="1" smtClean="0"/>
              <a:t>FaceBase</a:t>
            </a:r>
            <a:r>
              <a:rPr lang="en-US" dirty="0" smtClean="0"/>
              <a:t> Meeting</a:t>
            </a:r>
          </a:p>
          <a:p>
            <a:r>
              <a:rPr lang="en-US" dirty="0" smtClean="0"/>
              <a:t>June 5, 2010</a:t>
            </a:r>
          </a:p>
          <a:p>
            <a:r>
              <a:rPr lang="en-US" dirty="0" smtClean="0"/>
              <a:t>Pittsburgh PA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762"/>
          </a:xfrm>
        </p:spPr>
        <p:txBody>
          <a:bodyPr>
            <a:normAutofit/>
          </a:bodyPr>
          <a:lstStyle/>
          <a:p>
            <a:r>
              <a:rPr lang="en-US" sz="2800" dirty="0" smtClean="0"/>
              <a:t>Genetic Distance: Estimated </a:t>
            </a:r>
            <a:r>
              <a:rPr lang="en-US" sz="2800" dirty="0" err="1" smtClean="0"/>
              <a:t>F</a:t>
            </a:r>
            <a:r>
              <a:rPr lang="en-US" sz="2800" baseline="-25000" dirty="0" err="1" smtClean="0"/>
              <a:t>st</a:t>
            </a:r>
            <a:r>
              <a:rPr lang="en-US" sz="2800" baseline="-25000" dirty="0" smtClean="0"/>
              <a:t> </a:t>
            </a:r>
            <a:r>
              <a:rPr lang="en-US" sz="2800" dirty="0" smtClean="0"/>
              <a:t>for all 13 recruitment sites based on 38K SNPs</a:t>
            </a:r>
            <a:endParaRPr lang="en-US" sz="2800" dirty="0"/>
          </a:p>
        </p:txBody>
      </p:sp>
      <p:graphicFrame>
        <p:nvGraphicFramePr>
          <p:cNvPr id="3" name="Table 2"/>
          <p:cNvGraphicFramePr>
            <a:graphicFrameLocks noGrp="1"/>
          </p:cNvGraphicFramePr>
          <p:nvPr/>
        </p:nvGraphicFramePr>
        <p:xfrm>
          <a:off x="152399" y="1524006"/>
          <a:ext cx="8686795" cy="4669964"/>
        </p:xfrm>
        <a:graphic>
          <a:graphicData uri="http://schemas.openxmlformats.org/drawingml/2006/table">
            <a:tbl>
              <a:tblPr>
                <a:tableStyleId>{5940675A-B579-460E-94D1-54222C63F5DA}</a:tableStyleId>
              </a:tblPr>
              <a:tblGrid>
                <a:gridCol w="457201"/>
                <a:gridCol w="879229"/>
                <a:gridCol w="668215"/>
                <a:gridCol w="668215"/>
                <a:gridCol w="668215"/>
                <a:gridCol w="668215"/>
                <a:gridCol w="668215"/>
                <a:gridCol w="668215"/>
                <a:gridCol w="668215"/>
                <a:gridCol w="668215"/>
                <a:gridCol w="668215"/>
                <a:gridCol w="668215"/>
                <a:gridCol w="668215"/>
              </a:tblGrid>
              <a:tr h="359228">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DN</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NO</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IA</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MD</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PA</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UT</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PH</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SG</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TW</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WF</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WH</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CD</a:t>
                      </a:r>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smtClean="0"/>
                        <a:t>NO</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smtClean="0"/>
                        <a:t>IA</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smtClean="0"/>
                        <a:t>0.000</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smtClean="0"/>
                        <a:t>MD</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0.002</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0.002</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smtClean="0"/>
                        <a:t>PA</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smtClean="0"/>
                        <a:t>UT</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smtClean="0"/>
                        <a:t>0.000</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r>
                        <a:rPr lang="en-US" sz="1800" u="none" strike="noStrike" dirty="0" smtClean="0"/>
                        <a:t>0.000</a:t>
                      </a:r>
                      <a:endParaRPr lang="en-US" sz="1800" b="0" i="0" u="none" strike="noStrike" dirty="0">
                        <a:solidFill>
                          <a:srgbClr val="000000"/>
                        </a:solidFill>
                        <a:latin typeface="Calibri"/>
                      </a:endParaRPr>
                    </a:p>
                  </a:txBody>
                  <a:tcPr marL="7327" marR="7327" marT="7327" marB="0" anchor="b">
                    <a:solidFill>
                      <a:schemeClr val="bg2">
                        <a:lumMod val="90000"/>
                      </a:schemeClr>
                    </a:solidFill>
                  </a:tcPr>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PH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0.105</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smtClean="0"/>
                        <a:t>0.100</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0.102</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0.094</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0.095</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0.097</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SG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0.092</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0.087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0.089</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0.082</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0.082</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a:t>0.084</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0.011</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TW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0.108</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0.103</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smtClean="0"/>
                        <a:t>0.100</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0.014</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accent1">
                        <a:lumMod val="40000"/>
                        <a:lumOff val="6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WF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smtClean="0"/>
                        <a:t>0.100</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0.102</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0.094</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0.094</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a:t>0.021</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0.004</a:t>
                      </a:r>
                      <a:endParaRPr lang="en-US" sz="1800" b="0" i="0" u="none" strike="noStrike" dirty="0">
                        <a:solidFill>
                          <a:srgbClr val="000000"/>
                        </a:solidFill>
                        <a:latin typeface="Calibri"/>
                      </a:endParaRPr>
                    </a:p>
                  </a:txBody>
                  <a:tcPr marL="7327" marR="7327" marT="7327" marB="0" anchor="b">
                    <a:solidFill>
                      <a:schemeClr val="accent1">
                        <a:lumMod val="40000"/>
                        <a:lumOff val="60000"/>
                      </a:schemeClr>
                    </a:solidFill>
                  </a:tcPr>
                </a:tc>
                <a:tc>
                  <a:txBody>
                    <a:bodyPr/>
                    <a:lstStyle/>
                    <a:p>
                      <a:pPr algn="ctr" fontAlgn="b"/>
                      <a:r>
                        <a:rPr lang="en-US" sz="1800" u="none" strike="noStrike" dirty="0"/>
                        <a:t>0.003</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WH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0.106</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0.101</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0.103</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a:t>0.017</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0.003</a:t>
                      </a:r>
                      <a:endParaRPr lang="en-US" sz="1800" b="0" i="0" u="none" strike="noStrike" dirty="0">
                        <a:solidFill>
                          <a:srgbClr val="000000"/>
                        </a:solidFill>
                        <a:latin typeface="Calibri"/>
                      </a:endParaRPr>
                    </a:p>
                  </a:txBody>
                  <a:tcPr marL="7327" marR="7327" marT="7327" marB="0" anchor="b">
                    <a:solidFill>
                      <a:schemeClr val="accent1">
                        <a:lumMod val="40000"/>
                        <a:lumOff val="6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smtClean="0"/>
                        <a:t>0.000</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c>
                  <a:txBody>
                    <a:bodyPr/>
                    <a:lstStyle/>
                    <a:p>
                      <a:pPr algn="ctr" fontAlgn="b"/>
                      <a:endParaRPr lang="en-US" sz="1800" b="0" i="0" u="none" strike="noStrike">
                        <a:solidFill>
                          <a:srgbClr val="000000"/>
                        </a:solidFill>
                        <a:latin typeface="Calibri"/>
                      </a:endParaRPr>
                    </a:p>
                  </a:txBody>
                  <a:tcPr marL="7327" marR="7327" marT="7327" marB="0" anchor="b"/>
                </a:tc>
              </a:tr>
              <a:tr h="359228">
                <a:tc>
                  <a:txBody>
                    <a:bodyPr/>
                    <a:lstStyle/>
                    <a:p>
                      <a:pPr algn="ctr" fontAlgn="b"/>
                      <a:r>
                        <a:rPr lang="en-US" sz="1800" u="none" strike="noStrike" dirty="0"/>
                        <a:t>CD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0.106</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0.101</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0.103</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0.098</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a:t>0.015</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0.002</a:t>
                      </a:r>
                      <a:endParaRPr lang="en-US" sz="1800" b="0" i="0" u="none" strike="noStrike" dirty="0">
                        <a:solidFill>
                          <a:srgbClr val="000000"/>
                        </a:solidFill>
                        <a:latin typeface="Calibri"/>
                      </a:endParaRPr>
                    </a:p>
                  </a:txBody>
                  <a:tcPr marL="7327" marR="7327" marT="7327" marB="0" anchor="b">
                    <a:solidFill>
                      <a:schemeClr val="accent1">
                        <a:lumMod val="40000"/>
                        <a:lumOff val="60000"/>
                      </a:schemeClr>
                    </a:solidFill>
                  </a:tcPr>
                </a:tc>
                <a:tc>
                  <a:txBody>
                    <a:bodyPr/>
                    <a:lstStyle/>
                    <a:p>
                      <a:pPr algn="ctr" fontAlgn="b"/>
                      <a:r>
                        <a:rPr lang="en-US" sz="1800" u="none" strike="noStrike" dirty="0"/>
                        <a:t>0.001</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a:t>0.002</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smtClean="0"/>
                        <a:t>0.000</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endParaRPr lang="en-US" sz="1800" b="0" i="0" u="none" strike="noStrike" dirty="0">
                        <a:solidFill>
                          <a:srgbClr val="000000"/>
                        </a:solidFill>
                        <a:latin typeface="Calibri"/>
                      </a:endParaRPr>
                    </a:p>
                  </a:txBody>
                  <a:tcPr marL="7327" marR="7327" marT="7327" marB="0" anchor="b"/>
                </a:tc>
              </a:tr>
              <a:tr h="359228">
                <a:tc>
                  <a:txBody>
                    <a:bodyPr/>
                    <a:lstStyle/>
                    <a:p>
                      <a:pPr algn="ctr" fontAlgn="b"/>
                      <a:r>
                        <a:rPr lang="en-US" sz="1800" u="none" strike="noStrike" dirty="0"/>
                        <a:t>KR </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a:t>0.108</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0.103</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0.105</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a:t>0.097</a:t>
                      </a:r>
                      <a:endParaRPr lang="en-US" sz="1800" b="0" i="0" u="none" strike="noStrike">
                        <a:solidFill>
                          <a:srgbClr val="000000"/>
                        </a:solidFill>
                        <a:latin typeface="Calibri"/>
                      </a:endParaRPr>
                    </a:p>
                  </a:txBody>
                  <a:tcPr marL="7327" marR="7327" marT="7327" marB="0" anchor="b"/>
                </a:tc>
                <a:tc>
                  <a:txBody>
                    <a:bodyPr/>
                    <a:lstStyle/>
                    <a:p>
                      <a:pPr algn="ctr" fontAlgn="b"/>
                      <a:r>
                        <a:rPr lang="en-US" sz="1800" u="none" strike="noStrike" dirty="0" smtClean="0"/>
                        <a:t>0.100</a:t>
                      </a:r>
                      <a:endParaRPr lang="en-US" sz="1800" b="0" i="0" u="none" strike="noStrike" dirty="0">
                        <a:solidFill>
                          <a:srgbClr val="000000"/>
                        </a:solidFill>
                        <a:latin typeface="Calibri"/>
                      </a:endParaRPr>
                    </a:p>
                  </a:txBody>
                  <a:tcPr marL="7327" marR="7327" marT="7327" marB="0" anchor="b"/>
                </a:tc>
                <a:tc>
                  <a:txBody>
                    <a:bodyPr/>
                    <a:lstStyle/>
                    <a:p>
                      <a:pPr algn="ctr" fontAlgn="b"/>
                      <a:r>
                        <a:rPr lang="en-US" sz="1800" u="none" strike="noStrike" dirty="0"/>
                        <a:t>0.022</a:t>
                      </a:r>
                      <a:endParaRPr lang="en-US" sz="1800" b="0" i="0" u="none" strike="noStrike" dirty="0">
                        <a:solidFill>
                          <a:srgbClr val="000000"/>
                        </a:solidFill>
                        <a:latin typeface="Calibri"/>
                      </a:endParaRPr>
                    </a:p>
                  </a:txBody>
                  <a:tcPr marL="7327" marR="7327" marT="7327" marB="0" anchor="b">
                    <a:solidFill>
                      <a:schemeClr val="accent2">
                        <a:lumMod val="20000"/>
                        <a:lumOff val="80000"/>
                      </a:schemeClr>
                    </a:solidFill>
                  </a:tcPr>
                </a:tc>
                <a:tc>
                  <a:txBody>
                    <a:bodyPr/>
                    <a:lstStyle/>
                    <a:p>
                      <a:pPr algn="ctr" fontAlgn="b"/>
                      <a:r>
                        <a:rPr lang="en-US" sz="1800" u="none" strike="noStrike" dirty="0"/>
                        <a:t>0.006</a:t>
                      </a:r>
                      <a:endParaRPr lang="en-US" sz="1800" b="0" i="0" u="none" strike="noStrike" dirty="0">
                        <a:solidFill>
                          <a:srgbClr val="000000"/>
                        </a:solidFill>
                        <a:latin typeface="Calibri"/>
                      </a:endParaRPr>
                    </a:p>
                  </a:txBody>
                  <a:tcPr marL="7327" marR="7327" marT="7327" marB="0" anchor="b">
                    <a:solidFill>
                      <a:schemeClr val="accent1">
                        <a:lumMod val="40000"/>
                        <a:lumOff val="60000"/>
                      </a:schemeClr>
                    </a:solidFill>
                  </a:tcPr>
                </a:tc>
                <a:tc>
                  <a:txBody>
                    <a:bodyPr/>
                    <a:lstStyle/>
                    <a:p>
                      <a:pPr algn="ctr" fontAlgn="b"/>
                      <a:r>
                        <a:rPr lang="en-US" sz="1800" u="none" strike="noStrike" dirty="0"/>
                        <a:t>0.005</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a:t>0.002</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a:t>0.003</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c>
                  <a:txBody>
                    <a:bodyPr/>
                    <a:lstStyle/>
                    <a:p>
                      <a:pPr algn="ctr" fontAlgn="b"/>
                      <a:r>
                        <a:rPr lang="en-US" sz="1800" u="none" strike="noStrike" dirty="0"/>
                        <a:t>0.004</a:t>
                      </a:r>
                      <a:endParaRPr lang="en-US" sz="1800" b="0" i="0" u="none" strike="noStrike" dirty="0">
                        <a:solidFill>
                          <a:srgbClr val="000000"/>
                        </a:solidFill>
                        <a:latin typeface="Calibri"/>
                      </a:endParaRPr>
                    </a:p>
                  </a:txBody>
                  <a:tcPr marL="7327" marR="7327" marT="7327" marB="0" anchor="b">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Family based tests are robust to population stratification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TDT compares observed alleles, genotypes or </a:t>
            </a:r>
            <a:r>
              <a:rPr lang="en-US" dirty="0" err="1" smtClean="0"/>
              <a:t>haplotypes</a:t>
            </a:r>
            <a:r>
              <a:rPr lang="en-US" dirty="0" smtClean="0"/>
              <a:t> to expected given parents</a:t>
            </a:r>
          </a:p>
          <a:p>
            <a:r>
              <a:rPr lang="en-US" dirty="0" smtClean="0"/>
              <a:t>There is the opportunity to test for parent-of-origin effects (maternal vs. paternal)</a:t>
            </a:r>
          </a:p>
          <a:p>
            <a:pPr lvl="1"/>
            <a:r>
              <a:rPr lang="en-US" dirty="0" smtClean="0"/>
              <a:t>This could represent maternal genotype effects or genomic imprinting</a:t>
            </a:r>
          </a:p>
          <a:p>
            <a:r>
              <a:rPr lang="en-US" dirty="0" smtClean="0"/>
              <a:t>We can’t test for effects of environmental risk factors (E) alone, but we can test for </a:t>
            </a:r>
            <a:r>
              <a:rPr lang="en-US" dirty="0" err="1" smtClean="0"/>
              <a:t>GxE</a:t>
            </a:r>
            <a:r>
              <a:rPr lang="en-US" dirty="0" smtClean="0"/>
              <a:t> interactions</a:t>
            </a:r>
          </a:p>
          <a:p>
            <a:r>
              <a:rPr lang="en-US" dirty="0" smtClean="0"/>
              <a:t>We can test for </a:t>
            </a:r>
            <a:r>
              <a:rPr lang="en-US" dirty="0" err="1" smtClean="0"/>
              <a:t>GxG</a:t>
            </a:r>
            <a:r>
              <a:rPr lang="en-US" dirty="0" smtClean="0"/>
              <a:t> interactions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pPr eaLnBrk="1" hangingPunct="1"/>
            <a:r>
              <a:rPr lang="en-US" smtClean="0"/>
              <a:t>Several hits in genome wide TDT</a:t>
            </a:r>
          </a:p>
        </p:txBody>
      </p:sp>
      <p:pic>
        <p:nvPicPr>
          <p:cNvPr id="6147" name="Picture 3" descr="Cl CLP final mht plot.TIF"/>
          <p:cNvPicPr>
            <a:picLocks noChangeAspect="1"/>
          </p:cNvPicPr>
          <p:nvPr/>
        </p:nvPicPr>
        <p:blipFill>
          <a:blip r:embed="rId2" cstate="print"/>
          <a:srcRect/>
          <a:stretch>
            <a:fillRect/>
          </a:stretch>
        </p:blipFill>
        <p:spPr bwMode="auto">
          <a:xfrm>
            <a:off x="1616075" y="1066800"/>
            <a:ext cx="7527925" cy="5791200"/>
          </a:xfrm>
          <a:prstGeom prst="rect">
            <a:avLst/>
          </a:prstGeom>
          <a:noFill/>
          <a:ln w="9525">
            <a:noFill/>
            <a:miter lim="800000"/>
            <a:headEnd/>
            <a:tailEnd/>
          </a:ln>
        </p:spPr>
      </p:pic>
      <p:sp>
        <p:nvSpPr>
          <p:cNvPr id="4" name="Oval 3"/>
          <p:cNvSpPr/>
          <p:nvPr/>
        </p:nvSpPr>
        <p:spPr>
          <a:xfrm>
            <a:off x="3124200" y="914400"/>
            <a:ext cx="2057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Total sample</a:t>
            </a:r>
          </a:p>
        </p:txBody>
      </p:sp>
      <p:sp>
        <p:nvSpPr>
          <p:cNvPr id="5" name="Oval 4"/>
          <p:cNvSpPr/>
          <p:nvPr/>
        </p:nvSpPr>
        <p:spPr>
          <a:xfrm>
            <a:off x="609600" y="3810000"/>
            <a:ext cx="20574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Asian trios</a:t>
            </a:r>
          </a:p>
        </p:txBody>
      </p:sp>
      <p:sp>
        <p:nvSpPr>
          <p:cNvPr id="6" name="Oval 5"/>
          <p:cNvSpPr/>
          <p:nvPr/>
        </p:nvSpPr>
        <p:spPr>
          <a:xfrm>
            <a:off x="6553200" y="3657600"/>
            <a:ext cx="22860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European trios</a:t>
            </a:r>
          </a:p>
        </p:txBody>
      </p:sp>
      <p:sp>
        <p:nvSpPr>
          <p:cNvPr id="7" name="Oval 6"/>
          <p:cNvSpPr/>
          <p:nvPr/>
        </p:nvSpPr>
        <p:spPr>
          <a:xfrm>
            <a:off x="5867400" y="10668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8q24</a:t>
            </a:r>
            <a:endParaRPr lang="en-US" dirty="0">
              <a:solidFill>
                <a:schemeClr val="tx1"/>
              </a:solidFill>
            </a:endParaRPr>
          </a:p>
        </p:txBody>
      </p:sp>
      <p:sp>
        <p:nvSpPr>
          <p:cNvPr id="8" name="Oval 7"/>
          <p:cNvSpPr/>
          <p:nvPr/>
        </p:nvSpPr>
        <p:spPr>
          <a:xfrm>
            <a:off x="8001000" y="15240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MAFB</a:t>
            </a:r>
            <a:endParaRPr lang="en-US" dirty="0">
              <a:solidFill>
                <a:schemeClr val="tx1"/>
              </a:solidFill>
            </a:endParaRPr>
          </a:p>
        </p:txBody>
      </p:sp>
      <p:sp>
        <p:nvSpPr>
          <p:cNvPr id="9" name="Oval 8"/>
          <p:cNvSpPr/>
          <p:nvPr/>
        </p:nvSpPr>
        <p:spPr>
          <a:xfrm>
            <a:off x="3048000" y="15240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IRF6</a:t>
            </a:r>
            <a:endParaRPr lang="en-US" dirty="0">
              <a:solidFill>
                <a:schemeClr val="tx1"/>
              </a:solidFill>
            </a:endParaRPr>
          </a:p>
        </p:txBody>
      </p:sp>
      <p:sp>
        <p:nvSpPr>
          <p:cNvPr id="10" name="Oval 9"/>
          <p:cNvSpPr/>
          <p:nvPr/>
        </p:nvSpPr>
        <p:spPr>
          <a:xfrm>
            <a:off x="7620000" y="41910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8q24</a:t>
            </a:r>
            <a:endParaRPr lang="en-US" dirty="0">
              <a:solidFill>
                <a:schemeClr val="tx1"/>
              </a:solidFill>
            </a:endParaRPr>
          </a:p>
        </p:txBody>
      </p:sp>
      <p:sp>
        <p:nvSpPr>
          <p:cNvPr id="11" name="Oval 10"/>
          <p:cNvSpPr/>
          <p:nvPr/>
        </p:nvSpPr>
        <p:spPr>
          <a:xfrm>
            <a:off x="4495800" y="48768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MAFB</a:t>
            </a:r>
            <a:endParaRPr lang="en-US" dirty="0">
              <a:solidFill>
                <a:schemeClr val="tx1"/>
              </a:solidFill>
            </a:endParaRPr>
          </a:p>
        </p:txBody>
      </p:sp>
      <p:sp>
        <p:nvSpPr>
          <p:cNvPr id="12" name="Oval 11"/>
          <p:cNvSpPr/>
          <p:nvPr/>
        </p:nvSpPr>
        <p:spPr>
          <a:xfrm>
            <a:off x="2209800" y="4267200"/>
            <a:ext cx="11430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IRF6</a:t>
            </a:r>
            <a:endParaRPr lang="en-US" dirty="0">
              <a:solidFill>
                <a:schemeClr val="tx1"/>
              </a:solidFill>
            </a:endParaRPr>
          </a:p>
        </p:txBody>
      </p:sp>
      <p:grpSp>
        <p:nvGrpSpPr>
          <p:cNvPr id="16" name="Group 15"/>
          <p:cNvGrpSpPr/>
          <p:nvPr/>
        </p:nvGrpSpPr>
        <p:grpSpPr>
          <a:xfrm>
            <a:off x="1447800" y="990600"/>
            <a:ext cx="1447800" cy="990600"/>
            <a:chOff x="1447800" y="990600"/>
            <a:chExt cx="1447800" cy="990600"/>
          </a:xfrm>
        </p:grpSpPr>
        <p:sp>
          <p:nvSpPr>
            <p:cNvPr id="13" name="Oval 12"/>
            <p:cNvSpPr/>
            <p:nvPr/>
          </p:nvSpPr>
          <p:spPr>
            <a:xfrm>
              <a:off x="1447800" y="990600"/>
              <a:ext cx="14478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ABCA4</a:t>
              </a:r>
              <a:endParaRPr lang="en-US" dirty="0">
                <a:solidFill>
                  <a:schemeClr val="tx1"/>
                </a:solidFill>
              </a:endParaRPr>
            </a:p>
          </p:txBody>
        </p:sp>
        <p:cxnSp>
          <p:nvCxnSpPr>
            <p:cNvPr id="15" name="Straight Arrow Connector 14"/>
            <p:cNvCxnSpPr/>
            <p:nvPr/>
          </p:nvCxnSpPr>
          <p:spPr>
            <a:xfrm rot="16200000" flipH="1">
              <a:off x="2324100" y="1562100"/>
              <a:ext cx="609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0-#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5292"/>
          <a:stretch>
            <a:fillRect/>
          </a:stretch>
        </p:blipFill>
        <p:spPr bwMode="auto">
          <a:xfrm>
            <a:off x="838200" y="0"/>
            <a:ext cx="7162800" cy="5454889"/>
          </a:xfrm>
          <a:prstGeom prst="rect">
            <a:avLst/>
          </a:prstGeom>
          <a:noFill/>
          <a:ln w="9525">
            <a:solidFill>
              <a:schemeClr val="bg1"/>
            </a:solidFill>
            <a:miter lim="800000"/>
            <a:headEnd/>
            <a:tailEnd/>
          </a:ln>
          <a:effectLst/>
        </p:spPr>
      </p:pic>
      <p:sp>
        <p:nvSpPr>
          <p:cNvPr id="3" name="5-Point Star 2"/>
          <p:cNvSpPr/>
          <p:nvPr/>
        </p:nvSpPr>
        <p:spPr>
          <a:xfrm>
            <a:off x="4953000" y="609600"/>
            <a:ext cx="152400" cy="228600"/>
          </a:xfrm>
          <a:prstGeom prst="star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ctangle 1"/>
          <p:cNvSpPr>
            <a:spLocks noChangeArrowheads="1"/>
          </p:cNvSpPr>
          <p:nvPr/>
        </p:nvSpPr>
        <p:spPr bwMode="auto">
          <a:xfrm>
            <a:off x="0" y="5534561"/>
            <a:ext cx="914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Supplementary Figure 3:</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Estimated OR(case) from a conditional logistic regression] and their 95%CI under an additive model for 78 SNPs in </a:t>
            </a:r>
            <a:r>
              <a:rPr kumimoji="0" lang="en-US" sz="20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chr</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8q24. The minor allele among European parents was the target allele.  The most significant SNP (rs987525) is noted by the star.</a:t>
            </a:r>
            <a:endParaRPr kumimoji="0" lang="en-US" sz="2000" b="0" i="0" u="none" strike="noStrike" cap="none" normalizeH="0" baseline="0" dirty="0" smtClean="0">
              <a:ln>
                <a:noFill/>
              </a:ln>
              <a:solidFill>
                <a:schemeClr val="tx1"/>
              </a:solidFill>
              <a:effectLst/>
              <a:latin typeface="Arial" pitchFamily="34" charset="0"/>
            </a:endParaRPr>
          </a:p>
        </p:txBody>
      </p:sp>
      <p:sp>
        <p:nvSpPr>
          <p:cNvPr id="5" name="Oval 4"/>
          <p:cNvSpPr/>
          <p:nvPr/>
        </p:nvSpPr>
        <p:spPr>
          <a:xfrm>
            <a:off x="0" y="533400"/>
            <a:ext cx="13716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8q24</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0"/>
            <a:ext cx="2514600" cy="3970318"/>
          </a:xfrm>
          <a:prstGeom prst="rect">
            <a:avLst/>
          </a:prstGeom>
        </p:spPr>
        <p:txBody>
          <a:bodyPr wrap="square">
            <a:spAutoFit/>
          </a:bodyPr>
          <a:lstStyle/>
          <a:p>
            <a:r>
              <a:rPr lang="en-US" dirty="0"/>
              <a:t>Supplementary Figure 4:  Linkage disequilibrium (LD) patterns among parents of European and Asian ancestry (measured as r</a:t>
            </a:r>
            <a:r>
              <a:rPr lang="en-US" baseline="30000" dirty="0"/>
              <a:t>2</a:t>
            </a:r>
            <a:r>
              <a:rPr lang="en-US" dirty="0"/>
              <a:t>) for markers in </a:t>
            </a:r>
            <a:r>
              <a:rPr lang="en-US" dirty="0" err="1"/>
              <a:t>chr</a:t>
            </a:r>
            <a:r>
              <a:rPr lang="en-US" dirty="0"/>
              <a:t>. 8q24 region showing evidence of linkage and association at the genome wide level of significance.  The position of rs987525 is noted by the </a:t>
            </a:r>
            <a:r>
              <a:rPr lang="en-US" dirty="0" smtClean="0"/>
              <a:t>diamond.</a:t>
            </a:r>
            <a:endParaRPr lang="en-US" dirty="0"/>
          </a:p>
        </p:txBody>
      </p:sp>
      <p:pic>
        <p:nvPicPr>
          <p:cNvPr id="6" name="Picture 5" descr="SuppFigure4.tif"/>
          <p:cNvPicPr>
            <a:picLocks noChangeAspect="1"/>
          </p:cNvPicPr>
          <p:nvPr/>
        </p:nvPicPr>
        <p:blipFill>
          <a:blip r:embed="rId2" cstate="print"/>
          <a:stretch>
            <a:fillRect/>
          </a:stretch>
        </p:blipFill>
        <p:spPr>
          <a:xfrm>
            <a:off x="2562836" y="457200"/>
            <a:ext cx="6440956" cy="6400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pval.dendro.heatmap.jpg"/>
          <p:cNvPicPr>
            <a:picLocks noChangeAspect="1"/>
          </p:cNvPicPr>
          <p:nvPr/>
        </p:nvPicPr>
        <p:blipFill>
          <a:blip r:embed="rId2" cstate="print"/>
          <a:srcRect t="3333" r="12498" b="3333"/>
          <a:stretch>
            <a:fillRect/>
          </a:stretch>
        </p:blipFill>
        <p:spPr>
          <a:xfrm>
            <a:off x="3048000" y="0"/>
            <a:ext cx="5144234" cy="6858000"/>
          </a:xfrm>
          <a:prstGeom prst="rect">
            <a:avLst/>
          </a:prstGeom>
        </p:spPr>
      </p:pic>
      <p:sp>
        <p:nvSpPr>
          <p:cNvPr id="4" name="Title 1"/>
          <p:cNvSpPr>
            <a:spLocks noGrp="1"/>
          </p:cNvSpPr>
          <p:nvPr>
            <p:ph type="title"/>
          </p:nvPr>
        </p:nvSpPr>
        <p:spPr>
          <a:xfrm>
            <a:off x="152400" y="1066800"/>
            <a:ext cx="3048000" cy="2819400"/>
          </a:xfrm>
        </p:spPr>
        <p:txBody>
          <a:bodyPr>
            <a:normAutofit/>
          </a:bodyPr>
          <a:lstStyle/>
          <a:p>
            <a:r>
              <a:rPr lang="en-US" sz="3600" dirty="0" smtClean="0"/>
              <a:t> P-value from TDT in 8q24</a:t>
            </a:r>
            <a:br>
              <a:rPr lang="en-US" sz="3600" dirty="0" smtClean="0"/>
            </a:br>
            <a:endParaRPr lang="en-US" sz="2200" dirty="0"/>
          </a:p>
        </p:txBody>
      </p:sp>
      <p:sp>
        <p:nvSpPr>
          <p:cNvPr id="6" name="Right Arrow 5"/>
          <p:cNvSpPr/>
          <p:nvPr/>
        </p:nvSpPr>
        <p:spPr>
          <a:xfrm flipH="1">
            <a:off x="8305800" y="3581400"/>
            <a:ext cx="673608" cy="3048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334000" y="0"/>
            <a:ext cx="31242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Allowing populations to be clustered by p-value</a:t>
            </a:r>
            <a:endParaRPr lang="en-US" dirty="0">
              <a:solidFill>
                <a:schemeClr val="tx1"/>
              </a:solidFill>
            </a:endParaRPr>
          </a:p>
        </p:txBody>
      </p:sp>
      <p:sp>
        <p:nvSpPr>
          <p:cNvPr id="7" name="Oval 6"/>
          <p:cNvSpPr/>
          <p:nvPr/>
        </p:nvSpPr>
        <p:spPr>
          <a:xfrm>
            <a:off x="457200" y="3276600"/>
            <a:ext cx="1600200" cy="1676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Norway &amp; Utah gave strongest evidence</a:t>
            </a:r>
            <a:endParaRPr lang="en-US" dirty="0">
              <a:solidFill>
                <a:schemeClr val="tx1"/>
              </a:solidFill>
            </a:endParaRPr>
          </a:p>
        </p:txBody>
      </p:sp>
      <p:grpSp>
        <p:nvGrpSpPr>
          <p:cNvPr id="16" name="Group 15"/>
          <p:cNvGrpSpPr/>
          <p:nvPr/>
        </p:nvGrpSpPr>
        <p:grpSpPr>
          <a:xfrm>
            <a:off x="0" y="0"/>
            <a:ext cx="3352800" cy="1981200"/>
            <a:chOff x="0" y="0"/>
            <a:chExt cx="3352800" cy="1981200"/>
          </a:xfrm>
        </p:grpSpPr>
        <p:sp>
          <p:nvSpPr>
            <p:cNvPr id="11" name="Oval 10"/>
            <p:cNvSpPr/>
            <p:nvPr/>
          </p:nvSpPr>
          <p:spPr>
            <a:xfrm>
              <a:off x="0" y="0"/>
              <a:ext cx="3352800" cy="12192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P-value from TDT in total (red p&lt;10</a:t>
              </a:r>
              <a:r>
                <a:rPr lang="en-US" baseline="30000" dirty="0" smtClean="0">
                  <a:solidFill>
                    <a:schemeClr val="tx1"/>
                  </a:solidFill>
                </a:rPr>
                <a:t>- 6 </a:t>
              </a:r>
              <a:r>
                <a:rPr lang="en-US" dirty="0" smtClean="0">
                  <a:solidFill>
                    <a:schemeClr val="tx1"/>
                  </a:solidFill>
                </a:rPr>
                <a:t>orange: 10</a:t>
              </a:r>
              <a:r>
                <a:rPr lang="en-US" baseline="30000" dirty="0" smtClean="0">
                  <a:solidFill>
                    <a:schemeClr val="tx1"/>
                  </a:solidFill>
                </a:rPr>
                <a:t>-6</a:t>
              </a:r>
              <a:r>
                <a:rPr lang="en-US" dirty="0" smtClean="0">
                  <a:solidFill>
                    <a:schemeClr val="tx1"/>
                  </a:solidFill>
                </a:rPr>
                <a:t>&lt;p&lt;10</a:t>
              </a:r>
              <a:r>
                <a:rPr lang="en-US" baseline="30000" dirty="0" smtClean="0">
                  <a:solidFill>
                    <a:schemeClr val="tx1"/>
                  </a:solidFill>
                </a:rPr>
                <a:t>-4</a:t>
              </a:r>
              <a:r>
                <a:rPr lang="en-US" dirty="0" smtClean="0">
                  <a:solidFill>
                    <a:schemeClr val="tx1"/>
                  </a:solidFill>
                </a:rPr>
                <a:t>; yellow: 10</a:t>
              </a:r>
              <a:r>
                <a:rPr lang="en-US" baseline="30000" dirty="0" smtClean="0">
                  <a:solidFill>
                    <a:schemeClr val="tx1"/>
                  </a:solidFill>
                </a:rPr>
                <a:t>-4</a:t>
              </a:r>
              <a:r>
                <a:rPr lang="en-US" dirty="0" smtClean="0">
                  <a:solidFill>
                    <a:schemeClr val="tx1"/>
                  </a:solidFill>
                </a:rPr>
                <a:t>&lt;p&lt;10</a:t>
              </a:r>
              <a:r>
                <a:rPr lang="en-US" baseline="30000" dirty="0" smtClean="0">
                  <a:solidFill>
                    <a:schemeClr val="tx1"/>
                  </a:solidFill>
                </a:rPr>
                <a:t>-2</a:t>
              </a:r>
              <a:r>
                <a:rPr lang="en-US" dirty="0" smtClean="0">
                  <a:solidFill>
                    <a:schemeClr val="tx1"/>
                  </a:solidFill>
                </a:rPr>
                <a:t>)</a:t>
              </a:r>
              <a:endParaRPr lang="en-US" baseline="30000" dirty="0">
                <a:solidFill>
                  <a:schemeClr val="tx1"/>
                </a:solidFill>
              </a:endParaRPr>
            </a:p>
          </p:txBody>
        </p:sp>
        <p:cxnSp>
          <p:nvCxnSpPr>
            <p:cNvPr id="12" name="Straight Arrow Connector 11"/>
            <p:cNvCxnSpPr/>
            <p:nvPr/>
          </p:nvCxnSpPr>
          <p:spPr>
            <a:xfrm>
              <a:off x="1981200" y="1143000"/>
              <a:ext cx="1143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t.dendro.heatmap.0527totala.jpg"/>
          <p:cNvPicPr>
            <a:picLocks noChangeAspect="1"/>
          </p:cNvPicPr>
          <p:nvPr/>
        </p:nvPicPr>
        <p:blipFill>
          <a:blip r:embed="rId2" cstate="print"/>
          <a:stretch>
            <a:fillRect/>
          </a:stretch>
        </p:blipFill>
        <p:spPr>
          <a:xfrm>
            <a:off x="3048000" y="0"/>
            <a:ext cx="5486400" cy="6858000"/>
          </a:xfrm>
          <a:prstGeom prst="rect">
            <a:avLst/>
          </a:prstGeom>
        </p:spPr>
      </p:pic>
      <p:sp>
        <p:nvSpPr>
          <p:cNvPr id="2" name="Title 1"/>
          <p:cNvSpPr>
            <a:spLocks noGrp="1"/>
          </p:cNvSpPr>
          <p:nvPr>
            <p:ph type="title"/>
          </p:nvPr>
        </p:nvSpPr>
        <p:spPr>
          <a:xfrm>
            <a:off x="0" y="2438400"/>
            <a:ext cx="3048000" cy="3611562"/>
          </a:xfrm>
        </p:spPr>
        <p:txBody>
          <a:bodyPr>
            <a:normAutofit/>
          </a:bodyPr>
          <a:lstStyle/>
          <a:p>
            <a:r>
              <a:rPr lang="en-US" sz="3600" dirty="0" err="1" smtClean="0"/>
              <a:t>Heterozygosity</a:t>
            </a:r>
            <a:r>
              <a:rPr lang="en-US" sz="3600" dirty="0" smtClean="0"/>
              <a:t> among parents at 78 SNPs in 8q24</a:t>
            </a:r>
            <a:br>
              <a:rPr lang="en-US" sz="3600" dirty="0" smtClean="0"/>
            </a:br>
            <a:r>
              <a:rPr lang="en-US" sz="2200" dirty="0" smtClean="0"/>
              <a:t>Low </a:t>
            </a:r>
            <a:r>
              <a:rPr lang="en-US" sz="2200" dirty="0" err="1" smtClean="0"/>
              <a:t>heterozygosity</a:t>
            </a:r>
            <a:r>
              <a:rPr lang="en-US" sz="2200" dirty="0" smtClean="0"/>
              <a:t> means no informative parents</a:t>
            </a:r>
            <a:endParaRPr lang="en-US" sz="2200" dirty="0"/>
          </a:p>
        </p:txBody>
      </p:sp>
      <p:sp>
        <p:nvSpPr>
          <p:cNvPr id="4" name="Right Arrow 3"/>
          <p:cNvSpPr/>
          <p:nvPr/>
        </p:nvSpPr>
        <p:spPr>
          <a:xfrm flipH="1">
            <a:off x="7860792" y="3581400"/>
            <a:ext cx="673608" cy="256032"/>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22657" y="6096000"/>
            <a:ext cx="353943" cy="507087"/>
          </a:xfrm>
          <a:prstGeom prst="rect">
            <a:avLst/>
          </a:prstGeom>
          <a:noFill/>
        </p:spPr>
        <p:txBody>
          <a:bodyPr vert="vert270" wrap="square" rtlCol="0">
            <a:spAutoFit/>
          </a:bodyPr>
          <a:lstStyle/>
          <a:p>
            <a:r>
              <a:rPr lang="en-US" sz="1100" dirty="0" smtClean="0"/>
              <a:t>Pvalue</a:t>
            </a:r>
            <a:endParaRPr lang="en-US" sz="1100" dirty="0"/>
          </a:p>
        </p:txBody>
      </p:sp>
      <p:sp>
        <p:nvSpPr>
          <p:cNvPr id="6" name="Oval 5"/>
          <p:cNvSpPr/>
          <p:nvPr/>
        </p:nvSpPr>
        <p:spPr>
          <a:xfrm>
            <a:off x="5486400" y="381000"/>
            <a:ext cx="1676400" cy="228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Europeans</a:t>
            </a:r>
            <a:endParaRPr lang="en-US" dirty="0">
              <a:solidFill>
                <a:schemeClr val="tx1"/>
              </a:solidFill>
            </a:endParaRPr>
          </a:p>
        </p:txBody>
      </p:sp>
      <p:sp>
        <p:nvSpPr>
          <p:cNvPr id="9" name="Oval 8"/>
          <p:cNvSpPr/>
          <p:nvPr/>
        </p:nvSpPr>
        <p:spPr>
          <a:xfrm>
            <a:off x="3200400" y="457200"/>
            <a:ext cx="1295400" cy="228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Asians</a:t>
            </a:r>
            <a:endParaRPr lang="en-US" dirty="0">
              <a:solidFill>
                <a:schemeClr val="tx1"/>
              </a:solidFill>
            </a:endParaRPr>
          </a:p>
        </p:txBody>
      </p:sp>
      <p:grpSp>
        <p:nvGrpSpPr>
          <p:cNvPr id="14" name="Group 13"/>
          <p:cNvGrpSpPr/>
          <p:nvPr/>
        </p:nvGrpSpPr>
        <p:grpSpPr>
          <a:xfrm>
            <a:off x="0" y="0"/>
            <a:ext cx="3352800" cy="1981200"/>
            <a:chOff x="0" y="0"/>
            <a:chExt cx="3352800" cy="1981200"/>
          </a:xfrm>
        </p:grpSpPr>
        <p:sp>
          <p:nvSpPr>
            <p:cNvPr id="15" name="Oval 14"/>
            <p:cNvSpPr/>
            <p:nvPr/>
          </p:nvSpPr>
          <p:spPr>
            <a:xfrm>
              <a:off x="0" y="0"/>
              <a:ext cx="3352800" cy="12192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P-value from TDT in total (red p&lt;10</a:t>
              </a:r>
              <a:r>
                <a:rPr lang="en-US" baseline="30000" dirty="0" smtClean="0">
                  <a:solidFill>
                    <a:schemeClr val="tx1"/>
                  </a:solidFill>
                </a:rPr>
                <a:t>- 6 </a:t>
              </a:r>
              <a:r>
                <a:rPr lang="en-US" dirty="0" smtClean="0">
                  <a:solidFill>
                    <a:schemeClr val="tx1"/>
                  </a:solidFill>
                </a:rPr>
                <a:t>orange: 10</a:t>
              </a:r>
              <a:r>
                <a:rPr lang="en-US" baseline="30000" dirty="0" smtClean="0">
                  <a:solidFill>
                    <a:schemeClr val="tx1"/>
                  </a:solidFill>
                </a:rPr>
                <a:t>-6</a:t>
              </a:r>
              <a:r>
                <a:rPr lang="en-US" dirty="0" smtClean="0">
                  <a:solidFill>
                    <a:schemeClr val="tx1"/>
                  </a:solidFill>
                </a:rPr>
                <a:t>&lt;p&lt;10</a:t>
              </a:r>
              <a:r>
                <a:rPr lang="en-US" baseline="30000" dirty="0" smtClean="0">
                  <a:solidFill>
                    <a:schemeClr val="tx1"/>
                  </a:solidFill>
                </a:rPr>
                <a:t>-4</a:t>
              </a:r>
              <a:r>
                <a:rPr lang="en-US" dirty="0" smtClean="0">
                  <a:solidFill>
                    <a:schemeClr val="tx1"/>
                  </a:solidFill>
                </a:rPr>
                <a:t>; yellow: 10</a:t>
              </a:r>
              <a:r>
                <a:rPr lang="en-US" baseline="30000" dirty="0" smtClean="0">
                  <a:solidFill>
                    <a:schemeClr val="tx1"/>
                  </a:solidFill>
                </a:rPr>
                <a:t>-4</a:t>
              </a:r>
              <a:r>
                <a:rPr lang="en-US" dirty="0" smtClean="0">
                  <a:solidFill>
                    <a:schemeClr val="tx1"/>
                  </a:solidFill>
                </a:rPr>
                <a:t>&lt;p&lt;10</a:t>
              </a:r>
              <a:r>
                <a:rPr lang="en-US" baseline="30000" dirty="0" smtClean="0">
                  <a:solidFill>
                    <a:schemeClr val="tx1"/>
                  </a:solidFill>
                </a:rPr>
                <a:t>-2</a:t>
              </a:r>
              <a:r>
                <a:rPr lang="en-US" dirty="0" smtClean="0">
                  <a:solidFill>
                    <a:schemeClr val="tx1"/>
                  </a:solidFill>
                </a:rPr>
                <a:t>)</a:t>
              </a:r>
              <a:endParaRPr lang="en-US" baseline="30000" dirty="0">
                <a:solidFill>
                  <a:schemeClr val="tx1"/>
                </a:solidFill>
              </a:endParaRPr>
            </a:p>
          </p:txBody>
        </p:sp>
        <p:cxnSp>
          <p:nvCxnSpPr>
            <p:cNvPr id="16" name="Straight Arrow Connector 15"/>
            <p:cNvCxnSpPr/>
            <p:nvPr/>
          </p:nvCxnSpPr>
          <p:spPr>
            <a:xfrm>
              <a:off x="1981200" y="1143000"/>
              <a:ext cx="1143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et.dendro.heatmap.0527totalb.jpg"/>
          <p:cNvPicPr>
            <a:picLocks noChangeAspect="1"/>
          </p:cNvPicPr>
          <p:nvPr/>
        </p:nvPicPr>
        <p:blipFill>
          <a:blip r:embed="rId2" cstate="print"/>
          <a:stretch>
            <a:fillRect/>
          </a:stretch>
        </p:blipFill>
        <p:spPr>
          <a:xfrm>
            <a:off x="3352800" y="0"/>
            <a:ext cx="5486400" cy="6858000"/>
          </a:xfrm>
          <a:prstGeom prst="rect">
            <a:avLst/>
          </a:prstGeom>
        </p:spPr>
      </p:pic>
      <p:sp>
        <p:nvSpPr>
          <p:cNvPr id="4" name="TextBox 3"/>
          <p:cNvSpPr txBox="1"/>
          <p:nvPr/>
        </p:nvSpPr>
        <p:spPr>
          <a:xfrm>
            <a:off x="3810000" y="5562600"/>
            <a:ext cx="353943" cy="507087"/>
          </a:xfrm>
          <a:prstGeom prst="rect">
            <a:avLst/>
          </a:prstGeom>
          <a:noFill/>
        </p:spPr>
        <p:txBody>
          <a:bodyPr vert="vert270" wrap="square" rtlCol="0">
            <a:spAutoFit/>
          </a:bodyPr>
          <a:lstStyle/>
          <a:p>
            <a:r>
              <a:rPr lang="en-US" sz="1100" dirty="0" smtClean="0"/>
              <a:t>Pvalue</a:t>
            </a:r>
            <a:endParaRPr lang="en-US" sz="1100" dirty="0"/>
          </a:p>
        </p:txBody>
      </p:sp>
      <p:sp>
        <p:nvSpPr>
          <p:cNvPr id="5" name="Title 1"/>
          <p:cNvSpPr>
            <a:spLocks noGrp="1"/>
          </p:cNvSpPr>
          <p:nvPr>
            <p:ph type="title"/>
          </p:nvPr>
        </p:nvSpPr>
        <p:spPr>
          <a:xfrm>
            <a:off x="0" y="1143000"/>
            <a:ext cx="3048000" cy="3611562"/>
          </a:xfrm>
        </p:spPr>
        <p:txBody>
          <a:bodyPr>
            <a:normAutofit/>
          </a:bodyPr>
          <a:lstStyle/>
          <a:p>
            <a:r>
              <a:rPr lang="en-US" sz="3600" dirty="0" err="1" smtClean="0"/>
              <a:t>Heterozygosity</a:t>
            </a:r>
            <a:r>
              <a:rPr lang="en-US" sz="3600" dirty="0" smtClean="0"/>
              <a:t> at 78 SNPs in 8q24</a:t>
            </a:r>
            <a:br>
              <a:rPr lang="en-US" sz="3600" dirty="0" smtClean="0"/>
            </a:br>
            <a:r>
              <a:rPr lang="en-US" sz="2200" dirty="0" smtClean="0"/>
              <a:t>Low </a:t>
            </a:r>
            <a:r>
              <a:rPr lang="en-US" sz="2200" dirty="0" err="1" smtClean="0"/>
              <a:t>heterozygosity</a:t>
            </a:r>
            <a:r>
              <a:rPr lang="en-US" sz="2200" dirty="0" smtClean="0"/>
              <a:t> means no informative parents</a:t>
            </a:r>
            <a:endParaRPr lang="en-US" sz="2200" dirty="0"/>
          </a:p>
        </p:txBody>
      </p:sp>
      <p:sp>
        <p:nvSpPr>
          <p:cNvPr id="6" name="Right Arrow 5"/>
          <p:cNvSpPr/>
          <p:nvPr/>
        </p:nvSpPr>
        <p:spPr>
          <a:xfrm flipH="1">
            <a:off x="8229600" y="2667000"/>
            <a:ext cx="673608" cy="304800"/>
          </a:xfrm>
          <a:prstGeom prst="right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86200" y="914400"/>
            <a:ext cx="1295400" cy="228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Asians</a:t>
            </a:r>
            <a:endParaRPr lang="en-US" dirty="0">
              <a:solidFill>
                <a:schemeClr val="tx1"/>
              </a:solidFill>
            </a:endParaRPr>
          </a:p>
        </p:txBody>
      </p:sp>
      <p:sp>
        <p:nvSpPr>
          <p:cNvPr id="8" name="Oval 7"/>
          <p:cNvSpPr/>
          <p:nvPr/>
        </p:nvSpPr>
        <p:spPr>
          <a:xfrm>
            <a:off x="5715000" y="990600"/>
            <a:ext cx="1905000" cy="2286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Europeans</a:t>
            </a:r>
            <a:endParaRPr lang="en-US" dirty="0">
              <a:solidFill>
                <a:schemeClr val="tx1"/>
              </a:solidFill>
            </a:endParaRPr>
          </a:p>
        </p:txBody>
      </p:sp>
      <p:sp>
        <p:nvSpPr>
          <p:cNvPr id="9" name="Rectangle 8"/>
          <p:cNvSpPr/>
          <p:nvPr/>
        </p:nvSpPr>
        <p:spPr>
          <a:xfrm>
            <a:off x="914400" y="4800600"/>
            <a:ext cx="1828800" cy="1219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Allowing SNPs to be clustered by </a:t>
            </a:r>
            <a:r>
              <a:rPr lang="en-US" dirty="0" err="1" smtClean="0">
                <a:solidFill>
                  <a:schemeClr val="tx1"/>
                </a:solidFill>
              </a:rPr>
              <a:t>heterozygosity</a:t>
            </a:r>
            <a:endParaRPr lang="en-US" dirty="0">
              <a:solidFill>
                <a:schemeClr val="tx1"/>
              </a:solidFill>
            </a:endParaRPr>
          </a:p>
        </p:txBody>
      </p:sp>
      <p:grpSp>
        <p:nvGrpSpPr>
          <p:cNvPr id="14" name="Group 13"/>
          <p:cNvGrpSpPr/>
          <p:nvPr/>
        </p:nvGrpSpPr>
        <p:grpSpPr>
          <a:xfrm>
            <a:off x="685800" y="0"/>
            <a:ext cx="3352800" cy="1981200"/>
            <a:chOff x="0" y="0"/>
            <a:chExt cx="3352800" cy="1981200"/>
          </a:xfrm>
        </p:grpSpPr>
        <p:sp>
          <p:nvSpPr>
            <p:cNvPr id="15" name="Oval 14"/>
            <p:cNvSpPr/>
            <p:nvPr/>
          </p:nvSpPr>
          <p:spPr>
            <a:xfrm>
              <a:off x="0" y="0"/>
              <a:ext cx="3352800" cy="12192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P-value from TDT in total (red p&lt;10</a:t>
              </a:r>
              <a:r>
                <a:rPr lang="en-US" baseline="30000" dirty="0" smtClean="0">
                  <a:solidFill>
                    <a:schemeClr val="tx1"/>
                  </a:solidFill>
                </a:rPr>
                <a:t>- 6 </a:t>
              </a:r>
              <a:r>
                <a:rPr lang="en-US" dirty="0" smtClean="0">
                  <a:solidFill>
                    <a:schemeClr val="tx1"/>
                  </a:solidFill>
                </a:rPr>
                <a:t>orange: 10</a:t>
              </a:r>
              <a:r>
                <a:rPr lang="en-US" baseline="30000" dirty="0" smtClean="0">
                  <a:solidFill>
                    <a:schemeClr val="tx1"/>
                  </a:solidFill>
                </a:rPr>
                <a:t>-6</a:t>
              </a:r>
              <a:r>
                <a:rPr lang="en-US" dirty="0" smtClean="0">
                  <a:solidFill>
                    <a:schemeClr val="tx1"/>
                  </a:solidFill>
                </a:rPr>
                <a:t>&lt;p&lt;10</a:t>
              </a:r>
              <a:r>
                <a:rPr lang="en-US" baseline="30000" dirty="0" smtClean="0">
                  <a:solidFill>
                    <a:schemeClr val="tx1"/>
                  </a:solidFill>
                </a:rPr>
                <a:t>-4</a:t>
              </a:r>
              <a:r>
                <a:rPr lang="en-US" dirty="0" smtClean="0">
                  <a:solidFill>
                    <a:schemeClr val="tx1"/>
                  </a:solidFill>
                </a:rPr>
                <a:t>; yellow: 10</a:t>
              </a:r>
              <a:r>
                <a:rPr lang="en-US" baseline="30000" dirty="0" smtClean="0">
                  <a:solidFill>
                    <a:schemeClr val="tx1"/>
                  </a:solidFill>
                </a:rPr>
                <a:t>-4</a:t>
              </a:r>
              <a:r>
                <a:rPr lang="en-US" dirty="0" smtClean="0">
                  <a:solidFill>
                    <a:schemeClr val="tx1"/>
                  </a:solidFill>
                </a:rPr>
                <a:t>&lt;p&lt;10</a:t>
              </a:r>
              <a:r>
                <a:rPr lang="en-US" baseline="30000" dirty="0" smtClean="0">
                  <a:solidFill>
                    <a:schemeClr val="tx1"/>
                  </a:solidFill>
                </a:rPr>
                <a:t>-2</a:t>
              </a:r>
              <a:r>
                <a:rPr lang="en-US" dirty="0" smtClean="0">
                  <a:solidFill>
                    <a:schemeClr val="tx1"/>
                  </a:solidFill>
                </a:rPr>
                <a:t>)</a:t>
              </a:r>
              <a:endParaRPr lang="en-US" baseline="30000" dirty="0">
                <a:solidFill>
                  <a:schemeClr val="tx1"/>
                </a:solidFill>
              </a:endParaRPr>
            </a:p>
          </p:txBody>
        </p:sp>
        <p:cxnSp>
          <p:nvCxnSpPr>
            <p:cNvPr id="16" name="Straight Arrow Connector 15"/>
            <p:cNvCxnSpPr/>
            <p:nvPr/>
          </p:nvCxnSpPr>
          <p:spPr>
            <a:xfrm>
              <a:off x="1981200" y="1143000"/>
              <a:ext cx="1143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791200" y="228600"/>
            <a:ext cx="3352800" cy="4648200"/>
          </a:xfrm>
        </p:spPr>
        <p:txBody>
          <a:bodyPr>
            <a:normAutofit/>
          </a:bodyPr>
          <a:lstStyle/>
          <a:p>
            <a:pPr eaLnBrk="1" hangingPunct="1"/>
            <a:r>
              <a:rPr lang="en-US" dirty="0" smtClean="0"/>
              <a:t>MAFB: Novel gene for CL/P</a:t>
            </a:r>
            <a:br>
              <a:rPr lang="en-US" dirty="0" smtClean="0"/>
            </a:br>
            <a:r>
              <a:rPr lang="en-US" sz="3600" dirty="0" smtClean="0"/>
              <a:t>Most of statistical signal is well away from gene</a:t>
            </a:r>
          </a:p>
        </p:txBody>
      </p:sp>
      <p:pic>
        <p:nvPicPr>
          <p:cNvPr id="7171" name="Picture 2" descr="figure2 032610.JPG"/>
          <p:cNvPicPr>
            <a:picLocks noChangeAspect="1"/>
          </p:cNvPicPr>
          <p:nvPr/>
        </p:nvPicPr>
        <p:blipFill>
          <a:blip r:embed="rId2" cstate="print"/>
          <a:srcRect/>
          <a:stretch>
            <a:fillRect/>
          </a:stretch>
        </p:blipFill>
        <p:spPr bwMode="auto">
          <a:xfrm>
            <a:off x="0" y="0"/>
            <a:ext cx="5943600" cy="660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533400"/>
            <a:ext cx="27432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Supplementary Figure 5:  Linkage disequilibrium (LD) patterns among parents of European and Asian ancestry (measured as r</a:t>
            </a:r>
            <a:r>
              <a:rPr kumimoji="0" 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 markers in MAFB showing evidence of linkage and association at the genome wide level of significance.  </a:t>
            </a:r>
            <a:endParaRPr kumimoji="0" lang="en-US" sz="2000" b="0" i="0" u="none" strike="noStrike" cap="none" normalizeH="0" baseline="0" dirty="0" smtClean="0">
              <a:ln>
                <a:noFill/>
              </a:ln>
              <a:solidFill>
                <a:schemeClr val="tx1"/>
              </a:solidFill>
              <a:effectLst/>
              <a:latin typeface="Arial" pitchFamily="34" charset="0"/>
            </a:endParaRPr>
          </a:p>
        </p:txBody>
      </p:sp>
      <p:pic>
        <p:nvPicPr>
          <p:cNvPr id="5" name="Picture 4" descr="SuppFigure5.tif"/>
          <p:cNvPicPr>
            <a:picLocks noChangeAspect="1"/>
          </p:cNvPicPr>
          <p:nvPr/>
        </p:nvPicPr>
        <p:blipFill>
          <a:blip r:embed="rId2" cstate="print"/>
          <a:stretch>
            <a:fillRect/>
          </a:stretch>
        </p:blipFill>
        <p:spPr>
          <a:xfrm>
            <a:off x="2779722" y="304800"/>
            <a:ext cx="6364278" cy="6324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of 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Both cleft lip with/without cleft palate (CL/P) &amp; cleft palate (CP) show strong familial aggregation</a:t>
            </a:r>
          </a:p>
          <a:p>
            <a:pPr lvl="1"/>
            <a:r>
              <a:rPr lang="en-US" dirty="0" smtClean="0"/>
              <a:t>Twin &amp; family studies show clear evidence of genetic control</a:t>
            </a:r>
          </a:p>
          <a:p>
            <a:pPr lvl="1"/>
            <a:r>
              <a:rPr lang="en-US" dirty="0" smtClean="0"/>
              <a:t>Population level risk ratios (risk to 1</a:t>
            </a:r>
            <a:r>
              <a:rPr lang="en-US" baseline="30000" dirty="0" smtClean="0"/>
              <a:t>o</a:t>
            </a:r>
            <a:r>
              <a:rPr lang="en-US" dirty="0" smtClean="0"/>
              <a:t> relatives compared to general population) are 32 for CL/P &amp; 56 for CP </a:t>
            </a:r>
          </a:p>
          <a:p>
            <a:r>
              <a:rPr lang="en-US" dirty="0" smtClean="0"/>
              <a:t>Clearly genes play a role in the etiology, but there may be several causal genes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87867"/>
            <a:ext cx="4724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smtClean="0"/>
              <a:t>Figure 4:	</a:t>
            </a:r>
            <a:r>
              <a:rPr lang="en-US" sz="1600" i="1" dirty="0" err="1" smtClean="0"/>
              <a:t>Mafb</a:t>
            </a:r>
            <a:r>
              <a:rPr lang="en-US" sz="1600" dirty="0" smtClean="0"/>
              <a:t>, and not </a:t>
            </a:r>
            <a:r>
              <a:rPr lang="en-US" sz="1600" i="1" dirty="0" smtClean="0"/>
              <a:t>Abca4,</a:t>
            </a:r>
            <a:r>
              <a:rPr lang="en-US" sz="1600" dirty="0" smtClean="0"/>
              <a:t> is expressed during the development of the secondary palate in the mouse.  In situ hybridization for </a:t>
            </a:r>
            <a:r>
              <a:rPr lang="en-US" sz="1600" i="1" dirty="0" err="1" smtClean="0"/>
              <a:t>Mafb</a:t>
            </a:r>
            <a:r>
              <a:rPr lang="en-US" sz="1600" dirty="0" smtClean="0"/>
              <a:t> on whole mount e13.5 embryos (a, c) shows expression in craniofacial ectoderm, vibrissae, and neural-crest derived mesoderm in </a:t>
            </a:r>
            <a:r>
              <a:rPr lang="en-US" sz="1600" dirty="0" err="1" smtClean="0"/>
              <a:t>murine</a:t>
            </a:r>
            <a:r>
              <a:rPr lang="en-US" sz="1600" dirty="0" smtClean="0"/>
              <a:t> embryos. Signal was also detected in the elevated palatal shelves (b – view of the roof of the mouth). </a:t>
            </a:r>
            <a:r>
              <a:rPr lang="en-US" sz="1600" dirty="0" err="1" smtClean="0"/>
              <a:t>Immunofluorescence</a:t>
            </a:r>
            <a:r>
              <a:rPr lang="en-US" sz="1600" dirty="0" smtClean="0"/>
              <a:t> staining for </a:t>
            </a:r>
            <a:r>
              <a:rPr lang="en-US" sz="1600" i="1" dirty="0" err="1" smtClean="0"/>
              <a:t>Mafb</a:t>
            </a:r>
            <a:r>
              <a:rPr lang="en-US" sz="1600" dirty="0" smtClean="0"/>
              <a:t> (red) on e13.5 palatal sections shows </a:t>
            </a:r>
            <a:r>
              <a:rPr lang="en-US" sz="1600" i="1" dirty="0" err="1" smtClean="0"/>
              <a:t>Mafb</a:t>
            </a:r>
            <a:r>
              <a:rPr lang="en-US" sz="1600" dirty="0" smtClean="0"/>
              <a:t> localized in the epithelium of the palatal shelves (f) and in the medial edge epithelium during palatal fusion on e14.5 tissue sections (g, h). Expression is also detected in the epithelium at the base of the nasal septum and on the tongue epithelium (g). Note the absence of signal in the sense probe (b, d) and no primary antibody control (e). </a:t>
            </a:r>
            <a:r>
              <a:rPr lang="en-US" sz="1600" dirty="0" err="1" smtClean="0"/>
              <a:t>Immunofluorescence</a:t>
            </a:r>
            <a:r>
              <a:rPr lang="en-US" sz="1600" dirty="0" smtClean="0"/>
              <a:t> staining for </a:t>
            </a:r>
            <a:r>
              <a:rPr lang="en-US" sz="1600" i="1" dirty="0" smtClean="0"/>
              <a:t>Abca4</a:t>
            </a:r>
            <a:r>
              <a:rPr lang="en-US" sz="1600" dirty="0" smtClean="0"/>
              <a:t> (green) on adult </a:t>
            </a:r>
            <a:r>
              <a:rPr lang="en-US" sz="1600" dirty="0" err="1" smtClean="0"/>
              <a:t>murine</a:t>
            </a:r>
            <a:r>
              <a:rPr lang="en-US" sz="1600" dirty="0" smtClean="0"/>
              <a:t> retina (</a:t>
            </a:r>
            <a:r>
              <a:rPr lang="en-US" sz="1600" dirty="0" err="1" smtClean="0"/>
              <a:t>i</a:t>
            </a:r>
            <a:r>
              <a:rPr lang="en-US" sz="1600" dirty="0" smtClean="0"/>
              <a:t>) and e14.5 palatal sections (j) show the presence of </a:t>
            </a:r>
            <a:r>
              <a:rPr lang="en-US" sz="1600" i="1" dirty="0" smtClean="0"/>
              <a:t>Abca4</a:t>
            </a:r>
            <a:r>
              <a:rPr lang="en-US" sz="1600" dirty="0" smtClean="0"/>
              <a:t> in the rim of rods photoreceptor cells of the retina and its absence in </a:t>
            </a:r>
            <a:r>
              <a:rPr lang="en-US" sz="1600" dirty="0" err="1" smtClean="0"/>
              <a:t>orofacial</a:t>
            </a:r>
            <a:r>
              <a:rPr lang="en-US" sz="1600" dirty="0" smtClean="0"/>
              <a:t> structures. Nuclei were counterstained with DAPI (blue). v, vibrissae; p, palatal shelf; t, tongue, ns, nasal septum. (Scale bar = 100 µm panels e-h &amp; j; = 50 µm panel </a:t>
            </a:r>
            <a:r>
              <a:rPr lang="en-US" sz="1600" dirty="0" err="1" smtClean="0"/>
              <a:t>i</a:t>
            </a:r>
            <a:r>
              <a:rPr lang="en-US" sz="1600" smtClean="0"/>
              <a:t>).</a:t>
            </a:r>
            <a:endParaRPr lang="en-US" sz="1600"/>
          </a:p>
        </p:txBody>
      </p:sp>
      <p:pic>
        <p:nvPicPr>
          <p:cNvPr id="5" name="Picture 4" descr="Fig4.TIF"/>
          <p:cNvPicPr>
            <a:picLocks noChangeAspect="1"/>
          </p:cNvPicPr>
          <p:nvPr/>
        </p:nvPicPr>
        <p:blipFill>
          <a:blip r:embed="rId2" cstate="print"/>
          <a:stretch>
            <a:fillRect/>
          </a:stretch>
        </p:blipFill>
        <p:spPr>
          <a:xfrm>
            <a:off x="5105400" y="-23813"/>
            <a:ext cx="3810000" cy="6881813"/>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274638"/>
            <a:ext cx="3124200" cy="4068762"/>
          </a:xfrm>
        </p:spPr>
        <p:txBody>
          <a:bodyPr/>
          <a:lstStyle/>
          <a:p>
            <a:pPr eaLnBrk="1" hangingPunct="1"/>
            <a:r>
              <a:rPr lang="en-US" smtClean="0"/>
              <a:t>ABCA4: Some signal in the gene, some outside</a:t>
            </a:r>
          </a:p>
        </p:txBody>
      </p:sp>
      <p:pic>
        <p:nvPicPr>
          <p:cNvPr id="8195" name="Picture 2" descr="figure3.jpg"/>
          <p:cNvPicPr>
            <a:picLocks noChangeAspect="1"/>
          </p:cNvPicPr>
          <p:nvPr/>
        </p:nvPicPr>
        <p:blipFill>
          <a:blip r:embed="rId2" cstate="print"/>
          <a:srcRect/>
          <a:stretch>
            <a:fillRect/>
          </a:stretch>
        </p:blipFill>
        <p:spPr bwMode="auto">
          <a:xfrm>
            <a:off x="2895600" y="50800"/>
            <a:ext cx="5943600" cy="680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810000" y="1772671"/>
            <a:ext cx="5029200" cy="5085329"/>
          </a:xfrm>
          <a:prstGeom prst="rect">
            <a:avLst/>
          </a:prstGeom>
          <a:noFill/>
          <a:ln w="9525">
            <a:noFill/>
            <a:miter lim="800000"/>
            <a:headEnd/>
            <a:tailEnd/>
          </a:ln>
          <a:effectLst/>
        </p:spPr>
      </p:pic>
      <p:pic>
        <p:nvPicPr>
          <p:cNvPr id="3" name="Picture 2"/>
          <p:cNvPicPr>
            <a:picLocks noChangeAspect="1" noChangeArrowheads="1"/>
          </p:cNvPicPr>
          <p:nvPr/>
        </p:nvPicPr>
        <p:blipFill>
          <a:blip r:embed="rId3" cstate="print"/>
          <a:srcRect/>
          <a:stretch>
            <a:fillRect/>
          </a:stretch>
        </p:blipFill>
        <p:spPr bwMode="auto">
          <a:xfrm>
            <a:off x="5791200" y="2362200"/>
            <a:ext cx="2899915" cy="2895600"/>
          </a:xfrm>
          <a:prstGeom prst="rect">
            <a:avLst/>
          </a:prstGeom>
          <a:noFill/>
          <a:ln w="9525">
            <a:noFill/>
            <a:miter lim="800000"/>
            <a:headEnd/>
            <a:tailEnd/>
          </a:ln>
          <a:effectLst/>
        </p:spPr>
      </p:pic>
      <p:pic>
        <p:nvPicPr>
          <p:cNvPr id="5" name="Picture 2"/>
          <p:cNvPicPr>
            <a:picLocks noChangeAspect="1" noChangeArrowheads="1"/>
          </p:cNvPicPr>
          <p:nvPr/>
        </p:nvPicPr>
        <p:blipFill>
          <a:blip r:embed="rId4" cstate="print"/>
          <a:srcRect/>
          <a:stretch>
            <a:fillRect/>
          </a:stretch>
        </p:blipFill>
        <p:spPr bwMode="auto">
          <a:xfrm>
            <a:off x="5791200" y="-152400"/>
            <a:ext cx="2899687" cy="289537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303312"/>
            <a:ext cx="23622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Supplementary Figure 6:  Linkage disequilibrium (LD) patterns among parents of</a:t>
            </a:r>
            <a:r>
              <a:rPr kumimoji="0" lang="en-US" sz="20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European and Asian ancestry (measured as r</a:t>
            </a:r>
            <a:r>
              <a:rPr kumimoji="0" lang="en-US" sz="2000" b="0" i="0" u="none" strike="noStrike" cap="none" normalizeH="0" baseline="30000" dirty="0" smtClean="0">
                <a:ln>
                  <a:noFill/>
                </a:ln>
                <a:solidFill>
                  <a:schemeClr val="tx1"/>
                </a:solidFill>
                <a:effectLst/>
                <a:latin typeface="Arial" pitchFamily="34" charset="0"/>
                <a:ea typeface="Calibri" pitchFamily="34" charset="0"/>
                <a:cs typeface="Arial" pitchFamily="34" charset="0"/>
              </a:rPr>
              <a:t>2</a:t>
            </a: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for markers in ABCA4 </a:t>
            </a:r>
          </a:p>
          <a:p>
            <a:pPr marL="0" marR="0" lvl="0" indent="0"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itchFamily="34" charset="0"/>
                <a:ea typeface="Calibri" pitchFamily="34" charset="0"/>
                <a:cs typeface="Arial" pitchFamily="34" charset="0"/>
              </a:rPr>
              <a:t>showing evidence of linkage and association at genome wide level of significance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endParaRPr>
          </a:p>
        </p:txBody>
      </p:sp>
      <p:pic>
        <p:nvPicPr>
          <p:cNvPr id="4" name="Picture 3" descr="SuppFigure7.tif"/>
          <p:cNvPicPr>
            <a:picLocks noChangeAspect="1"/>
          </p:cNvPicPr>
          <p:nvPr/>
        </p:nvPicPr>
        <p:blipFill>
          <a:blip r:embed="rId2" cstate="print"/>
          <a:stretch>
            <a:fillRect/>
          </a:stretch>
        </p:blipFill>
        <p:spPr>
          <a:xfrm>
            <a:off x="2428361" y="152400"/>
            <a:ext cx="6499231" cy="64587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219199" y="457200"/>
          <a:ext cx="7924801" cy="6400803"/>
        </p:xfrm>
        <a:graphic>
          <a:graphicData uri="http://schemas.openxmlformats.org/drawingml/2006/table">
            <a:tbl>
              <a:tblPr/>
              <a:tblGrid>
                <a:gridCol w="1260305"/>
                <a:gridCol w="1000290"/>
                <a:gridCol w="880387"/>
                <a:gridCol w="1245846"/>
                <a:gridCol w="1175218"/>
                <a:gridCol w="443478"/>
                <a:gridCol w="665218"/>
                <a:gridCol w="665218"/>
                <a:gridCol w="588841"/>
              </a:tblGrid>
              <a:tr h="558616">
                <a:tc gridSpan="9">
                  <a:txBody>
                    <a:bodyPr/>
                    <a:lstStyle/>
                    <a:p>
                      <a:pPr marL="0" marR="0" algn="just">
                        <a:spcBef>
                          <a:spcPts val="0"/>
                        </a:spcBef>
                        <a:spcAft>
                          <a:spcPts val="0"/>
                        </a:spcAft>
                      </a:pPr>
                      <a:r>
                        <a:rPr lang="en-US" sz="1400" b="1" dirty="0">
                          <a:latin typeface="Arial"/>
                          <a:ea typeface="Calibri"/>
                          <a:cs typeface="Times New Roman"/>
                        </a:rPr>
                        <a:t>Supplementary Table 2</a:t>
                      </a:r>
                      <a:r>
                        <a:rPr lang="en-US" sz="1400" dirty="0">
                          <a:latin typeface="Arial"/>
                          <a:ea typeface="Calibri"/>
                          <a:cs typeface="Times New Roman"/>
                        </a:rPr>
                        <a:t>:  SNPs showing at or near genome wide levels of significance in recognized or potential candidate genes from TDT analysis in 1908 CL/P case-parent </a:t>
                      </a:r>
                      <a:r>
                        <a:rPr lang="en-US" sz="1400" dirty="0" smtClean="0">
                          <a:latin typeface="Arial"/>
                          <a:ea typeface="Calibri"/>
                          <a:cs typeface="Times New Roman"/>
                        </a:rPr>
                        <a:t>trios.</a:t>
                      </a:r>
                      <a:endParaRPr lang="en-US" sz="1400" dirty="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5797">
                <a:tc>
                  <a:txBody>
                    <a:bodyPr/>
                    <a:lstStyle/>
                    <a:p>
                      <a:pPr marL="0" marR="0" algn="just">
                        <a:spcBef>
                          <a:spcPts val="0"/>
                        </a:spcBef>
                        <a:spcAft>
                          <a:spcPts val="0"/>
                        </a:spcAft>
                      </a:pPr>
                      <a:r>
                        <a:rPr lang="en-US" sz="1200" dirty="0">
                          <a:latin typeface="Arial"/>
                          <a:ea typeface="Calibri"/>
                          <a:cs typeface="Times New Roman"/>
                        </a:rPr>
                        <a:t>SNP</a:t>
                      </a:r>
                      <a:endParaRPr lang="en-US" sz="1200" dirty="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Position</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OR(case)</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95%CI</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Asymptotic</a:t>
                      </a:r>
                      <a:endParaRPr lang="en-US" sz="1200">
                        <a:latin typeface="Calibri"/>
                        <a:ea typeface="Calibri"/>
                        <a:cs typeface="Times New Roman"/>
                      </a:endParaRPr>
                    </a:p>
                    <a:p>
                      <a:pPr marL="0" marR="0" algn="just">
                        <a:spcBef>
                          <a:spcPts val="0"/>
                        </a:spcBef>
                        <a:spcAft>
                          <a:spcPts val="0"/>
                        </a:spcAft>
                      </a:pPr>
                      <a:r>
                        <a:rPr lang="en-US" sz="1200">
                          <a:latin typeface="Arial"/>
                          <a:ea typeface="Calibri"/>
                          <a:cs typeface="Times New Roman"/>
                        </a:rPr>
                        <a:t> p-value</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MA</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overall MAF</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a:latin typeface="Arial"/>
                          <a:ea typeface="Calibri"/>
                          <a:cs typeface="Times New Roman"/>
                        </a:rPr>
                        <a:t>Freq. Euro.</a:t>
                      </a:r>
                      <a:endParaRPr lang="en-US" sz="120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200" dirty="0">
                          <a:latin typeface="Arial"/>
                          <a:ea typeface="Calibri"/>
                          <a:cs typeface="Times New Roman"/>
                        </a:rPr>
                        <a:t>Freq. Asian</a:t>
                      </a:r>
                      <a:endParaRPr lang="en-US" sz="1200" dirty="0">
                        <a:latin typeface="Calibri"/>
                        <a:ea typeface="Calibri"/>
                        <a:cs typeface="Times New Roman"/>
                      </a:endParaRPr>
                    </a:p>
                  </a:txBody>
                  <a:tcPr marL="61758" marR="6175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97">
                <a:tc gridSpan="9">
                  <a:txBody>
                    <a:bodyPr/>
                    <a:lstStyle/>
                    <a:p>
                      <a:pPr marL="0" marR="0" algn="ctr">
                        <a:spcBef>
                          <a:spcPts val="0"/>
                        </a:spcBef>
                        <a:spcAft>
                          <a:spcPts val="0"/>
                        </a:spcAft>
                      </a:pPr>
                      <a:r>
                        <a:rPr lang="en-US" sz="1200" b="1" i="1" dirty="0">
                          <a:latin typeface="Arial"/>
                          <a:ea typeface="Calibri"/>
                          <a:cs typeface="Times New Roman"/>
                        </a:rPr>
                        <a:t>PAX7 </a:t>
                      </a:r>
                      <a:r>
                        <a:rPr lang="en-US" sz="1200" b="1" dirty="0">
                          <a:latin typeface="Arial"/>
                          <a:ea typeface="Calibri"/>
                          <a:cs typeface="Times New Roman"/>
                        </a:rPr>
                        <a:t>on </a:t>
                      </a:r>
                      <a:r>
                        <a:rPr lang="en-US" sz="1200" b="1" dirty="0" err="1">
                          <a:latin typeface="Arial"/>
                          <a:ea typeface="Calibri"/>
                          <a:cs typeface="Times New Roman"/>
                        </a:rPr>
                        <a:t>chr</a:t>
                      </a:r>
                      <a:r>
                        <a:rPr lang="en-US" sz="1200" b="1" dirty="0">
                          <a:latin typeface="Arial"/>
                          <a:ea typeface="Calibri"/>
                          <a:cs typeface="Times New Roman"/>
                        </a:rPr>
                        <a:t>. 1</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897">
                <a:tc>
                  <a:txBody>
                    <a:bodyPr/>
                    <a:lstStyle/>
                    <a:p>
                      <a:pPr marL="0" marR="0" algn="ctr">
                        <a:spcBef>
                          <a:spcPts val="0"/>
                        </a:spcBef>
                        <a:spcAft>
                          <a:spcPts val="0"/>
                        </a:spcAft>
                      </a:pPr>
                      <a:r>
                        <a:rPr lang="en-US" sz="1200" dirty="0">
                          <a:latin typeface="Arial"/>
                          <a:ea typeface="Calibri"/>
                          <a:cs typeface="Times New Roman"/>
                        </a:rPr>
                        <a:t>rs4920520</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18802429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1.262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(1.124,1.417)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8.53E-05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A</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0.312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0.491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0.142</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995">
                <a:tc>
                  <a:txBody>
                    <a:bodyPr/>
                    <a:lstStyle/>
                    <a:p>
                      <a:pPr marL="0" marR="0" algn="ctr">
                        <a:spcBef>
                          <a:spcPts val="0"/>
                        </a:spcBef>
                        <a:spcAft>
                          <a:spcPts val="0"/>
                        </a:spcAft>
                      </a:pPr>
                      <a:r>
                        <a:rPr lang="en-US" sz="1200" dirty="0">
                          <a:latin typeface="Arial"/>
                          <a:ea typeface="Calibri"/>
                          <a:cs typeface="Times New Roman"/>
                        </a:rPr>
                        <a:t>rs4920522</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18812967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0.774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(0.694,0.864)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4.90E-06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0.642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0.485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0.802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527">
                <a:tc>
                  <a:txBody>
                    <a:bodyPr/>
                    <a:lstStyle/>
                    <a:p>
                      <a:pPr marL="0" marR="0" algn="ctr">
                        <a:spcBef>
                          <a:spcPts val="0"/>
                        </a:spcBef>
                        <a:spcAft>
                          <a:spcPts val="0"/>
                        </a:spcAft>
                      </a:pPr>
                      <a:r>
                        <a:rPr lang="en-US" sz="1200" dirty="0">
                          <a:latin typeface="Arial"/>
                          <a:ea typeface="Calibri"/>
                          <a:cs typeface="Times New Roman"/>
                        </a:rPr>
                        <a:t>rs17352100</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18824699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1.380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(1.215,1.567)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7.32E-07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0.240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0.397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0.090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962">
                <a:tc>
                  <a:txBody>
                    <a:bodyPr/>
                    <a:lstStyle/>
                    <a:p>
                      <a:pPr marL="0" marR="0" algn="ctr">
                        <a:spcBef>
                          <a:spcPts val="0"/>
                        </a:spcBef>
                        <a:spcAft>
                          <a:spcPts val="0"/>
                        </a:spcAft>
                      </a:pPr>
                      <a:r>
                        <a:rPr lang="en-US" sz="1200" dirty="0">
                          <a:latin typeface="Arial"/>
                          <a:ea typeface="Calibri"/>
                          <a:cs typeface="Times New Roman"/>
                        </a:rPr>
                        <a:t>rs766325</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18829045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0.762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(0.681,0.853)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2.37E-06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G</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0.644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0.465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0.823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rs6695765</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18851907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0.783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(0.708,0.867)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2.57E-06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0.562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0.455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0.675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rs742071</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18852461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1.449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(1.261,1.666)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1.84E-07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0.234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0.431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0.048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rs6659735</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18856284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0.776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(0.694,0.868)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8.59E-06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G</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0.656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0.485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0.816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97">
                <a:tc>
                  <a:txBody>
                    <a:bodyPr/>
                    <a:lstStyle/>
                    <a:p>
                      <a:pPr marL="0" marR="0" algn="ctr">
                        <a:spcBef>
                          <a:spcPts val="0"/>
                        </a:spcBef>
                        <a:spcAft>
                          <a:spcPts val="0"/>
                        </a:spcAft>
                      </a:pPr>
                      <a:r>
                        <a:rPr lang="en-US" sz="1200">
                          <a:latin typeface="Arial"/>
                          <a:ea typeface="Calibri"/>
                          <a:cs typeface="Times New Roman"/>
                        </a:rPr>
                        <a:t>rs4920338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18863380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1.277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(1.140,1.430)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2.47E-05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0.312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0.446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0.177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97">
                <a:tc>
                  <a:txBody>
                    <a:bodyPr/>
                    <a:lstStyle/>
                    <a:p>
                      <a:pPr marL="0" marR="0" algn="ctr">
                        <a:spcBef>
                          <a:spcPts val="0"/>
                        </a:spcBef>
                        <a:spcAft>
                          <a:spcPts val="0"/>
                        </a:spcAft>
                      </a:pPr>
                      <a:r>
                        <a:rPr lang="en-US" sz="1200">
                          <a:latin typeface="Arial"/>
                          <a:ea typeface="Calibri"/>
                          <a:cs typeface="Times New Roman"/>
                        </a:rPr>
                        <a:t>rs2236832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18872418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1.223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(1.103,1.355)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1.27E-04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0.395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0.485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0.301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929">
                <a:tc gridSpan="9">
                  <a:txBody>
                    <a:bodyPr/>
                    <a:lstStyle/>
                    <a:p>
                      <a:pPr marL="0" marR="0" algn="ctr">
                        <a:spcBef>
                          <a:spcPts val="0"/>
                        </a:spcBef>
                        <a:spcAft>
                          <a:spcPts val="0"/>
                        </a:spcAft>
                      </a:pPr>
                      <a:r>
                        <a:rPr lang="en-US" sz="1200" b="1" i="1">
                          <a:latin typeface="Arial"/>
                          <a:ea typeface="Calibri"/>
                          <a:cs typeface="Times New Roman"/>
                        </a:rPr>
                        <a:t>VAX1</a:t>
                      </a:r>
                      <a:r>
                        <a:rPr lang="en-US" sz="1200" b="1">
                          <a:latin typeface="Arial"/>
                          <a:ea typeface="Calibri"/>
                          <a:cs typeface="Times New Roman"/>
                        </a:rPr>
                        <a:t> on chr. 10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929">
                <a:tc>
                  <a:txBody>
                    <a:bodyPr/>
                    <a:lstStyle/>
                    <a:p>
                      <a:pPr marL="0" marR="0" algn="ctr">
                        <a:spcBef>
                          <a:spcPts val="0"/>
                        </a:spcBef>
                        <a:spcAft>
                          <a:spcPts val="0"/>
                        </a:spcAft>
                      </a:pPr>
                      <a:r>
                        <a:rPr lang="en-US" sz="1200" dirty="0">
                          <a:latin typeface="Arial"/>
                          <a:ea typeface="Calibri"/>
                          <a:cs typeface="Times New Roman"/>
                        </a:rPr>
                        <a:t>rs7078160</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118817550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1.342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(1.204,1.495)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1.07E-07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A</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0.333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0.194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0.456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a:latin typeface="Arial"/>
                          <a:ea typeface="Calibri"/>
                          <a:cs typeface="Times New Roman"/>
                        </a:rPr>
                        <a:t>rs4752028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118824981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1.284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(1.151,1.434)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7.98E-06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0.285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0.195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0.361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2897">
                <a:tc gridSpan="9">
                  <a:txBody>
                    <a:bodyPr/>
                    <a:lstStyle/>
                    <a:p>
                      <a:pPr marL="0" marR="0" algn="ctr">
                        <a:spcBef>
                          <a:spcPts val="0"/>
                        </a:spcBef>
                        <a:spcAft>
                          <a:spcPts val="0"/>
                        </a:spcAft>
                      </a:pPr>
                      <a:r>
                        <a:rPr lang="en-US" sz="1200" b="1" i="1" dirty="0">
                          <a:latin typeface="Arial"/>
                          <a:ea typeface="Calibri"/>
                          <a:cs typeface="Times New Roman"/>
                        </a:rPr>
                        <a:t>NTN1</a:t>
                      </a:r>
                      <a:r>
                        <a:rPr lang="en-US" sz="1200" b="1" dirty="0">
                          <a:latin typeface="Arial"/>
                          <a:ea typeface="Calibri"/>
                          <a:cs typeface="Times New Roman"/>
                        </a:rPr>
                        <a:t> and </a:t>
                      </a:r>
                      <a:r>
                        <a:rPr lang="en-US" sz="1200" b="1" i="1" dirty="0">
                          <a:latin typeface="Arial"/>
                          <a:ea typeface="Calibri"/>
                          <a:cs typeface="Times New Roman"/>
                        </a:rPr>
                        <a:t>LOC728685</a:t>
                      </a:r>
                      <a:r>
                        <a:rPr lang="en-US" sz="1200" b="1" dirty="0">
                          <a:latin typeface="Arial"/>
                          <a:ea typeface="Calibri"/>
                          <a:cs typeface="Times New Roman"/>
                        </a:rPr>
                        <a:t> on </a:t>
                      </a:r>
                      <a:r>
                        <a:rPr lang="en-US" sz="1200" b="1" dirty="0" err="1">
                          <a:latin typeface="Arial"/>
                          <a:ea typeface="Calibri"/>
                          <a:cs typeface="Times New Roman"/>
                        </a:rPr>
                        <a:t>chr</a:t>
                      </a:r>
                      <a:r>
                        <a:rPr lang="en-US" sz="1200" b="1" dirty="0">
                          <a:latin typeface="Arial"/>
                          <a:ea typeface="Calibri"/>
                          <a:cs typeface="Times New Roman"/>
                        </a:rPr>
                        <a:t>. 17</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2897">
                <a:tc>
                  <a:txBody>
                    <a:bodyPr/>
                    <a:lstStyle/>
                    <a:p>
                      <a:pPr marL="0" marR="0" algn="ctr">
                        <a:spcBef>
                          <a:spcPts val="0"/>
                        </a:spcBef>
                        <a:spcAft>
                          <a:spcPts val="0"/>
                        </a:spcAft>
                      </a:pPr>
                      <a:r>
                        <a:rPr lang="en-US" sz="1200" dirty="0">
                          <a:latin typeface="Arial"/>
                          <a:ea typeface="Calibri"/>
                          <a:cs typeface="Times New Roman"/>
                        </a:rPr>
                        <a:t>rs2872615</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8855418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0.774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(0.696,0.861)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2.48E-06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0.369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0.237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0.482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rs9788972</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8860355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1.398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(1.248,1.565)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7.05E-09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A</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0.254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0.289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0.221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rs4791330</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8861324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1.361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(1.217,1.522)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6.81E-08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0.324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0.292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rs1880646</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8870570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0.795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(0.716,0.883)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1.90E-05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C</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0.411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0.270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0.532</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a:latin typeface="Arial"/>
                          <a:ea typeface="Calibri"/>
                          <a:cs typeface="Times New Roman"/>
                        </a:rPr>
                        <a:t>rs4791331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8872807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1.296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(1.158,1.451)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6.80E-06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0.318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0.459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0.190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962">
                <a:tc>
                  <a:txBody>
                    <a:bodyPr/>
                    <a:lstStyle/>
                    <a:p>
                      <a:pPr marL="0" marR="0" algn="ctr">
                        <a:spcBef>
                          <a:spcPts val="0"/>
                        </a:spcBef>
                        <a:spcAft>
                          <a:spcPts val="0"/>
                        </a:spcAft>
                      </a:pPr>
                      <a:r>
                        <a:rPr lang="en-US" sz="1200" dirty="0">
                          <a:latin typeface="Arial"/>
                          <a:ea typeface="Calibri"/>
                          <a:cs typeface="Times New Roman"/>
                        </a:rPr>
                        <a:t>rs8076457</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8884654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1.345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(1.157,1.563)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1.14E-04</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0.147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0.279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0.035</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rs9915089</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8893619</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1.341</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(1.194,1.507)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7.56E-07</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T</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0.240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0.300</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0.183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978">
                <a:tc>
                  <a:txBody>
                    <a:bodyPr/>
                    <a:lstStyle/>
                    <a:p>
                      <a:pPr marL="0" marR="0" algn="ctr">
                        <a:spcBef>
                          <a:spcPts val="0"/>
                        </a:spcBef>
                        <a:spcAft>
                          <a:spcPts val="0"/>
                        </a:spcAft>
                      </a:pPr>
                      <a:r>
                        <a:rPr lang="en-US" sz="1200" dirty="0">
                          <a:latin typeface="Arial"/>
                          <a:ea typeface="Calibri"/>
                          <a:cs typeface="Times New Roman"/>
                        </a:rPr>
                        <a:t>rs8069536</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8897010</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1.644</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(1.373,1.968)</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6.04E-08</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T</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0.084</a:t>
                      </a:r>
                      <a:endParaRPr lang="en-US" sz="12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0.128</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a:latin typeface="Arial"/>
                          <a:ea typeface="Calibri"/>
                          <a:cs typeface="Times New Roman"/>
                        </a:rPr>
                        <a:t>0.046</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962">
                <a:tc>
                  <a:txBody>
                    <a:bodyPr/>
                    <a:lstStyle/>
                    <a:p>
                      <a:pPr marL="0" marR="0" algn="ctr">
                        <a:spcBef>
                          <a:spcPts val="0"/>
                        </a:spcBef>
                        <a:spcAft>
                          <a:spcPts val="0"/>
                        </a:spcAft>
                      </a:pPr>
                      <a:r>
                        <a:rPr lang="en-US" sz="1200">
                          <a:latin typeface="Arial"/>
                          <a:ea typeface="Calibri"/>
                          <a:cs typeface="Times New Roman"/>
                        </a:rPr>
                        <a:t>rs8081823</a:t>
                      </a:r>
                      <a:endParaRPr lang="en-US" sz="120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8906276</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1.277</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(1.153,1.415)</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2.64E-06</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A</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0.384</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0.323</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Arial"/>
                          <a:ea typeface="Calibri"/>
                          <a:cs typeface="Times New Roman"/>
                        </a:rPr>
                        <a:t>0.436</a:t>
                      </a:r>
                      <a:endParaRPr lang="en-US" sz="1200" dirty="0">
                        <a:latin typeface="Calibri"/>
                        <a:ea typeface="Calibri"/>
                        <a:cs typeface="Times New Roman"/>
                      </a:endParaRPr>
                    </a:p>
                  </a:txBody>
                  <a:tcPr marL="61758" marR="6175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962">
                <a:tc gridSpan="9">
                  <a:txBody>
                    <a:bodyPr/>
                    <a:lstStyle/>
                    <a:p>
                      <a:pPr marL="0" marR="0" algn="l">
                        <a:spcBef>
                          <a:spcPts val="0"/>
                        </a:spcBef>
                        <a:spcAft>
                          <a:spcPts val="0"/>
                        </a:spcAft>
                      </a:pPr>
                      <a:r>
                        <a:rPr lang="en-US" sz="800" dirty="0">
                          <a:latin typeface="Arial"/>
                          <a:ea typeface="Calibri"/>
                          <a:cs typeface="Times New Roman"/>
                        </a:rPr>
                        <a:t>*the target allele was defined as the minor allele (MA) among parents of European ancestry</a:t>
                      </a:r>
                      <a:endParaRPr lang="en-US" sz="1000" dirty="0">
                        <a:latin typeface="Calibri"/>
                        <a:ea typeface="Calibri"/>
                        <a:cs typeface="Times New Roman"/>
                      </a:endParaRPr>
                    </a:p>
                  </a:txBody>
                  <a:tcPr marL="61758" marR="617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25" name="Rectangle 1"/>
          <p:cNvSpPr>
            <a:spLocks noChangeArrowheads="1"/>
          </p:cNvSpPr>
          <p:nvPr/>
        </p:nvSpPr>
        <p:spPr bwMode="auto">
          <a:xfrm>
            <a:off x="0" y="-1116"/>
            <a:ext cx="9372599"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rPr>
              <a:t>Genes near</a:t>
            </a:r>
            <a:r>
              <a:rPr lang="en-US" sz="2400" dirty="0" smtClean="0">
                <a:latin typeface="Arial" pitchFamily="34" charset="0"/>
              </a:rPr>
              <a:t>ly genome wide significant need further investigation</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70025"/>
          </a:xfrm>
        </p:spPr>
        <p:txBody>
          <a:bodyPr/>
          <a:lstStyle/>
          <a:p>
            <a:r>
              <a:rPr lang="en-US" dirty="0" smtClean="0"/>
              <a:t>Region of signal on 17q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rot="5400000">
            <a:off x="3144045" y="-733107"/>
            <a:ext cx="3048001" cy="8781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Replication study is underway</a:t>
            </a:r>
            <a:endParaRPr lang="en-US" dirty="0"/>
          </a:p>
        </p:txBody>
      </p:sp>
      <p:sp>
        <p:nvSpPr>
          <p:cNvPr id="3" name="Content Placeholder 2"/>
          <p:cNvSpPr>
            <a:spLocks noGrp="1"/>
          </p:cNvSpPr>
          <p:nvPr>
            <p:ph idx="1"/>
          </p:nvPr>
        </p:nvSpPr>
        <p:spPr/>
        <p:txBody>
          <a:bodyPr/>
          <a:lstStyle/>
          <a:p>
            <a:r>
              <a:rPr lang="en-US" dirty="0" smtClean="0"/>
              <a:t>1000 case-parent trios </a:t>
            </a:r>
          </a:p>
          <a:p>
            <a:r>
              <a:rPr lang="en-US" dirty="0" smtClean="0"/>
              <a:t>Custom panel of genes/regions identified in GWAS</a:t>
            </a:r>
          </a:p>
          <a:p>
            <a:r>
              <a:rPr lang="en-US" dirty="0" smtClean="0"/>
              <a:t>Results pending….</a:t>
            </a:r>
          </a:p>
          <a:p>
            <a:r>
              <a:rPr lang="en-US" dirty="0" smtClean="0"/>
              <a:t>What about CP case-parent trios?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550 CP case-parent trios</a:t>
            </a:r>
          </a:p>
        </p:txBody>
      </p:sp>
      <p:graphicFrame>
        <p:nvGraphicFramePr>
          <p:cNvPr id="4" name="Table 3"/>
          <p:cNvGraphicFramePr>
            <a:graphicFrameLocks noGrp="1"/>
          </p:cNvGraphicFramePr>
          <p:nvPr/>
        </p:nvGraphicFramePr>
        <p:xfrm>
          <a:off x="838200" y="1524000"/>
          <a:ext cx="7543796" cy="4647033"/>
        </p:xfrm>
        <a:graphic>
          <a:graphicData uri="http://schemas.openxmlformats.org/drawingml/2006/table">
            <a:tbl>
              <a:tblPr/>
              <a:tblGrid>
                <a:gridCol w="2013410"/>
                <a:gridCol w="957706"/>
                <a:gridCol w="957706"/>
                <a:gridCol w="957706"/>
                <a:gridCol w="957706"/>
                <a:gridCol w="957706"/>
                <a:gridCol w="741856"/>
              </a:tblGrid>
              <a:tr h="224473">
                <a:tc gridSpan="7">
                  <a:txBody>
                    <a:bodyPr/>
                    <a:lstStyle/>
                    <a:p>
                      <a:pPr marL="0" marR="0" algn="l">
                        <a:spcBef>
                          <a:spcPts val="0"/>
                        </a:spcBef>
                        <a:spcAft>
                          <a:spcPts val="0"/>
                        </a:spcAft>
                      </a:pPr>
                      <a:r>
                        <a:rPr lang="en-US" sz="1800" dirty="0" smtClean="0">
                          <a:solidFill>
                            <a:srgbClr val="000000"/>
                          </a:solidFill>
                          <a:latin typeface="Arial"/>
                          <a:ea typeface="Times New Roman"/>
                          <a:cs typeface="Times New Roman"/>
                        </a:rPr>
                        <a:t>Gender </a:t>
                      </a:r>
                      <a:r>
                        <a:rPr lang="en-US" sz="1800" dirty="0">
                          <a:solidFill>
                            <a:srgbClr val="000000"/>
                          </a:solidFill>
                          <a:latin typeface="Arial"/>
                          <a:ea typeface="Times New Roman"/>
                          <a:cs typeface="Times New Roman"/>
                        </a:rPr>
                        <a:t>of CP cases by recruitment site</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4473">
                <a:tc rowSpan="2">
                  <a:txBody>
                    <a:bodyPr/>
                    <a:lstStyle/>
                    <a:p>
                      <a:pPr marL="0" marR="0" algn="ctr">
                        <a:spcBef>
                          <a:spcPts val="0"/>
                        </a:spcBef>
                        <a:spcAft>
                          <a:spcPts val="0"/>
                        </a:spcAft>
                      </a:pPr>
                      <a:r>
                        <a:rPr lang="en-US" sz="1800" dirty="0">
                          <a:solidFill>
                            <a:srgbClr val="000000"/>
                          </a:solidFill>
                          <a:latin typeface="Arial"/>
                          <a:ea typeface="Times New Roman"/>
                          <a:cs typeface="Times New Roman"/>
                        </a:rPr>
                        <a:t>Sites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1800">
                          <a:solidFill>
                            <a:srgbClr val="000000"/>
                          </a:solidFill>
                          <a:latin typeface="Arial"/>
                          <a:ea typeface="Times New Roman"/>
                          <a:cs typeface="Times New Roman"/>
                        </a:rPr>
                        <a:t>Male</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a:solidFill>
                            <a:srgbClr val="000000"/>
                          </a:solidFill>
                          <a:latin typeface="Arial"/>
                          <a:ea typeface="Times New Roman"/>
                          <a:cs typeface="Times New Roman"/>
                        </a:rPr>
                        <a:t>Female</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spcBef>
                          <a:spcPts val="0"/>
                        </a:spcBef>
                        <a:spcAft>
                          <a:spcPts val="0"/>
                        </a:spcAft>
                      </a:pPr>
                      <a:r>
                        <a:rPr lang="en-US" sz="1800">
                          <a:solidFill>
                            <a:srgbClr val="000000"/>
                          </a:solidFill>
                          <a:latin typeface="Arial"/>
                          <a:ea typeface="Times New Roman"/>
                          <a:cs typeface="Times New Roman"/>
                        </a:rPr>
                        <a:t>Total</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95073">
                <a:tc vMerge="1">
                  <a:txBody>
                    <a:bodyPr/>
                    <a:lstStyle/>
                    <a:p>
                      <a:endParaRPr lang="en-US"/>
                    </a:p>
                  </a:txBody>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Counts</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Counts</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Counts</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Denmark</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62%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Norway</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110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Iowa</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46%</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54%</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41</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Maryland</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44%</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24</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56%</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a:solidFill>
                            <a:srgbClr val="000000"/>
                          </a:solidFill>
                          <a:latin typeface="Arial"/>
                          <a:ea typeface="Times New Roman"/>
                          <a:cs typeface="Times New Roman"/>
                        </a:rPr>
                        <a:t>Pittsburgh</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Utah</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31</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64</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Singapore</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61%</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dirty="0">
                          <a:solidFill>
                            <a:srgbClr val="000000"/>
                          </a:solidFill>
                          <a:latin typeface="Arial"/>
                          <a:ea typeface="Times New Roman"/>
                          <a:cs typeface="Times New Roman"/>
                        </a:rPr>
                        <a:t>Taiwan</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63%</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79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14%</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727">
                <a:tc>
                  <a:txBody>
                    <a:bodyPr/>
                    <a:lstStyle/>
                    <a:p>
                      <a:pPr marL="0" marR="0" algn="l">
                        <a:spcBef>
                          <a:spcPts val="0"/>
                        </a:spcBef>
                        <a:spcAft>
                          <a:spcPts val="0"/>
                        </a:spcAft>
                      </a:pPr>
                      <a:r>
                        <a:rPr lang="en-US" sz="1800" dirty="0" err="1">
                          <a:solidFill>
                            <a:srgbClr val="000000"/>
                          </a:solidFill>
                          <a:latin typeface="Arial"/>
                          <a:ea typeface="Times New Roman"/>
                          <a:cs typeface="Times New Roman"/>
                        </a:rPr>
                        <a:t>Shangdong</a:t>
                      </a:r>
                      <a:r>
                        <a:rPr lang="en-US" sz="1800" dirty="0">
                          <a:solidFill>
                            <a:srgbClr val="000000"/>
                          </a:solidFill>
                          <a:latin typeface="Arial"/>
                          <a:ea typeface="Times New Roman"/>
                          <a:cs typeface="Times New Roman"/>
                        </a:rPr>
                        <a:t> </a:t>
                      </a:r>
                      <a:r>
                        <a:rPr lang="en-US" sz="1800" dirty="0" err="1">
                          <a:solidFill>
                            <a:srgbClr val="000000"/>
                          </a:solidFill>
                          <a:latin typeface="Arial"/>
                          <a:ea typeface="Times New Roman"/>
                          <a:cs typeface="Times New Roman"/>
                        </a:rPr>
                        <a:t>Prov</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16</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38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a:solidFill>
                            <a:srgbClr val="000000"/>
                          </a:solidFill>
                          <a:latin typeface="Arial"/>
                          <a:ea typeface="Times New Roman"/>
                          <a:cs typeface="Times New Roman"/>
                        </a:rPr>
                        <a:t>Hubei Prov</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19</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26</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a:solidFill>
                            <a:srgbClr val="000000"/>
                          </a:solidFill>
                          <a:latin typeface="Arial"/>
                          <a:ea typeface="Times New Roman"/>
                          <a:cs typeface="Times New Roman"/>
                        </a:rPr>
                        <a:t>Sechuan Prov</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18</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22</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40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7%</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73">
                <a:tc>
                  <a:txBody>
                    <a:bodyPr/>
                    <a:lstStyle/>
                    <a:p>
                      <a:pPr marL="0" marR="0" algn="l">
                        <a:spcBef>
                          <a:spcPts val="0"/>
                        </a:spcBef>
                        <a:spcAft>
                          <a:spcPts val="0"/>
                        </a:spcAft>
                      </a:pPr>
                      <a:r>
                        <a:rPr lang="en-US" sz="1800">
                          <a:solidFill>
                            <a:srgbClr val="000000"/>
                          </a:solidFill>
                          <a:latin typeface="Arial"/>
                          <a:ea typeface="Times New Roman"/>
                          <a:cs typeface="Times New Roman"/>
                        </a:rPr>
                        <a:t>Korea</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Calibri"/>
                          <a:ea typeface="Calibri"/>
                          <a:cs typeface="Times New Roman"/>
                        </a:rPr>
                        <a:t>4</a:t>
                      </a:r>
                      <a:endParaRPr lang="en-US" sz="18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80%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20%</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5</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Calibri"/>
                          <a:ea typeface="Calibri"/>
                          <a:cs typeface="Times New Roman"/>
                        </a:rPr>
                        <a:t>1%</a:t>
                      </a:r>
                      <a:endParaRPr lang="en-US" sz="18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5073">
                <a:tc>
                  <a:txBody>
                    <a:bodyPr/>
                    <a:lstStyle/>
                    <a:p>
                      <a:pPr marL="0" marR="0" algn="l">
                        <a:spcBef>
                          <a:spcPts val="0"/>
                        </a:spcBef>
                        <a:spcAft>
                          <a:spcPts val="0"/>
                        </a:spcAft>
                      </a:pPr>
                      <a:r>
                        <a:rPr lang="en-US" sz="2000" b="1" dirty="0">
                          <a:solidFill>
                            <a:srgbClr val="000000"/>
                          </a:solidFill>
                          <a:latin typeface="Arial"/>
                          <a:ea typeface="Times New Roman"/>
                          <a:cs typeface="Times New Roman"/>
                        </a:rPr>
                        <a:t>Total</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244</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44%</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306</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56%</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550</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solidFill>
                            <a:srgbClr val="000000"/>
                          </a:solidFill>
                          <a:latin typeface="Calibri"/>
                          <a:ea typeface="Calibri"/>
                          <a:cs typeface="Times New Roman"/>
                        </a:rPr>
                        <a:t>100%</a:t>
                      </a:r>
                      <a:endParaRPr lang="en-US" sz="2000" b="1"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9144000" cy="1143000"/>
          </a:xfrm>
        </p:spPr>
        <p:txBody>
          <a:bodyPr>
            <a:normAutofit fontScale="90000"/>
          </a:bodyPr>
          <a:lstStyle/>
          <a:p>
            <a:pPr eaLnBrk="1" hangingPunct="1"/>
            <a:r>
              <a:rPr lang="en-US" smtClean="0"/>
              <a:t>Nothing reaches genome-wide significance</a:t>
            </a:r>
          </a:p>
        </p:txBody>
      </p:sp>
      <p:pic>
        <p:nvPicPr>
          <p:cNvPr id="12291" name="Picture 3" descr="CP final mht plot2.PNG"/>
          <p:cNvPicPr>
            <a:picLocks noChangeAspect="1" noChangeArrowheads="1"/>
          </p:cNvPicPr>
          <p:nvPr/>
        </p:nvPicPr>
        <p:blipFill>
          <a:blip r:embed="rId2" cstate="print"/>
          <a:srcRect/>
          <a:stretch>
            <a:fillRect/>
          </a:stretch>
        </p:blipFill>
        <p:spPr bwMode="auto">
          <a:xfrm>
            <a:off x="609600" y="1295400"/>
            <a:ext cx="8229600" cy="5562600"/>
          </a:xfrm>
          <a:prstGeom prst="rect">
            <a:avLst/>
          </a:prstGeom>
          <a:noFill/>
          <a:ln w="9525">
            <a:noFill/>
            <a:miter lim="800000"/>
            <a:headEnd/>
            <a:tailEnd/>
          </a:ln>
        </p:spPr>
      </p:pic>
      <p:sp>
        <p:nvSpPr>
          <p:cNvPr id="4" name="Oval 3"/>
          <p:cNvSpPr/>
          <p:nvPr/>
        </p:nvSpPr>
        <p:spPr>
          <a:xfrm>
            <a:off x="304800" y="6096000"/>
            <a:ext cx="25908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Where do we go from here?</a:t>
            </a:r>
            <a:endParaRPr lang="en-US" dirty="0">
              <a:solidFill>
                <a:schemeClr val="tx1"/>
              </a:solidFill>
            </a:endParaRPr>
          </a:p>
        </p:txBody>
      </p:sp>
      <p:sp>
        <p:nvSpPr>
          <p:cNvPr id="5" name="Oval 4"/>
          <p:cNvSpPr/>
          <p:nvPr/>
        </p:nvSpPr>
        <p:spPr>
          <a:xfrm>
            <a:off x="8305800" y="5943600"/>
            <a:ext cx="838200" cy="381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X</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a:t>
            </a:r>
            <a:r>
              <a:rPr lang="en-US" dirty="0" err="1" smtClean="0"/>
              <a:t>GxE</a:t>
            </a:r>
            <a:r>
              <a:rPr lang="en-US" dirty="0" smtClean="0"/>
              <a:t> interactions with 3 maternal exposures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Maternal smoking, alcohol consumption &amp; vitamin supplementation</a:t>
            </a:r>
          </a:p>
          <a:p>
            <a:r>
              <a:rPr lang="en-US" dirty="0" smtClean="0"/>
              <a:t>We did three family based tests (effectively genotypic TDTs)</a:t>
            </a:r>
          </a:p>
          <a:p>
            <a:pPr marL="971550" lvl="1" indent="-514350">
              <a:buFont typeface="+mj-lt"/>
              <a:buAutoNum type="arabicPeriod"/>
            </a:pPr>
            <a:r>
              <a:rPr lang="en-US" dirty="0" smtClean="0"/>
              <a:t>Ignoring all exposures</a:t>
            </a:r>
          </a:p>
          <a:p>
            <a:pPr marL="971550" lvl="1" indent="-514350">
              <a:buFont typeface="+mj-lt"/>
              <a:buAutoNum type="arabicPeriod"/>
            </a:pPr>
            <a:r>
              <a:rPr lang="en-US" dirty="0" smtClean="0"/>
              <a:t>Model G and </a:t>
            </a:r>
            <a:r>
              <a:rPr lang="en-US" dirty="0" err="1" smtClean="0"/>
              <a:t>GxE</a:t>
            </a:r>
            <a:r>
              <a:rPr lang="en-US" dirty="0" smtClean="0"/>
              <a:t> interaction (2 </a:t>
            </a:r>
            <a:r>
              <a:rPr lang="en-US" dirty="0" err="1" smtClean="0"/>
              <a:t>df</a:t>
            </a:r>
            <a:r>
              <a:rPr lang="en-US" dirty="0" smtClean="0"/>
              <a:t> test)</a:t>
            </a:r>
          </a:p>
          <a:p>
            <a:pPr marL="971550" lvl="1" indent="-514350">
              <a:buFont typeface="+mj-lt"/>
              <a:buAutoNum type="arabicPeriod"/>
            </a:pPr>
            <a:r>
              <a:rPr lang="en-US" dirty="0" smtClean="0"/>
              <a:t>Model </a:t>
            </a:r>
            <a:r>
              <a:rPr lang="en-US" dirty="0" err="1" smtClean="0"/>
              <a:t>GxE</a:t>
            </a:r>
            <a:r>
              <a:rPr lang="en-US" dirty="0" smtClean="0"/>
              <a:t> interaction alone (1 </a:t>
            </a:r>
            <a:r>
              <a:rPr lang="en-US" dirty="0" err="1" smtClean="0"/>
              <a:t>df</a:t>
            </a:r>
            <a:r>
              <a:rPr lang="en-US" dirty="0" smtClean="0"/>
              <a:t> test)</a:t>
            </a:r>
          </a:p>
          <a:p>
            <a:pPr marL="571500" indent="-514350"/>
            <a:r>
              <a:rPr lang="en-US" dirty="0" smtClean="0"/>
              <a:t>Look for improvement in strength of signal (p-value) in either 1 </a:t>
            </a:r>
            <a:r>
              <a:rPr lang="en-US" dirty="0" err="1" smtClean="0"/>
              <a:t>df</a:t>
            </a:r>
            <a:r>
              <a:rPr lang="en-US" dirty="0" smtClean="0"/>
              <a:t> test or 2 </a:t>
            </a:r>
            <a:r>
              <a:rPr lang="en-US" dirty="0" err="1" smtClean="0"/>
              <a:t>df</a:t>
            </a:r>
            <a:r>
              <a:rPr lang="en-US" dirty="0" smtClean="0"/>
              <a:t> test after dropping really strong G only effects</a:t>
            </a:r>
          </a:p>
          <a:p>
            <a:pPr marL="971550" lvl="1" indent="-514350"/>
            <a:r>
              <a:rPr lang="en-US" dirty="0" smtClean="0"/>
              <a:t>Double Manhattan plots</a:t>
            </a:r>
          </a:p>
          <a:p>
            <a:pPr marL="971550" lvl="1"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Genetic basis of oral clefts has yet to be clearly defined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Genome wide linkage studies show several chromosomal regions may harbor causal genes, but </a:t>
            </a:r>
            <a:r>
              <a:rPr lang="en-US" b="1" dirty="0" smtClean="0"/>
              <a:t>linkage heterogeneity </a:t>
            </a:r>
            <a:r>
              <a:rPr lang="en-US" dirty="0" smtClean="0"/>
              <a:t>is very common</a:t>
            </a:r>
          </a:p>
          <a:p>
            <a:r>
              <a:rPr lang="en-US" dirty="0" smtClean="0"/>
              <a:t>Candidate gene studies also show multiple genes are associated with risk but they are plagued by inconsistency which may reflect </a:t>
            </a:r>
            <a:r>
              <a:rPr lang="en-US" b="1" dirty="0" smtClean="0"/>
              <a:t>allelic heterogeneity</a:t>
            </a:r>
          </a:p>
          <a:p>
            <a:r>
              <a:rPr lang="en-US" b="1" dirty="0" smtClean="0"/>
              <a:t>Genome wide association studies</a:t>
            </a:r>
            <a:r>
              <a:rPr lang="en-US" dirty="0" smtClean="0"/>
              <a:t> show some signals are in gene deserts or well away from </a:t>
            </a:r>
            <a:r>
              <a:rPr lang="en-US" smtClean="0"/>
              <a:t>coding regions</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P_Smoking_Manhattan_Connected.PNG"/>
          <p:cNvPicPr>
            <a:picLocks noChangeAspect="1"/>
          </p:cNvPicPr>
          <p:nvPr/>
        </p:nvPicPr>
        <p:blipFill>
          <a:blip r:embed="rId2" cstate="print"/>
          <a:stretch>
            <a:fillRect/>
          </a:stretch>
        </p:blipFill>
        <p:spPr>
          <a:xfrm>
            <a:off x="0" y="1981200"/>
            <a:ext cx="9144000" cy="4064000"/>
          </a:xfrm>
          <a:prstGeom prst="rect">
            <a:avLst/>
          </a:prstGeom>
        </p:spPr>
      </p:pic>
      <p:sp>
        <p:nvSpPr>
          <p:cNvPr id="2" name="Title 1"/>
          <p:cNvSpPr>
            <a:spLocks noGrp="1"/>
          </p:cNvSpPr>
          <p:nvPr>
            <p:ph type="title"/>
          </p:nvPr>
        </p:nvSpPr>
        <p:spPr>
          <a:xfrm>
            <a:off x="0" y="274638"/>
            <a:ext cx="9144000" cy="2239962"/>
          </a:xfrm>
          <a:solidFill>
            <a:schemeClr val="bg1"/>
          </a:solidFill>
        </p:spPr>
        <p:txBody>
          <a:bodyPr>
            <a:noAutofit/>
          </a:bodyPr>
          <a:lstStyle/>
          <a:p>
            <a:pPr algn="l"/>
            <a:r>
              <a:rPr lang="en-US" sz="2400" dirty="0" smtClean="0"/>
              <a:t>Test of gene effects (G) and gene-environment (</a:t>
            </a:r>
            <a:r>
              <a:rPr lang="en-US" sz="2400" dirty="0" err="1" smtClean="0"/>
              <a:t>GxE</a:t>
            </a:r>
            <a:r>
              <a:rPr lang="en-US" sz="2400" dirty="0" smtClean="0"/>
              <a:t>) </a:t>
            </a:r>
            <a:r>
              <a:rPr lang="en-US" sz="2400" b="1" dirty="0" smtClean="0"/>
              <a:t>for maternal smoking </a:t>
            </a:r>
            <a:r>
              <a:rPr lang="en-US" sz="2400" dirty="0" smtClean="0"/>
              <a:t>in 550 CP trios.  a) –log</a:t>
            </a:r>
            <a:r>
              <a:rPr lang="en-US" sz="2400" baseline="-25000" dirty="0" smtClean="0"/>
              <a:t>10</a:t>
            </a:r>
            <a:r>
              <a:rPr lang="en-US" sz="2400" dirty="0" smtClean="0"/>
              <a:t>(p-value) for </a:t>
            </a:r>
            <a:r>
              <a:rPr lang="en-US" sz="2400" dirty="0" err="1" smtClean="0"/>
              <a:t>autosomal</a:t>
            </a:r>
            <a:r>
              <a:rPr lang="en-US" sz="2400" dirty="0" smtClean="0"/>
              <a:t> SNPs yielding p&lt;0.0001 in either 2df or 1df test from conditional logistic regression model with G and </a:t>
            </a:r>
            <a:r>
              <a:rPr lang="en-US" sz="2400" dirty="0" err="1" smtClean="0"/>
              <a:t>GxE</a:t>
            </a:r>
            <a:r>
              <a:rPr lang="en-US" sz="2400" dirty="0" smtClean="0"/>
              <a:t> included.  b) log</a:t>
            </a:r>
            <a:r>
              <a:rPr lang="en-US" sz="2400" baseline="-25000" dirty="0" smtClean="0"/>
              <a:t>10</a:t>
            </a:r>
            <a:r>
              <a:rPr lang="en-US" sz="2400" dirty="0" smtClean="0"/>
              <a:t>(p-value) from similar model ignoring maternal exposure.</a:t>
            </a:r>
            <a:endParaRPr lang="en-US" sz="2400" dirty="0"/>
          </a:p>
        </p:txBody>
      </p:sp>
      <p:sp>
        <p:nvSpPr>
          <p:cNvPr id="4" name="TextBox 3"/>
          <p:cNvSpPr txBox="1"/>
          <p:nvPr/>
        </p:nvSpPr>
        <p:spPr>
          <a:xfrm>
            <a:off x="0" y="3124200"/>
            <a:ext cx="425116" cy="461665"/>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a:t>
            </a:r>
            <a:endParaRPr lang="en-US" sz="2400" dirty="0"/>
          </a:p>
        </p:txBody>
      </p:sp>
      <p:sp>
        <p:nvSpPr>
          <p:cNvPr id="5" name="TextBox 3"/>
          <p:cNvSpPr txBox="1"/>
          <p:nvPr/>
        </p:nvSpPr>
        <p:spPr>
          <a:xfrm>
            <a:off x="0" y="4495800"/>
            <a:ext cx="439544" cy="461665"/>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b)</a:t>
            </a:r>
            <a:endParaRPr lang="en-US" sz="2400" dirty="0"/>
          </a:p>
        </p:txBody>
      </p:sp>
      <p:sp>
        <p:nvSpPr>
          <p:cNvPr id="7" name="Oval 6"/>
          <p:cNvSpPr/>
          <p:nvPr/>
        </p:nvSpPr>
        <p:spPr>
          <a:xfrm>
            <a:off x="5486400" y="2971800"/>
            <a:ext cx="11430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TBK1</a:t>
            </a:r>
            <a:endParaRPr lang="en-US" sz="1400" dirty="0">
              <a:solidFill>
                <a:schemeClr val="tx1"/>
              </a:solidFill>
            </a:endParaRPr>
          </a:p>
        </p:txBody>
      </p:sp>
      <p:sp>
        <p:nvSpPr>
          <p:cNvPr id="8" name="Oval 7"/>
          <p:cNvSpPr/>
          <p:nvPr/>
        </p:nvSpPr>
        <p:spPr>
          <a:xfrm>
            <a:off x="7391400" y="2895600"/>
            <a:ext cx="13716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ZNF236</a:t>
            </a:r>
            <a:endParaRPr lang="en-US" sz="1400" dirty="0">
              <a:solidFill>
                <a:schemeClr val="tx1"/>
              </a:solidFill>
            </a:endParaRPr>
          </a:p>
        </p:txBody>
      </p:sp>
      <p:sp>
        <p:nvSpPr>
          <p:cNvPr id="9" name="Oval 8"/>
          <p:cNvSpPr/>
          <p:nvPr/>
        </p:nvSpPr>
        <p:spPr>
          <a:xfrm>
            <a:off x="609600" y="2971800"/>
            <a:ext cx="12954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OBSCN</a:t>
            </a:r>
            <a:endParaRPr lang="en-US" sz="1400" dirty="0">
              <a:solidFill>
                <a:schemeClr val="tx1"/>
              </a:solidFill>
            </a:endParaRPr>
          </a:p>
        </p:txBody>
      </p:sp>
      <p:grpSp>
        <p:nvGrpSpPr>
          <p:cNvPr id="12" name="Group 7"/>
          <p:cNvGrpSpPr>
            <a:grpSpLocks/>
          </p:cNvGrpSpPr>
          <p:nvPr/>
        </p:nvGrpSpPr>
        <p:grpSpPr bwMode="auto">
          <a:xfrm>
            <a:off x="4343400" y="4648200"/>
            <a:ext cx="2743200" cy="2209800"/>
            <a:chOff x="2819400" y="4114800"/>
            <a:chExt cx="2743200" cy="2209800"/>
          </a:xfrm>
        </p:grpSpPr>
        <p:sp>
          <p:nvSpPr>
            <p:cNvPr id="13" name="Oval 12"/>
            <p:cNvSpPr/>
            <p:nvPr/>
          </p:nvSpPr>
          <p:spPr>
            <a:xfrm>
              <a:off x="2819400" y="6019800"/>
              <a:ext cx="27432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1"/>
                  </a:solidFill>
                </a:rPr>
                <a:t>Pure interaction</a:t>
              </a:r>
            </a:p>
          </p:txBody>
        </p:sp>
        <p:cxnSp>
          <p:nvCxnSpPr>
            <p:cNvPr id="14" name="Straight Arrow Connector 13"/>
            <p:cNvCxnSpPr/>
            <p:nvPr/>
          </p:nvCxnSpPr>
          <p:spPr>
            <a:xfrm rot="5400000" flipH="1" flipV="1">
              <a:off x="3314700" y="4610100"/>
              <a:ext cx="19050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P_Alcohol_Manhattan_Connected.PNG"/>
          <p:cNvPicPr>
            <a:picLocks noChangeAspect="1"/>
          </p:cNvPicPr>
          <p:nvPr/>
        </p:nvPicPr>
        <p:blipFill>
          <a:blip r:embed="rId2" cstate="print"/>
          <a:stretch>
            <a:fillRect/>
          </a:stretch>
        </p:blipFill>
        <p:spPr>
          <a:xfrm>
            <a:off x="304800" y="1905000"/>
            <a:ext cx="8839200" cy="3928533"/>
          </a:xfrm>
          <a:prstGeom prst="rect">
            <a:avLst/>
          </a:prstGeom>
        </p:spPr>
      </p:pic>
      <p:sp>
        <p:nvSpPr>
          <p:cNvPr id="2" name="Title 1"/>
          <p:cNvSpPr>
            <a:spLocks noGrp="1"/>
          </p:cNvSpPr>
          <p:nvPr>
            <p:ph type="title"/>
          </p:nvPr>
        </p:nvSpPr>
        <p:spPr>
          <a:xfrm>
            <a:off x="304800" y="274638"/>
            <a:ext cx="8382000" cy="2163762"/>
          </a:xfrm>
          <a:solidFill>
            <a:schemeClr val="bg1"/>
          </a:solidFill>
        </p:spPr>
        <p:txBody>
          <a:bodyPr>
            <a:normAutofit fontScale="90000"/>
          </a:bodyPr>
          <a:lstStyle/>
          <a:p>
            <a:pPr algn="l"/>
            <a:r>
              <a:rPr lang="en-US" sz="2400" b="1" dirty="0" smtClean="0">
                <a:solidFill>
                  <a:prstClr val="black"/>
                </a:solidFill>
              </a:rPr>
              <a:t>Figure 2:</a:t>
            </a:r>
            <a:r>
              <a:rPr lang="en-US" sz="2400" dirty="0" smtClean="0">
                <a:solidFill>
                  <a:prstClr val="black"/>
                </a:solidFill>
              </a:rPr>
              <a:t>  Test of gene effects (G) and gene-environment (</a:t>
            </a:r>
            <a:r>
              <a:rPr lang="en-US" sz="2400" dirty="0" err="1" smtClean="0">
                <a:solidFill>
                  <a:prstClr val="black"/>
                </a:solidFill>
              </a:rPr>
              <a:t>GxE</a:t>
            </a:r>
            <a:r>
              <a:rPr lang="en-US" sz="2400" dirty="0" smtClean="0">
                <a:solidFill>
                  <a:prstClr val="black"/>
                </a:solidFill>
              </a:rPr>
              <a:t>) for </a:t>
            </a:r>
            <a:r>
              <a:rPr lang="en-US" sz="2400" b="1" dirty="0" smtClean="0">
                <a:solidFill>
                  <a:prstClr val="black"/>
                </a:solidFill>
              </a:rPr>
              <a:t>maternal alcohol consumption </a:t>
            </a:r>
            <a:r>
              <a:rPr lang="en-US" sz="2400" dirty="0" smtClean="0">
                <a:solidFill>
                  <a:prstClr val="black"/>
                </a:solidFill>
              </a:rPr>
              <a:t>in 550 CP trios.  a) –log</a:t>
            </a:r>
            <a:r>
              <a:rPr lang="en-US" sz="2400" baseline="-25000" dirty="0" smtClean="0">
                <a:solidFill>
                  <a:prstClr val="black"/>
                </a:solidFill>
              </a:rPr>
              <a:t>10</a:t>
            </a:r>
            <a:r>
              <a:rPr lang="en-US" sz="2400" dirty="0" smtClean="0">
                <a:solidFill>
                  <a:prstClr val="black"/>
                </a:solidFill>
              </a:rPr>
              <a:t>(p-value) for </a:t>
            </a:r>
            <a:r>
              <a:rPr lang="en-US" sz="2400" dirty="0" err="1" smtClean="0">
                <a:solidFill>
                  <a:prstClr val="black"/>
                </a:solidFill>
              </a:rPr>
              <a:t>autosomal</a:t>
            </a:r>
            <a:r>
              <a:rPr lang="en-US" sz="2400" dirty="0" smtClean="0">
                <a:solidFill>
                  <a:prstClr val="black"/>
                </a:solidFill>
              </a:rPr>
              <a:t> SNPs yielding p&lt;0.0001 in either 2df or 1df test from conditional logistic regression model with G and </a:t>
            </a:r>
            <a:r>
              <a:rPr lang="en-US" sz="2400" dirty="0" err="1" smtClean="0">
                <a:solidFill>
                  <a:prstClr val="black"/>
                </a:solidFill>
              </a:rPr>
              <a:t>GxE</a:t>
            </a:r>
            <a:r>
              <a:rPr lang="en-US" sz="2400" dirty="0" smtClean="0">
                <a:solidFill>
                  <a:prstClr val="black"/>
                </a:solidFill>
              </a:rPr>
              <a:t> included.  b) log</a:t>
            </a:r>
            <a:r>
              <a:rPr lang="en-US" sz="2400" baseline="-25000" dirty="0" smtClean="0">
                <a:solidFill>
                  <a:prstClr val="black"/>
                </a:solidFill>
              </a:rPr>
              <a:t>10</a:t>
            </a:r>
            <a:r>
              <a:rPr lang="en-US" sz="2400" dirty="0" smtClean="0">
                <a:solidFill>
                  <a:prstClr val="black"/>
                </a:solidFill>
              </a:rPr>
              <a:t>(p-value) from similar model ignoring maternal exposure.</a:t>
            </a:r>
            <a:endParaRPr lang="en-US" dirty="0"/>
          </a:p>
        </p:txBody>
      </p:sp>
      <p:sp>
        <p:nvSpPr>
          <p:cNvPr id="4" name="TextBox 3"/>
          <p:cNvSpPr txBox="1"/>
          <p:nvPr/>
        </p:nvSpPr>
        <p:spPr>
          <a:xfrm>
            <a:off x="0" y="3200400"/>
            <a:ext cx="425116" cy="461665"/>
          </a:xfrm>
          <a:prstGeom prst="rect">
            <a:avLst/>
          </a:prstGeom>
          <a:solidFill>
            <a:schemeClr val="bg1"/>
          </a:solidFill>
        </p:spPr>
        <p:txBody>
          <a:bodyPr wrap="none" rtlCol="0">
            <a:spAutoFit/>
          </a:bodyPr>
          <a:lstStyle/>
          <a:p>
            <a:r>
              <a:rPr lang="en-US" sz="2400" dirty="0" smtClean="0"/>
              <a:t>a)</a:t>
            </a:r>
            <a:endParaRPr lang="en-US" sz="2400" dirty="0"/>
          </a:p>
        </p:txBody>
      </p:sp>
      <p:sp>
        <p:nvSpPr>
          <p:cNvPr id="5" name="TextBox 4"/>
          <p:cNvSpPr txBox="1"/>
          <p:nvPr/>
        </p:nvSpPr>
        <p:spPr>
          <a:xfrm>
            <a:off x="0" y="4267200"/>
            <a:ext cx="439544" cy="461665"/>
          </a:xfrm>
          <a:prstGeom prst="rect">
            <a:avLst/>
          </a:prstGeom>
          <a:solidFill>
            <a:schemeClr val="bg1"/>
          </a:solidFill>
        </p:spPr>
        <p:txBody>
          <a:bodyPr wrap="none" rtlCol="0">
            <a:spAutoFit/>
          </a:bodyPr>
          <a:lstStyle/>
          <a:p>
            <a:r>
              <a:rPr lang="en-US" sz="2400" dirty="0" smtClean="0"/>
              <a:t>b)</a:t>
            </a:r>
            <a:endParaRPr lang="en-US" sz="2400" dirty="0"/>
          </a:p>
        </p:txBody>
      </p:sp>
      <p:sp>
        <p:nvSpPr>
          <p:cNvPr id="7" name="Oval 6"/>
          <p:cNvSpPr/>
          <p:nvPr/>
        </p:nvSpPr>
        <p:spPr>
          <a:xfrm>
            <a:off x="838200" y="29718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LOC645762</a:t>
            </a:r>
            <a:endParaRPr lang="en-US" sz="1400" dirty="0">
              <a:solidFill>
                <a:schemeClr val="tx1"/>
              </a:solidFill>
            </a:endParaRPr>
          </a:p>
        </p:txBody>
      </p:sp>
      <p:sp>
        <p:nvSpPr>
          <p:cNvPr id="8" name="Oval 7"/>
          <p:cNvSpPr/>
          <p:nvPr/>
        </p:nvSpPr>
        <p:spPr>
          <a:xfrm>
            <a:off x="2057400" y="2286000"/>
            <a:ext cx="12954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AGXT2</a:t>
            </a:r>
            <a:endParaRPr lang="en-US" sz="1400" dirty="0">
              <a:solidFill>
                <a:schemeClr val="tx1"/>
              </a:solidFill>
            </a:endParaRPr>
          </a:p>
        </p:txBody>
      </p:sp>
      <p:sp>
        <p:nvSpPr>
          <p:cNvPr id="9" name="Oval 8"/>
          <p:cNvSpPr/>
          <p:nvPr/>
        </p:nvSpPr>
        <p:spPr>
          <a:xfrm>
            <a:off x="2743200" y="2667000"/>
            <a:ext cx="12954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HMP19</a:t>
            </a:r>
            <a:endParaRPr lang="en-US" sz="1400" dirty="0">
              <a:solidFill>
                <a:schemeClr val="tx1"/>
              </a:solidFill>
            </a:endParaRPr>
          </a:p>
        </p:txBody>
      </p:sp>
      <p:cxnSp>
        <p:nvCxnSpPr>
          <p:cNvPr id="11" name="Straight Arrow Connector 10"/>
          <p:cNvCxnSpPr>
            <a:stCxn id="8" idx="4"/>
          </p:cNvCxnSpPr>
          <p:nvPr/>
        </p:nvCxnSpPr>
        <p:spPr>
          <a:xfrm rot="16200000" flipH="1">
            <a:off x="2457450" y="2686050"/>
            <a:ext cx="685800" cy="1905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429000" y="2286000"/>
            <a:ext cx="1219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c6orf105</a:t>
            </a:r>
            <a:endParaRPr lang="en-US" sz="1200" dirty="0">
              <a:solidFill>
                <a:schemeClr val="tx1"/>
              </a:solidFill>
            </a:endParaRPr>
          </a:p>
        </p:txBody>
      </p:sp>
      <p:cxnSp>
        <p:nvCxnSpPr>
          <p:cNvPr id="15" name="Straight Arrow Connector 14"/>
          <p:cNvCxnSpPr/>
          <p:nvPr/>
        </p:nvCxnSpPr>
        <p:spPr>
          <a:xfrm rot="5400000">
            <a:off x="3352800" y="2590800"/>
            <a:ext cx="685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4114800" y="25908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PRDM14</a:t>
            </a:r>
            <a:endParaRPr lang="en-US" sz="1400" dirty="0">
              <a:solidFill>
                <a:schemeClr val="tx1"/>
              </a:solidFill>
            </a:endParaRPr>
          </a:p>
        </p:txBody>
      </p:sp>
      <p:sp>
        <p:nvSpPr>
          <p:cNvPr id="17" name="Oval 16"/>
          <p:cNvSpPr/>
          <p:nvPr/>
        </p:nvSpPr>
        <p:spPr>
          <a:xfrm>
            <a:off x="5181600" y="2895600"/>
            <a:ext cx="9906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SMC2</a:t>
            </a:r>
            <a:endParaRPr lang="en-US" sz="1400" dirty="0">
              <a:solidFill>
                <a:schemeClr val="tx1"/>
              </a:solidFill>
            </a:endParaRPr>
          </a:p>
        </p:txBody>
      </p:sp>
      <p:cxnSp>
        <p:nvCxnSpPr>
          <p:cNvPr id="19" name="Straight Arrow Connector 18"/>
          <p:cNvCxnSpPr/>
          <p:nvPr/>
        </p:nvCxnSpPr>
        <p:spPr>
          <a:xfrm rot="10800000" flipV="1">
            <a:off x="4343400" y="2743200"/>
            <a:ext cx="38100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105400" y="2209800"/>
            <a:ext cx="1219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MLLT3</a:t>
            </a:r>
            <a:endParaRPr lang="en-US" sz="1400" dirty="0">
              <a:solidFill>
                <a:schemeClr val="tx1"/>
              </a:solidFill>
            </a:endParaRPr>
          </a:p>
        </p:txBody>
      </p:sp>
      <p:cxnSp>
        <p:nvCxnSpPr>
          <p:cNvPr id="22" name="Straight Arrow Connector 21"/>
          <p:cNvCxnSpPr/>
          <p:nvPr/>
        </p:nvCxnSpPr>
        <p:spPr>
          <a:xfrm rot="10800000" flipV="1">
            <a:off x="4648200" y="2362200"/>
            <a:ext cx="914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P_Vitamin_Manhattan_Connected.PNG"/>
          <p:cNvPicPr>
            <a:picLocks noChangeAspect="1"/>
          </p:cNvPicPr>
          <p:nvPr/>
        </p:nvPicPr>
        <p:blipFill>
          <a:blip r:embed="rId2" cstate="print"/>
          <a:stretch>
            <a:fillRect/>
          </a:stretch>
        </p:blipFill>
        <p:spPr>
          <a:xfrm>
            <a:off x="0" y="2057400"/>
            <a:ext cx="9144000" cy="4064000"/>
          </a:xfrm>
          <a:prstGeom prst="rect">
            <a:avLst/>
          </a:prstGeom>
        </p:spPr>
      </p:pic>
      <p:sp>
        <p:nvSpPr>
          <p:cNvPr id="5" name="TextBox 3"/>
          <p:cNvSpPr txBox="1"/>
          <p:nvPr/>
        </p:nvSpPr>
        <p:spPr>
          <a:xfrm>
            <a:off x="0" y="4648200"/>
            <a:ext cx="439544" cy="461665"/>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b)</a:t>
            </a:r>
            <a:endParaRPr lang="en-US" sz="2400" dirty="0"/>
          </a:p>
        </p:txBody>
      </p:sp>
      <p:sp>
        <p:nvSpPr>
          <p:cNvPr id="2" name="Title 1"/>
          <p:cNvSpPr>
            <a:spLocks noGrp="1"/>
          </p:cNvSpPr>
          <p:nvPr>
            <p:ph type="title"/>
          </p:nvPr>
        </p:nvSpPr>
        <p:spPr>
          <a:xfrm>
            <a:off x="304800" y="609600"/>
            <a:ext cx="8839200" cy="1935162"/>
          </a:xfrm>
          <a:solidFill>
            <a:schemeClr val="bg1"/>
          </a:solidFill>
        </p:spPr>
        <p:txBody>
          <a:bodyPr>
            <a:noAutofit/>
          </a:bodyPr>
          <a:lstStyle/>
          <a:p>
            <a:pPr algn="l"/>
            <a:r>
              <a:rPr lang="en-US" sz="2400" b="1" dirty="0" smtClean="0"/>
              <a:t>Figure 4:</a:t>
            </a:r>
            <a:r>
              <a:rPr lang="en-US" sz="2400" dirty="0" smtClean="0"/>
              <a:t>  Test of gene effects (G) and gene-environment (</a:t>
            </a:r>
            <a:r>
              <a:rPr lang="en-US" sz="2400" dirty="0" err="1" smtClean="0"/>
              <a:t>GxE</a:t>
            </a:r>
            <a:r>
              <a:rPr lang="en-US" sz="2400" dirty="0" smtClean="0"/>
              <a:t>) for </a:t>
            </a:r>
            <a:r>
              <a:rPr lang="en-US" sz="2400" b="1" dirty="0" smtClean="0"/>
              <a:t>maternal vitamin supplementation </a:t>
            </a:r>
            <a:r>
              <a:rPr lang="en-US" sz="2400" dirty="0" smtClean="0"/>
              <a:t>in 550 CP trios.  a) –log</a:t>
            </a:r>
            <a:r>
              <a:rPr lang="en-US" sz="2400" baseline="-25000" dirty="0" smtClean="0"/>
              <a:t>10</a:t>
            </a:r>
            <a:r>
              <a:rPr lang="en-US" sz="2400" dirty="0" smtClean="0"/>
              <a:t>(p-value) for </a:t>
            </a:r>
            <a:r>
              <a:rPr lang="en-US" sz="2400" dirty="0" err="1" smtClean="0"/>
              <a:t>autosomal</a:t>
            </a:r>
            <a:r>
              <a:rPr lang="en-US" sz="2400" dirty="0" smtClean="0"/>
              <a:t> SNPs yielding p&lt;0.0001 in either 2df or 1df test from conditional logistic regression model with G and </a:t>
            </a:r>
            <a:r>
              <a:rPr lang="en-US" sz="2400" dirty="0" err="1" smtClean="0"/>
              <a:t>GxE</a:t>
            </a:r>
            <a:r>
              <a:rPr lang="en-US" sz="2400" dirty="0" smtClean="0"/>
              <a:t> included.  b) log</a:t>
            </a:r>
            <a:r>
              <a:rPr lang="en-US" sz="2400" baseline="-25000" dirty="0" smtClean="0"/>
              <a:t>10</a:t>
            </a:r>
            <a:r>
              <a:rPr lang="en-US" sz="2400" dirty="0" smtClean="0"/>
              <a:t>(p-value) from similar model ignoring maternal exposure.</a:t>
            </a:r>
            <a:endParaRPr lang="en-US" sz="2400" dirty="0"/>
          </a:p>
        </p:txBody>
      </p:sp>
      <p:sp>
        <p:nvSpPr>
          <p:cNvPr id="4" name="TextBox 3"/>
          <p:cNvSpPr txBox="1"/>
          <p:nvPr/>
        </p:nvSpPr>
        <p:spPr>
          <a:xfrm>
            <a:off x="0" y="3048000"/>
            <a:ext cx="425116" cy="461665"/>
          </a:xfrm>
          <a:prstGeom prst="rect">
            <a:avLst/>
          </a:prstGeom>
          <a:solidFill>
            <a:schemeClr val="bg1"/>
          </a:solid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t>a)</a:t>
            </a:r>
            <a:endParaRPr lang="en-US" sz="2400" dirty="0"/>
          </a:p>
        </p:txBody>
      </p:sp>
      <p:sp>
        <p:nvSpPr>
          <p:cNvPr id="7" name="Oval 6"/>
          <p:cNvSpPr/>
          <p:nvPr/>
        </p:nvSpPr>
        <p:spPr>
          <a:xfrm>
            <a:off x="2286000" y="26670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BTN2A1</a:t>
            </a:r>
            <a:endParaRPr lang="en-US" sz="1400" dirty="0">
              <a:solidFill>
                <a:schemeClr val="tx1"/>
              </a:solidFill>
            </a:endParaRPr>
          </a:p>
        </p:txBody>
      </p:sp>
      <p:cxnSp>
        <p:nvCxnSpPr>
          <p:cNvPr id="9" name="Straight Arrow Connector 8"/>
          <p:cNvCxnSpPr/>
          <p:nvPr/>
        </p:nvCxnSpPr>
        <p:spPr>
          <a:xfrm rot="5400000">
            <a:off x="2514203" y="3123803"/>
            <a:ext cx="609600"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2971800" y="29718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LOC392027</a:t>
            </a:r>
            <a:endParaRPr lang="en-US" sz="1400" dirty="0">
              <a:solidFill>
                <a:schemeClr val="tx1"/>
              </a:solidFill>
            </a:endParaRPr>
          </a:p>
        </p:txBody>
      </p:sp>
      <p:sp>
        <p:nvSpPr>
          <p:cNvPr id="11" name="Oval 10"/>
          <p:cNvSpPr/>
          <p:nvPr/>
        </p:nvSpPr>
        <p:spPr>
          <a:xfrm>
            <a:off x="914400" y="30480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LOC729940</a:t>
            </a:r>
            <a:r>
              <a:rPr lang="en-US" sz="1400" dirty="0" smtClean="0"/>
              <a:t> </a:t>
            </a:r>
            <a:endParaRPr lang="en-US" sz="1400" dirty="0">
              <a:solidFill>
                <a:schemeClr val="tx1"/>
              </a:solidFill>
            </a:endParaRPr>
          </a:p>
        </p:txBody>
      </p:sp>
      <p:sp>
        <p:nvSpPr>
          <p:cNvPr id="12" name="Oval 11"/>
          <p:cNvSpPr/>
          <p:nvPr/>
        </p:nvSpPr>
        <p:spPr>
          <a:xfrm>
            <a:off x="4114800" y="3200400"/>
            <a:ext cx="1219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BAALC</a:t>
            </a:r>
            <a:endParaRPr lang="en-US" sz="1400" dirty="0">
              <a:solidFill>
                <a:schemeClr val="tx1"/>
              </a:solidFill>
            </a:endParaRPr>
          </a:p>
        </p:txBody>
      </p:sp>
      <p:sp>
        <p:nvSpPr>
          <p:cNvPr id="13" name="Oval 12"/>
          <p:cNvSpPr/>
          <p:nvPr/>
        </p:nvSpPr>
        <p:spPr>
          <a:xfrm>
            <a:off x="5410200" y="3276600"/>
            <a:ext cx="838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ETV6</a:t>
            </a:r>
            <a:endParaRPr lang="en-US" sz="1400" dirty="0">
              <a:solidFill>
                <a:schemeClr val="tx1"/>
              </a:solidFill>
            </a:endParaRPr>
          </a:p>
        </p:txBody>
      </p:sp>
      <p:cxnSp>
        <p:nvCxnSpPr>
          <p:cNvPr id="17" name="Straight Arrow Connector 16"/>
          <p:cNvCxnSpPr/>
          <p:nvPr/>
        </p:nvCxnSpPr>
        <p:spPr>
          <a:xfrm rot="5400000">
            <a:off x="1447800" y="3276600"/>
            <a:ext cx="228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0" y="32004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ACOXL</a:t>
            </a:r>
            <a:r>
              <a:rPr lang="en-US" sz="1400" dirty="0" smtClean="0"/>
              <a:t> </a:t>
            </a:r>
            <a:endParaRPr lang="en-US" sz="1400" dirty="0">
              <a:solidFill>
                <a:schemeClr val="tx1"/>
              </a:solidFill>
            </a:endParaRPr>
          </a:p>
        </p:txBody>
      </p:sp>
      <p:sp>
        <p:nvSpPr>
          <p:cNvPr id="21" name="Oval 20"/>
          <p:cNvSpPr/>
          <p:nvPr/>
        </p:nvSpPr>
        <p:spPr>
          <a:xfrm>
            <a:off x="1066800" y="28194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LOC391828</a:t>
            </a:r>
            <a:r>
              <a:rPr lang="en-US" sz="1400" dirty="0" smtClean="0"/>
              <a:t> </a:t>
            </a:r>
            <a:endParaRPr lang="en-US" sz="1400" dirty="0">
              <a:solidFill>
                <a:schemeClr val="tx1"/>
              </a:solidFill>
            </a:endParaRPr>
          </a:p>
        </p:txBody>
      </p:sp>
      <p:cxnSp>
        <p:nvCxnSpPr>
          <p:cNvPr id="23" name="Straight Arrow Connector 22"/>
          <p:cNvCxnSpPr>
            <a:stCxn id="21" idx="5"/>
          </p:cNvCxnSpPr>
          <p:nvPr/>
        </p:nvCxnSpPr>
        <p:spPr>
          <a:xfrm rot="16200000" flipH="1">
            <a:off x="2233869" y="3148269"/>
            <a:ext cx="479518" cy="8194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3429000" y="2819400"/>
            <a:ext cx="1600200" cy="15240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CADPS2</a:t>
            </a:r>
            <a:endParaRPr lang="en-US" sz="1400" dirty="0">
              <a:solidFill>
                <a:schemeClr val="tx1"/>
              </a:solidFill>
            </a:endParaRPr>
          </a:p>
        </p:txBody>
      </p:sp>
      <p:cxnSp>
        <p:nvCxnSpPr>
          <p:cNvPr id="28" name="Straight Arrow Connector 27"/>
          <p:cNvCxnSpPr/>
          <p:nvPr/>
        </p:nvCxnSpPr>
        <p:spPr>
          <a:xfrm rot="10800000" flipV="1">
            <a:off x="3810000" y="2971800"/>
            <a:ext cx="7620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Genes that became interesting when exposure was considered</a:t>
            </a:r>
            <a:endParaRPr lang="en-US" dirty="0"/>
          </a:p>
        </p:txBody>
      </p:sp>
      <p:graphicFrame>
        <p:nvGraphicFramePr>
          <p:cNvPr id="5" name="Table 4"/>
          <p:cNvGraphicFramePr>
            <a:graphicFrameLocks noGrp="1"/>
          </p:cNvGraphicFramePr>
          <p:nvPr/>
        </p:nvGraphicFramePr>
        <p:xfrm>
          <a:off x="381000" y="1828800"/>
          <a:ext cx="7924802" cy="3814679"/>
        </p:xfrm>
        <a:graphic>
          <a:graphicData uri="http://schemas.openxmlformats.org/drawingml/2006/table">
            <a:tbl>
              <a:tblPr/>
              <a:tblGrid>
                <a:gridCol w="1543313"/>
                <a:gridCol w="674735"/>
                <a:gridCol w="626753"/>
                <a:gridCol w="742209"/>
                <a:gridCol w="505301"/>
                <a:gridCol w="1383955"/>
                <a:gridCol w="626753"/>
                <a:gridCol w="607260"/>
                <a:gridCol w="674735"/>
                <a:gridCol w="539788"/>
              </a:tblGrid>
              <a:tr h="510385">
                <a:tc gridSpan="10">
                  <a:txBody>
                    <a:bodyPr/>
                    <a:lstStyle/>
                    <a:p>
                      <a:pPr marL="0" marR="0" indent="-11430" algn="l">
                        <a:spcBef>
                          <a:spcPts val="1000"/>
                        </a:spcBef>
                        <a:spcAft>
                          <a:spcPts val="0"/>
                        </a:spcAft>
                      </a:pPr>
                      <a:r>
                        <a:rPr lang="en-US" sz="1600" b="0" dirty="0">
                          <a:solidFill>
                            <a:schemeClr val="tx1"/>
                          </a:solidFill>
                          <a:latin typeface="Arial"/>
                          <a:ea typeface="Times New Roman"/>
                          <a:cs typeface="Times New Roman"/>
                        </a:rPr>
                        <a:t>Table 3:  Genes yielding p-values &lt;10</a:t>
                      </a:r>
                      <a:r>
                        <a:rPr lang="en-US" sz="1600" b="0" baseline="30000" dirty="0">
                          <a:solidFill>
                            <a:schemeClr val="tx1"/>
                          </a:solidFill>
                          <a:latin typeface="Arial"/>
                          <a:ea typeface="Times New Roman"/>
                          <a:cs typeface="Times New Roman"/>
                        </a:rPr>
                        <a:t>-6</a:t>
                      </a:r>
                      <a:r>
                        <a:rPr lang="en-US" sz="1600" b="0" dirty="0">
                          <a:solidFill>
                            <a:schemeClr val="tx1"/>
                          </a:solidFill>
                          <a:latin typeface="Arial"/>
                          <a:ea typeface="Times New Roman"/>
                          <a:cs typeface="Times New Roman"/>
                        </a:rPr>
                        <a:t> in either the 2 </a:t>
                      </a:r>
                      <a:r>
                        <a:rPr lang="en-US" sz="1600" b="0" dirty="0" err="1">
                          <a:solidFill>
                            <a:schemeClr val="tx1"/>
                          </a:solidFill>
                          <a:latin typeface="Arial"/>
                          <a:ea typeface="Times New Roman"/>
                          <a:cs typeface="Times New Roman"/>
                        </a:rPr>
                        <a:t>df</a:t>
                      </a:r>
                      <a:r>
                        <a:rPr lang="en-US" sz="1600" b="0" dirty="0">
                          <a:solidFill>
                            <a:schemeClr val="tx1"/>
                          </a:solidFill>
                          <a:latin typeface="Arial"/>
                          <a:ea typeface="Times New Roman"/>
                          <a:cs typeface="Times New Roman"/>
                        </a:rPr>
                        <a:t> test for G and </a:t>
                      </a:r>
                      <a:r>
                        <a:rPr lang="en-US" sz="1600" b="0" dirty="0" err="1">
                          <a:solidFill>
                            <a:schemeClr val="tx1"/>
                          </a:solidFill>
                          <a:latin typeface="Arial"/>
                          <a:ea typeface="Times New Roman"/>
                          <a:cs typeface="Times New Roman"/>
                        </a:rPr>
                        <a:t>GxE</a:t>
                      </a:r>
                      <a:r>
                        <a:rPr lang="en-US" sz="1600" b="0" dirty="0">
                          <a:solidFill>
                            <a:schemeClr val="tx1"/>
                          </a:solidFill>
                          <a:latin typeface="Arial"/>
                          <a:ea typeface="Times New Roman"/>
                          <a:cs typeface="Times New Roman"/>
                        </a:rPr>
                        <a:t> or the 1 </a:t>
                      </a:r>
                      <a:r>
                        <a:rPr lang="en-US" sz="1600" b="0" dirty="0" err="1">
                          <a:solidFill>
                            <a:schemeClr val="tx1"/>
                          </a:solidFill>
                          <a:latin typeface="Arial"/>
                          <a:ea typeface="Times New Roman"/>
                          <a:cs typeface="Times New Roman"/>
                        </a:rPr>
                        <a:t>df</a:t>
                      </a:r>
                      <a:r>
                        <a:rPr lang="en-US" sz="1600" b="0" dirty="0">
                          <a:solidFill>
                            <a:schemeClr val="tx1"/>
                          </a:solidFill>
                          <a:latin typeface="Arial"/>
                          <a:ea typeface="Times New Roman"/>
                          <a:cs typeface="Times New Roman"/>
                        </a:rPr>
                        <a:t> test for </a:t>
                      </a:r>
                      <a:r>
                        <a:rPr lang="en-US" sz="1600" b="0" dirty="0" err="1">
                          <a:solidFill>
                            <a:schemeClr val="tx1"/>
                          </a:solidFill>
                          <a:latin typeface="Arial"/>
                          <a:ea typeface="Times New Roman"/>
                          <a:cs typeface="Times New Roman"/>
                        </a:rPr>
                        <a:t>GxE</a:t>
                      </a:r>
                      <a:r>
                        <a:rPr lang="en-US" sz="1600" b="0" dirty="0">
                          <a:solidFill>
                            <a:schemeClr val="tx1"/>
                          </a:solidFill>
                          <a:latin typeface="Arial"/>
                          <a:ea typeface="Times New Roman"/>
                          <a:cs typeface="Times New Roman"/>
                        </a:rPr>
                        <a:t> with one or more maternal exposures in genome wide screen using PBAT on 550 CP trios</a:t>
                      </a:r>
                      <a:endParaRPr lang="en-US" sz="16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7092">
                <a:tc rowSpan="2">
                  <a:txBody>
                    <a:bodyPr/>
                    <a:lstStyle/>
                    <a:p>
                      <a:pPr marL="0" marR="0" indent="0" algn="ctr">
                        <a:spcBef>
                          <a:spcPts val="1000"/>
                        </a:spcBef>
                        <a:spcAft>
                          <a:spcPts val="0"/>
                        </a:spcAft>
                        <a:tabLst>
                          <a:tab pos="1066800" algn="l"/>
                        </a:tabLst>
                      </a:pPr>
                      <a:r>
                        <a:rPr lang="en-US" sz="1400" b="0" dirty="0">
                          <a:solidFill>
                            <a:schemeClr val="tx1"/>
                          </a:solidFill>
                          <a:latin typeface="Arial"/>
                          <a:ea typeface="Times New Roman"/>
                          <a:cs typeface="Times New Roman"/>
                        </a:rPr>
                        <a:t>Gene (</a:t>
                      </a:r>
                      <a:r>
                        <a:rPr lang="en-US" sz="1400" b="0" dirty="0" err="1">
                          <a:solidFill>
                            <a:schemeClr val="tx1"/>
                          </a:solidFill>
                          <a:latin typeface="Arial"/>
                          <a:ea typeface="Times New Roman"/>
                          <a:cs typeface="Times New Roman"/>
                        </a:rPr>
                        <a:t>Chr</a:t>
                      </a:r>
                      <a:r>
                        <a:rPr lang="en-US" sz="1400" b="0" dirty="0">
                          <a:solidFill>
                            <a:schemeClr val="tx1"/>
                          </a:solidFill>
                          <a:latin typeface="Arial"/>
                          <a:ea typeface="Times New Roman"/>
                          <a:cs typeface="Times New Roman"/>
                        </a:rPr>
                        <a: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11430" algn="ctr">
                        <a:spcBef>
                          <a:spcPts val="0"/>
                        </a:spcBef>
                        <a:spcAft>
                          <a:spcPts val="0"/>
                        </a:spcAft>
                      </a:pPr>
                      <a:r>
                        <a:rPr lang="en-US" sz="1400" b="0" dirty="0">
                          <a:solidFill>
                            <a:schemeClr val="tx1"/>
                          </a:solidFill>
                          <a:latin typeface="Arial"/>
                          <a:ea typeface="Times New Roman"/>
                          <a:cs typeface="Times New Roman"/>
                        </a:rPr>
                        <a:t># SNPs </a:t>
                      </a:r>
                      <a:r>
                        <a:rPr lang="en-US" sz="1400" b="0" dirty="0" smtClean="0">
                          <a:solidFill>
                            <a:schemeClr val="tx1"/>
                          </a:solidFill>
                          <a:latin typeface="Arial"/>
                          <a:ea typeface="Times New Roman"/>
                          <a:cs typeface="Times New Roman"/>
                        </a:rPr>
                        <a:t>p&lt;0.01</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914400" marR="0" indent="0" algn="ctr">
                        <a:spcBef>
                          <a:spcPts val="1000"/>
                        </a:spcBef>
                        <a:spcAft>
                          <a:spcPts val="0"/>
                        </a:spcAft>
                      </a:pPr>
                      <a:r>
                        <a:rPr lang="en-US" sz="1400" b="0" dirty="0" smtClean="0">
                          <a:solidFill>
                            <a:schemeClr val="tx1"/>
                          </a:solidFill>
                          <a:latin typeface="Arial"/>
                          <a:ea typeface="Times New Roman"/>
                          <a:cs typeface="Times New Roman"/>
                        </a:rPr>
                        <a:t>s</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14400" marR="0" indent="0" algn="ctr">
                        <a:spcBef>
                          <a:spcPts val="1000"/>
                        </a:spcBef>
                        <a:spcAft>
                          <a:spcPts val="0"/>
                        </a:spcAft>
                      </a:pPr>
                      <a:r>
                        <a:rPr lang="en-US" sz="1400" b="0" dirty="0" smtClean="0">
                          <a:solidFill>
                            <a:schemeClr val="tx1"/>
                          </a:solidFill>
                          <a:latin typeface="Arial"/>
                          <a:ea typeface="Times New Roman"/>
                          <a:cs typeface="Times New Roman"/>
                        </a:rPr>
                        <a: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ctr">
                        <a:spcBef>
                          <a:spcPts val="1000"/>
                        </a:spcBef>
                        <a:spcAft>
                          <a:spcPts val="0"/>
                        </a:spcAft>
                        <a:tabLst>
                          <a:tab pos="1066800" algn="l"/>
                        </a:tabLst>
                      </a:pPr>
                      <a:r>
                        <a:rPr lang="en-US" sz="1400" b="0" dirty="0">
                          <a:solidFill>
                            <a:schemeClr val="tx1"/>
                          </a:solidFill>
                          <a:latin typeface="Arial"/>
                          <a:ea typeface="Times New Roman"/>
                          <a:cs typeface="Times New Roman"/>
                        </a:rPr>
                        <a:t>Gene </a:t>
                      </a:r>
                      <a:r>
                        <a:rPr lang="en-US" sz="1400" b="0" dirty="0" smtClean="0">
                          <a:solidFill>
                            <a:schemeClr val="tx1"/>
                          </a:solidFill>
                          <a:latin typeface="Arial"/>
                          <a:ea typeface="Times New Roman"/>
                          <a:cs typeface="Times New Roman"/>
                        </a:rPr>
                        <a:t>(</a:t>
                      </a:r>
                      <a:r>
                        <a:rPr lang="en-US" sz="1400" b="0" dirty="0" err="1" smtClean="0">
                          <a:solidFill>
                            <a:schemeClr val="tx1"/>
                          </a:solidFill>
                          <a:latin typeface="Arial"/>
                          <a:ea typeface="Times New Roman"/>
                          <a:cs typeface="Times New Roman"/>
                        </a:rPr>
                        <a:t>chr</a:t>
                      </a:r>
                      <a:r>
                        <a:rPr lang="en-US" sz="1400" b="0" dirty="0">
                          <a:solidFill>
                            <a:schemeClr val="tx1"/>
                          </a:solidFill>
                          <a:latin typeface="Arial"/>
                          <a:ea typeface="Times New Roman"/>
                          <a:cs typeface="Times New Roman"/>
                        </a:rPr>
                        <a: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indent="-11430" algn="ctr">
                        <a:spcBef>
                          <a:spcPts val="0"/>
                        </a:spcBef>
                        <a:spcAft>
                          <a:spcPts val="0"/>
                        </a:spcAft>
                      </a:pPr>
                      <a:r>
                        <a:rPr lang="en-US" sz="1400" b="0">
                          <a:solidFill>
                            <a:schemeClr val="tx1"/>
                          </a:solidFill>
                          <a:latin typeface="Arial"/>
                          <a:ea typeface="Times New Roman"/>
                          <a:cs typeface="Times New Roman"/>
                        </a:rPr>
                        <a:t># SNPs p&lt;0.01</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914400" marR="0" indent="0" algn="ctr">
                        <a:spcBef>
                          <a:spcPts val="1000"/>
                        </a:spcBef>
                        <a:spcAft>
                          <a:spcPts val="0"/>
                        </a:spcAft>
                      </a:pPr>
                      <a:r>
                        <a:rPr lang="en-US" sz="1400" b="0" dirty="0" smtClean="0">
                          <a:solidFill>
                            <a:schemeClr val="tx1"/>
                          </a:solidFill>
                          <a:latin typeface="Arial"/>
                          <a:ea typeface="Times New Roman"/>
                          <a:cs typeface="Times New Roman"/>
                        </a:rPr>
                        <a:t>s</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914400" marR="0" indent="0" algn="ctr">
                        <a:spcBef>
                          <a:spcPts val="1000"/>
                        </a:spcBef>
                        <a:spcAft>
                          <a:spcPts val="0"/>
                        </a:spcAft>
                      </a:pPr>
                      <a:r>
                        <a:rPr lang="en-US" sz="1400" b="0">
                          <a:solidFill>
                            <a:schemeClr val="tx1"/>
                          </a:solidFill>
                          <a:latin typeface="Arial"/>
                          <a:ea typeface="Times New Roman"/>
                          <a:cs typeface="Times New Roman"/>
                        </a:rPr>
                        <a:t>Exp</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1155">
                <a:tc vMerge="1">
                  <a:txBody>
                    <a:bodyPr/>
                    <a:lstStyle/>
                    <a:p>
                      <a:endParaRPr lang="en-US"/>
                    </a:p>
                  </a:txBody>
                  <a:tcPr/>
                </a:tc>
                <a:tc>
                  <a:txBody>
                    <a:bodyPr/>
                    <a:lstStyle/>
                    <a:p>
                      <a:pPr marL="0" marR="0" indent="0" algn="ctr">
                        <a:spcBef>
                          <a:spcPts val="0"/>
                        </a:spcBef>
                        <a:spcAft>
                          <a:spcPts val="0"/>
                        </a:spcAft>
                      </a:pPr>
                      <a:r>
                        <a:rPr lang="en-US" sz="1400" b="0" dirty="0">
                          <a:solidFill>
                            <a:schemeClr val="tx1"/>
                          </a:solidFill>
                          <a:latin typeface="Arial"/>
                          <a:ea typeface="Times New Roman"/>
                          <a:cs typeface="Times New Roman"/>
                        </a:rPr>
                        <a:t>in 2 </a:t>
                      </a:r>
                      <a:r>
                        <a:rPr lang="en-US" sz="1400" b="0" dirty="0" err="1">
                          <a:solidFill>
                            <a:schemeClr val="tx1"/>
                          </a:solidFill>
                          <a:latin typeface="Arial"/>
                          <a:ea typeface="Times New Roman"/>
                          <a:cs typeface="Times New Roman"/>
                        </a:rPr>
                        <a:t>df</a:t>
                      </a:r>
                      <a:r>
                        <a:rPr lang="en-US" sz="1400" b="0" dirty="0">
                          <a:solidFill>
                            <a:schemeClr val="tx1"/>
                          </a:solidFill>
                          <a:latin typeface="Arial"/>
                          <a:ea typeface="Times New Roman"/>
                          <a:cs typeface="Times New Roman"/>
                        </a:rPr>
                        <a:t> test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spcBef>
                          <a:spcPts val="0"/>
                        </a:spcBef>
                        <a:spcAft>
                          <a:spcPts val="0"/>
                        </a:spcAft>
                      </a:pPr>
                      <a:r>
                        <a:rPr lang="en-US" sz="1400" b="0" dirty="0">
                          <a:solidFill>
                            <a:schemeClr val="tx1"/>
                          </a:solidFill>
                          <a:latin typeface="Arial"/>
                          <a:ea typeface="Times New Roman"/>
                          <a:cs typeface="Times New Roman"/>
                        </a:rPr>
                        <a:t>in 1 </a:t>
                      </a:r>
                      <a:r>
                        <a:rPr lang="en-US" sz="1400" b="0" dirty="0" err="1">
                          <a:solidFill>
                            <a:schemeClr val="tx1"/>
                          </a:solidFill>
                          <a:latin typeface="Arial"/>
                          <a:ea typeface="Times New Roman"/>
                          <a:cs typeface="Times New Roman"/>
                        </a:rPr>
                        <a:t>df</a:t>
                      </a:r>
                      <a:r>
                        <a:rPr lang="en-US" sz="1400" b="0" dirty="0">
                          <a:solidFill>
                            <a:schemeClr val="tx1"/>
                          </a:solidFill>
                          <a:latin typeface="Arial"/>
                          <a:ea typeface="Times New Roman"/>
                          <a:cs typeface="Times New Roman"/>
                        </a:rPr>
                        <a:t> test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spcBef>
                          <a:spcPts val="0"/>
                        </a:spcBef>
                        <a:spcAft>
                          <a:spcPts val="0"/>
                        </a:spcAft>
                      </a:pPr>
                      <a:r>
                        <a:rPr lang="en-US" sz="1400" b="0" dirty="0">
                          <a:solidFill>
                            <a:schemeClr val="tx1"/>
                          </a:solidFill>
                          <a:latin typeface="Arial"/>
                          <a:ea typeface="Times New Roman"/>
                          <a:cs typeface="Times New Roman"/>
                        </a:rPr>
                        <a:t>in 2 </a:t>
                      </a:r>
                      <a:r>
                        <a:rPr lang="en-US" sz="1400" b="0" dirty="0" err="1">
                          <a:solidFill>
                            <a:schemeClr val="tx1"/>
                          </a:solidFill>
                          <a:latin typeface="Arial"/>
                          <a:ea typeface="Times New Roman"/>
                          <a:cs typeface="Times New Roman"/>
                        </a:rPr>
                        <a:t>df</a:t>
                      </a:r>
                      <a:r>
                        <a:rPr lang="en-US" sz="1400" b="0" dirty="0">
                          <a:solidFill>
                            <a:schemeClr val="tx1"/>
                          </a:solidFill>
                          <a:latin typeface="Arial"/>
                          <a:ea typeface="Times New Roman"/>
                          <a:cs typeface="Times New Roman"/>
                        </a:rPr>
                        <a:t> test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1430" algn="ctr">
                        <a:spcBef>
                          <a:spcPts val="0"/>
                        </a:spcBef>
                        <a:spcAft>
                          <a:spcPts val="0"/>
                        </a:spcAft>
                      </a:pPr>
                      <a:r>
                        <a:rPr lang="en-US" sz="1400" b="0" dirty="0">
                          <a:solidFill>
                            <a:schemeClr val="tx1"/>
                          </a:solidFill>
                          <a:latin typeface="Arial"/>
                          <a:ea typeface="Times New Roman"/>
                          <a:cs typeface="Times New Roman"/>
                        </a:rPr>
                        <a:t>in 1 </a:t>
                      </a:r>
                      <a:r>
                        <a:rPr lang="en-US" sz="1400" b="0" dirty="0" err="1">
                          <a:solidFill>
                            <a:schemeClr val="tx1"/>
                          </a:solidFill>
                          <a:latin typeface="Arial"/>
                          <a:ea typeface="Times New Roman"/>
                          <a:cs typeface="Times New Roman"/>
                        </a:rPr>
                        <a:t>df</a:t>
                      </a:r>
                      <a:r>
                        <a:rPr lang="en-US" sz="1400" b="0" dirty="0">
                          <a:solidFill>
                            <a:schemeClr val="tx1"/>
                          </a:solidFill>
                          <a:latin typeface="Arial"/>
                          <a:ea typeface="Times New Roman"/>
                          <a:cs typeface="Times New Roman"/>
                        </a:rPr>
                        <a:t> test</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243324">
                <a:tc>
                  <a:txBody>
                    <a:bodyPr/>
                    <a:lstStyle/>
                    <a:p>
                      <a:pPr marL="0" marR="0" indent="0" algn="ctr">
                        <a:spcBef>
                          <a:spcPts val="0"/>
                        </a:spcBef>
                        <a:spcAft>
                          <a:spcPts val="0"/>
                        </a:spcAft>
                        <a:tabLst>
                          <a:tab pos="1066800" algn="l"/>
                        </a:tabLst>
                      </a:pPr>
                      <a:r>
                        <a:rPr lang="en-US" sz="1400" b="0">
                          <a:solidFill>
                            <a:schemeClr val="tx1"/>
                          </a:solidFill>
                          <a:latin typeface="Arial"/>
                          <a:ea typeface="Times New Roman"/>
                          <a:cs typeface="Times New Roman"/>
                        </a:rPr>
                        <a:t>LOC645762 (4)</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6</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8</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70</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1225" algn="ctr">
                        <a:spcBef>
                          <a:spcPts val="0"/>
                        </a:spcBef>
                        <a:spcAft>
                          <a:spcPts val="0"/>
                        </a:spcAft>
                      </a:pPr>
                      <a:r>
                        <a:rPr lang="en-US" sz="1400" b="0" dirty="0" err="1">
                          <a:solidFill>
                            <a:schemeClr val="tx1"/>
                          </a:solidFill>
                          <a:latin typeface="Arial"/>
                          <a:ea typeface="Times New Roman"/>
                          <a:cs typeface="Times New Roman"/>
                        </a:rPr>
                        <a:t>Alc</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1" dirty="0">
                          <a:solidFill>
                            <a:schemeClr val="tx1"/>
                          </a:solidFill>
                          <a:latin typeface="Arial"/>
                          <a:ea typeface="Times New Roman"/>
                          <a:cs typeface="Times New Roman"/>
                        </a:rPr>
                        <a:t>TBK1 (12)</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11430" algn="ctr">
                        <a:spcBef>
                          <a:spcPts val="0"/>
                        </a:spcBef>
                        <a:spcAft>
                          <a:spcPts val="0"/>
                        </a:spcAft>
                      </a:pPr>
                      <a:r>
                        <a:rPr lang="en-US" sz="1400" b="0">
                          <a:solidFill>
                            <a:schemeClr val="tx1"/>
                          </a:solidFill>
                          <a:latin typeface="Arial"/>
                          <a:ea typeface="Times New Roman"/>
                          <a:cs typeface="Times New Roman"/>
                        </a:rPr>
                        <a:t>6</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4</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18</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Smk</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091">
                <a:tc>
                  <a:txBody>
                    <a:bodyPr/>
                    <a:lstStyle/>
                    <a:p>
                      <a:pPr marL="0" marR="0" indent="0" algn="ctr">
                        <a:spcBef>
                          <a:spcPts val="0"/>
                        </a:spcBef>
                        <a:spcAft>
                          <a:spcPts val="0"/>
                        </a:spcAft>
                        <a:tabLst>
                          <a:tab pos="1066800" algn="l"/>
                        </a:tabLst>
                      </a:pPr>
                      <a:r>
                        <a:rPr lang="en-US" sz="1400" b="0">
                          <a:solidFill>
                            <a:schemeClr val="tx1"/>
                          </a:solidFill>
                          <a:latin typeface="Arial"/>
                          <a:ea typeface="Times New Roman"/>
                          <a:cs typeface="Times New Roman"/>
                        </a:rPr>
                        <a:t>AGXT2 (5)</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tabLst>
                          <a:tab pos="-11430" algn="l"/>
                        </a:tabLst>
                      </a:pPr>
                      <a:r>
                        <a:rPr lang="en-US" sz="1400" b="0">
                          <a:solidFill>
                            <a:schemeClr val="tx1"/>
                          </a:solidFill>
                          <a:latin typeface="Arial"/>
                          <a:ea typeface="Times New Roman"/>
                          <a:cs typeface="Times New Roman"/>
                        </a:rPr>
                        <a:t>1</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1</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34</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1225" algn="ctr">
                        <a:spcBef>
                          <a:spcPts val="0"/>
                        </a:spcBef>
                        <a:spcAft>
                          <a:spcPts val="0"/>
                        </a:spcAft>
                      </a:pPr>
                      <a:r>
                        <a:rPr lang="en-US" sz="1400" b="0" dirty="0" err="1">
                          <a:solidFill>
                            <a:schemeClr val="tx1"/>
                          </a:solidFill>
                          <a:latin typeface="Arial"/>
                          <a:ea typeface="Times New Roman"/>
                          <a:cs typeface="Times New Roman"/>
                        </a:rPr>
                        <a:t>Alc</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1" dirty="0">
                          <a:solidFill>
                            <a:schemeClr val="tx1"/>
                          </a:solidFill>
                          <a:latin typeface="Arial"/>
                          <a:ea typeface="Times New Roman"/>
                          <a:cs typeface="Times New Roman"/>
                        </a:rPr>
                        <a:t>ZNF236 (18)</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3</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8</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39</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Smk</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24">
                <a:tc>
                  <a:txBody>
                    <a:bodyPr/>
                    <a:lstStyle/>
                    <a:p>
                      <a:pPr marL="0" marR="0" indent="0" algn="ctr">
                        <a:spcBef>
                          <a:spcPts val="0"/>
                        </a:spcBef>
                        <a:spcAft>
                          <a:spcPts val="0"/>
                        </a:spcAft>
                        <a:tabLst>
                          <a:tab pos="1066800" algn="l"/>
                        </a:tabLst>
                      </a:pPr>
                      <a:r>
                        <a:rPr lang="en-US" sz="1400" b="0">
                          <a:solidFill>
                            <a:schemeClr val="tx1"/>
                          </a:solidFill>
                          <a:latin typeface="Arial"/>
                          <a:ea typeface="Times New Roman"/>
                          <a:cs typeface="Times New Roman"/>
                        </a:rPr>
                        <a:t>HMP19 (5)</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1</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3</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107</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1225" algn="ctr">
                        <a:spcBef>
                          <a:spcPts val="0"/>
                        </a:spcBef>
                        <a:spcAft>
                          <a:spcPts val="0"/>
                        </a:spcAft>
                      </a:pPr>
                      <a:r>
                        <a:rPr lang="en-US" sz="1400" b="0" dirty="0" err="1">
                          <a:solidFill>
                            <a:schemeClr val="tx1"/>
                          </a:solidFill>
                          <a:latin typeface="Arial"/>
                          <a:ea typeface="Times New Roman"/>
                          <a:cs typeface="Times New Roman"/>
                        </a:rPr>
                        <a:t>Alc</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1" dirty="0">
                          <a:solidFill>
                            <a:schemeClr val="tx1"/>
                          </a:solidFill>
                          <a:latin typeface="Arial"/>
                          <a:ea typeface="Times New Roman"/>
                          <a:cs typeface="Times New Roman"/>
                        </a:rPr>
                        <a:t>ACOXL (2)</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11430" algn="ctr">
                        <a:spcBef>
                          <a:spcPts val="0"/>
                        </a:spcBef>
                        <a:spcAft>
                          <a:spcPts val="0"/>
                        </a:spcAft>
                      </a:pPr>
                      <a:r>
                        <a:rPr lang="en-US" sz="1400" b="0">
                          <a:solidFill>
                            <a:schemeClr val="tx1"/>
                          </a:solidFill>
                          <a:latin typeface="Arial"/>
                          <a:ea typeface="Times New Roman"/>
                          <a:cs typeface="Times New Roman"/>
                        </a:rPr>
                        <a:t>8</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10</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82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Vit</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24">
                <a:tc>
                  <a:txBody>
                    <a:bodyPr/>
                    <a:lstStyle/>
                    <a:p>
                      <a:pPr marL="0" marR="0" indent="-57150" algn="ctr">
                        <a:spcBef>
                          <a:spcPts val="0"/>
                        </a:spcBef>
                        <a:spcAft>
                          <a:spcPts val="0"/>
                        </a:spcAft>
                        <a:tabLst>
                          <a:tab pos="1066800" algn="l"/>
                        </a:tabLst>
                      </a:pPr>
                      <a:r>
                        <a:rPr lang="en-US" sz="1400" b="0">
                          <a:solidFill>
                            <a:schemeClr val="tx1"/>
                          </a:solidFill>
                          <a:latin typeface="Arial"/>
                          <a:ea typeface="Times New Roman"/>
                          <a:cs typeface="Times New Roman"/>
                        </a:rPr>
                        <a:t>c6orf105 (6)</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indent="0" algn="ctr">
                        <a:spcBef>
                          <a:spcPts val="0"/>
                        </a:spcBef>
                        <a:spcAft>
                          <a:spcPts val="0"/>
                        </a:spcAft>
                      </a:pPr>
                      <a:r>
                        <a:rPr lang="en-US" sz="1400" b="0">
                          <a:solidFill>
                            <a:schemeClr val="tx1"/>
                          </a:solidFill>
                          <a:latin typeface="Arial"/>
                          <a:ea typeface="Times New Roman"/>
                          <a:cs typeface="Times New Roman"/>
                        </a:rPr>
                        <a:t>11</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18</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126</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1225" algn="ctr">
                        <a:spcBef>
                          <a:spcPts val="0"/>
                        </a:spcBef>
                        <a:spcAft>
                          <a:spcPts val="0"/>
                        </a:spcAft>
                      </a:pPr>
                      <a:r>
                        <a:rPr lang="en-US" sz="1400" b="0">
                          <a:solidFill>
                            <a:schemeClr val="tx1"/>
                          </a:solidFill>
                          <a:latin typeface="Arial"/>
                          <a:ea typeface="Times New Roman"/>
                          <a:cs typeface="Times New Roman"/>
                        </a:rPr>
                        <a:t>Alc</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LOC391828 (5)</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dirty="0">
                          <a:solidFill>
                            <a:schemeClr val="tx1"/>
                          </a:solidFill>
                          <a:latin typeface="Arial"/>
                          <a:ea typeface="Times New Roman"/>
                          <a:cs typeface="Times New Roman"/>
                        </a:rPr>
                        <a:t>3</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4</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52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Vit</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24">
                <a:tc>
                  <a:txBody>
                    <a:bodyPr/>
                    <a:lstStyle/>
                    <a:p>
                      <a:pPr marL="0" marR="0" indent="0" algn="ctr">
                        <a:spcBef>
                          <a:spcPts val="0"/>
                        </a:spcBef>
                        <a:spcAft>
                          <a:spcPts val="0"/>
                        </a:spcAft>
                        <a:tabLst>
                          <a:tab pos="1066800" algn="l"/>
                        </a:tabLst>
                      </a:pPr>
                      <a:r>
                        <a:rPr lang="en-US" sz="1400" b="0">
                          <a:solidFill>
                            <a:schemeClr val="tx1"/>
                          </a:solidFill>
                          <a:latin typeface="Arial"/>
                          <a:ea typeface="Times New Roman"/>
                          <a:cs typeface="Times New Roman"/>
                        </a:rPr>
                        <a:t>PRDM14 (8)</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1</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a:solidFill>
                            <a:schemeClr val="tx1"/>
                          </a:solidFill>
                          <a:latin typeface="Arial"/>
                          <a:ea typeface="Calibri"/>
                          <a:cs typeface="Times New Roman"/>
                        </a:rPr>
                        <a:t>42</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1225" algn="ctr">
                        <a:spcBef>
                          <a:spcPts val="0"/>
                        </a:spcBef>
                        <a:spcAft>
                          <a:spcPts val="0"/>
                        </a:spcAft>
                      </a:pPr>
                      <a:r>
                        <a:rPr lang="en-US" sz="1400" b="0" dirty="0" err="1">
                          <a:solidFill>
                            <a:schemeClr val="tx1"/>
                          </a:solidFill>
                          <a:latin typeface="Arial"/>
                          <a:ea typeface="Times New Roman"/>
                          <a:cs typeface="Times New Roman"/>
                        </a:rPr>
                        <a:t>Alc</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BTN2A1 (6)</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en-US" sz="1400" b="0" dirty="0">
                          <a:solidFill>
                            <a:schemeClr val="tx1"/>
                          </a:solidFill>
                          <a:latin typeface="Arial"/>
                          <a:ea typeface="Times New Roman"/>
                          <a:cs typeface="Times New Roman"/>
                        </a:rPr>
                        <a:t>1</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0" dirty="0">
                          <a:solidFill>
                            <a:schemeClr val="tx1"/>
                          </a:solidFill>
                          <a:latin typeface="Arial"/>
                          <a:ea typeface="Times New Roman"/>
                          <a:cs typeface="Times New Roman"/>
                        </a:rPr>
                        <a:t>1</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13</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err="1">
                          <a:solidFill>
                            <a:schemeClr val="tx1"/>
                          </a:solidFill>
                          <a:latin typeface="Arial"/>
                          <a:ea typeface="Calibri"/>
                          <a:cs typeface="Times New Roman"/>
                        </a:rPr>
                        <a:t>Vit</a:t>
                      </a:r>
                      <a:endParaRPr lang="en-US" sz="1400" dirty="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243324">
                <a:tc>
                  <a:txBody>
                    <a:bodyPr/>
                    <a:lstStyle/>
                    <a:p>
                      <a:pPr marL="0" marR="0" indent="0" algn="ctr">
                        <a:spcBef>
                          <a:spcPts val="0"/>
                        </a:spcBef>
                        <a:spcAft>
                          <a:spcPts val="0"/>
                        </a:spcAft>
                        <a:tabLst>
                          <a:tab pos="1066800" algn="l"/>
                        </a:tabLst>
                      </a:pPr>
                      <a:r>
                        <a:rPr lang="en-US" sz="1400" b="1">
                          <a:solidFill>
                            <a:schemeClr val="tx1"/>
                          </a:solidFill>
                          <a:latin typeface="Arial"/>
                          <a:ea typeface="Times New Roman"/>
                          <a:cs typeface="Times New Roman"/>
                        </a:rPr>
                        <a:t>MLLT3 (9)</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4</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8</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144</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1225" algn="ctr">
                        <a:spcBef>
                          <a:spcPts val="0"/>
                        </a:spcBef>
                        <a:spcAft>
                          <a:spcPts val="0"/>
                        </a:spcAft>
                      </a:pPr>
                      <a:r>
                        <a:rPr lang="en-US" sz="1400" b="0">
                          <a:solidFill>
                            <a:schemeClr val="tx1"/>
                          </a:solidFill>
                          <a:latin typeface="Arial"/>
                          <a:ea typeface="Times New Roman"/>
                          <a:cs typeface="Times New Roman"/>
                        </a:rPr>
                        <a:t>Alc</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LOC392027 (7)</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3</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dirty="0">
                          <a:solidFill>
                            <a:schemeClr val="tx1"/>
                          </a:solidFill>
                          <a:latin typeface="Arial"/>
                          <a:ea typeface="Times New Roman"/>
                          <a:cs typeface="Times New Roman"/>
                        </a:rPr>
                        <a:t>5</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214</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Vit</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24">
                <a:tc>
                  <a:txBody>
                    <a:bodyPr/>
                    <a:lstStyle/>
                    <a:p>
                      <a:pPr marL="0" marR="0" indent="0" algn="ctr">
                        <a:spcBef>
                          <a:spcPts val="0"/>
                        </a:spcBef>
                        <a:spcAft>
                          <a:spcPts val="0"/>
                        </a:spcAft>
                        <a:tabLst>
                          <a:tab pos="1066800" algn="l"/>
                        </a:tabLst>
                      </a:pPr>
                      <a:r>
                        <a:rPr lang="en-US" sz="1400" b="1">
                          <a:solidFill>
                            <a:schemeClr val="tx1"/>
                          </a:solidFill>
                          <a:latin typeface="Arial"/>
                          <a:ea typeface="Times New Roman"/>
                          <a:cs typeface="Times New Roman"/>
                        </a:rPr>
                        <a:t>SMC2 (9)</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5</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5</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141</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7575" algn="ctr">
                        <a:spcBef>
                          <a:spcPts val="0"/>
                        </a:spcBef>
                        <a:spcAft>
                          <a:spcPts val="0"/>
                        </a:spcAft>
                      </a:pPr>
                      <a:r>
                        <a:rPr lang="en-US" sz="1400" b="0">
                          <a:solidFill>
                            <a:schemeClr val="tx1"/>
                          </a:solidFill>
                          <a:latin typeface="Arial"/>
                          <a:ea typeface="Times New Roman"/>
                          <a:cs typeface="Times New Roman"/>
                        </a:rPr>
                        <a:t>Alc</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1" dirty="0">
                          <a:solidFill>
                            <a:schemeClr val="tx1"/>
                          </a:solidFill>
                          <a:latin typeface="Arial"/>
                          <a:ea typeface="Times New Roman"/>
                          <a:cs typeface="Times New Roman"/>
                        </a:rPr>
                        <a:t>BAALC (8)</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3</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7</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dirty="0">
                          <a:solidFill>
                            <a:schemeClr val="tx1"/>
                          </a:solidFill>
                          <a:latin typeface="Arial"/>
                          <a:ea typeface="Times New Roman"/>
                          <a:cs typeface="Times New Roman"/>
                        </a:rPr>
                        <a:t>61</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solidFill>
                            <a:schemeClr val="tx1"/>
                          </a:solidFill>
                          <a:latin typeface="Arial"/>
                          <a:ea typeface="Calibri"/>
                          <a:cs typeface="Times New Roman"/>
                        </a:rPr>
                        <a:t>Vit</a:t>
                      </a:r>
                      <a:endParaRPr lang="en-US" sz="140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324">
                <a:tc>
                  <a:txBody>
                    <a:bodyPr/>
                    <a:lstStyle/>
                    <a:p>
                      <a:pPr marL="0" marR="0" indent="0" algn="ctr">
                        <a:spcBef>
                          <a:spcPts val="0"/>
                        </a:spcBef>
                        <a:spcAft>
                          <a:spcPts val="0"/>
                        </a:spcAft>
                        <a:tabLst>
                          <a:tab pos="1066800" algn="l"/>
                        </a:tabLst>
                      </a:pPr>
                      <a:r>
                        <a:rPr lang="en-US" sz="1400" b="1">
                          <a:solidFill>
                            <a:schemeClr val="tx1"/>
                          </a:solidFill>
                          <a:latin typeface="Arial"/>
                          <a:ea typeface="Times New Roman"/>
                          <a:cs typeface="Times New Roman"/>
                        </a:rPr>
                        <a:t>OBSCN (1)</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10</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10</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27</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Smk</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ETV6 (12)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a:spcBef>
                          <a:spcPts val="0"/>
                        </a:spcBef>
                        <a:spcAft>
                          <a:spcPts val="0"/>
                        </a:spcAft>
                      </a:pPr>
                      <a:r>
                        <a:rPr lang="en-US" sz="1400" b="0">
                          <a:solidFill>
                            <a:schemeClr val="tx1"/>
                          </a:solidFill>
                          <a:latin typeface="Arial"/>
                          <a:ea typeface="Times New Roman"/>
                          <a:cs typeface="Times New Roman"/>
                        </a:rPr>
                        <a:t>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0">
                          <a:solidFill>
                            <a:schemeClr val="tx1"/>
                          </a:solidFill>
                          <a:latin typeface="Arial"/>
                          <a:ea typeface="Times New Roman"/>
                          <a:cs typeface="Times New Roman"/>
                        </a:rPr>
                        <a:t>2</a:t>
                      </a:r>
                      <a:endParaRPr lang="en-US" sz="1400" b="1">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914400" marR="0" indent="-914400" algn="ctr">
                        <a:spcBef>
                          <a:spcPts val="0"/>
                        </a:spcBef>
                        <a:spcAft>
                          <a:spcPts val="0"/>
                        </a:spcAft>
                      </a:pPr>
                      <a:r>
                        <a:rPr lang="en-US" sz="1400" b="0" dirty="0">
                          <a:solidFill>
                            <a:schemeClr val="tx1"/>
                          </a:solidFill>
                          <a:latin typeface="Arial"/>
                          <a:ea typeface="Times New Roman"/>
                          <a:cs typeface="Times New Roman"/>
                        </a:rPr>
                        <a:t>149</a:t>
                      </a:r>
                      <a:endParaRPr lang="en-US" sz="1400" b="1" dirty="0">
                        <a:solidFill>
                          <a:schemeClr val="tx1"/>
                        </a:solidFill>
                        <a:latin typeface="Calibri"/>
                        <a:ea typeface="Times New Roman"/>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400" dirty="0" err="1">
                          <a:solidFill>
                            <a:schemeClr val="tx1"/>
                          </a:solidFill>
                          <a:latin typeface="Arial"/>
                          <a:ea typeface="Calibri"/>
                          <a:cs typeface="Times New Roman"/>
                        </a:rPr>
                        <a:t>Vit</a:t>
                      </a:r>
                      <a:endParaRPr lang="en-US" sz="1400" dirty="0">
                        <a:solidFill>
                          <a:schemeClr val="tx1"/>
                        </a:solidFill>
                        <a:latin typeface="Calibri"/>
                        <a:ea typeface="Calibri"/>
                        <a:cs typeface="Times New Roman"/>
                      </a:endParaRPr>
                    </a:p>
                  </a:txBody>
                  <a:tcPr marL="64928" marR="64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905000"/>
          </a:xfrm>
        </p:spPr>
        <p:txBody>
          <a:bodyPr>
            <a:normAutofit fontScale="90000"/>
          </a:bodyPr>
          <a:lstStyle/>
          <a:p>
            <a:r>
              <a:rPr lang="en-US" sz="3600" dirty="0" smtClean="0"/>
              <a:t>Estimated OR(</a:t>
            </a:r>
            <a:r>
              <a:rPr lang="en-US" sz="3600" dirty="0" err="1" smtClean="0"/>
              <a:t>case|G</a:t>
            </a:r>
            <a:r>
              <a:rPr lang="en-US" sz="3600" dirty="0" smtClean="0"/>
              <a:t> no E) &amp; OR(</a:t>
            </a:r>
            <a:r>
              <a:rPr lang="en-US" sz="3600" dirty="0" err="1" smtClean="0"/>
              <a:t>case|G</a:t>
            </a:r>
            <a:r>
              <a:rPr lang="en-US" sz="3600" dirty="0" smtClean="0"/>
              <a:t> &amp; E) and p-values from 1 </a:t>
            </a:r>
            <a:r>
              <a:rPr lang="en-US" sz="3600" dirty="0" err="1" smtClean="0"/>
              <a:t>df</a:t>
            </a:r>
            <a:r>
              <a:rPr lang="en-US" sz="3600" dirty="0" smtClean="0"/>
              <a:t> test for </a:t>
            </a:r>
            <a:r>
              <a:rPr lang="en-US" sz="3600" dirty="0" err="1" smtClean="0"/>
              <a:t>GxAlcohol</a:t>
            </a:r>
            <a:r>
              <a:rPr lang="en-US" sz="3600" dirty="0" smtClean="0"/>
              <a:t> interaction</a:t>
            </a:r>
            <a:r>
              <a:rPr lang="en-US" b="1" dirty="0" smtClean="0"/>
              <a:t/>
            </a:r>
            <a:br>
              <a:rPr lang="en-US" b="1" dirty="0" smtClean="0"/>
            </a:br>
            <a:endParaRPr lang="en-US" dirty="0"/>
          </a:p>
        </p:txBody>
      </p:sp>
      <p:pic>
        <p:nvPicPr>
          <p:cNvPr id="4" name="Picture 3" descr="alcohol_flip.jpeg"/>
          <p:cNvPicPr/>
          <p:nvPr/>
        </p:nvPicPr>
        <p:blipFill>
          <a:blip r:embed="rId2" cstate="print"/>
          <a:stretch>
            <a:fillRect/>
          </a:stretch>
        </p:blipFill>
        <p:spPr>
          <a:xfrm>
            <a:off x="0" y="1295400"/>
            <a:ext cx="9144000" cy="4876800"/>
          </a:xfrm>
          <a:prstGeom prst="rect">
            <a:avLst/>
          </a:prstGeom>
        </p:spPr>
      </p:pic>
      <p:sp>
        <p:nvSpPr>
          <p:cNvPr id="5" name="Oval 4"/>
          <p:cNvSpPr/>
          <p:nvPr/>
        </p:nvSpPr>
        <p:spPr>
          <a:xfrm>
            <a:off x="914400" y="6096000"/>
            <a:ext cx="70104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No SNPs significant ignoring exposure, 6 of 7 showed higher risk for exposed offspring </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828800"/>
          </a:xfrm>
        </p:spPr>
        <p:txBody>
          <a:bodyPr>
            <a:normAutofit/>
          </a:bodyPr>
          <a:lstStyle/>
          <a:p>
            <a:r>
              <a:rPr lang="en-US" sz="3200" dirty="0" smtClean="0"/>
              <a:t>Estimated OR(</a:t>
            </a:r>
            <a:r>
              <a:rPr lang="en-US" sz="3200" dirty="0" err="1" smtClean="0"/>
              <a:t>case|G</a:t>
            </a:r>
            <a:r>
              <a:rPr lang="en-US" sz="3200" dirty="0" smtClean="0"/>
              <a:t> no E) &amp; OR(</a:t>
            </a:r>
            <a:r>
              <a:rPr lang="en-US" sz="3200" dirty="0" err="1" smtClean="0"/>
              <a:t>case|G</a:t>
            </a:r>
            <a:r>
              <a:rPr lang="en-US" sz="3200" dirty="0" smtClean="0"/>
              <a:t> &amp; E) and p-values from 1 </a:t>
            </a:r>
            <a:r>
              <a:rPr lang="en-US" sz="3200" dirty="0" err="1" smtClean="0"/>
              <a:t>df</a:t>
            </a:r>
            <a:r>
              <a:rPr lang="en-US" sz="3200" dirty="0" smtClean="0"/>
              <a:t> test for </a:t>
            </a:r>
            <a:r>
              <a:rPr lang="en-US" sz="3200" dirty="0" err="1" smtClean="0"/>
              <a:t>GxSmoking</a:t>
            </a:r>
            <a:r>
              <a:rPr lang="en-US" sz="3200" dirty="0" smtClean="0"/>
              <a:t> interaction for 9 SNPs in TBK1</a:t>
            </a:r>
            <a:endParaRPr lang="en-US" sz="3200" dirty="0"/>
          </a:p>
        </p:txBody>
      </p:sp>
      <p:pic>
        <p:nvPicPr>
          <p:cNvPr id="4" name="Picture 3" descr="TBK1.Maternal Smoking.jpeg"/>
          <p:cNvPicPr/>
          <p:nvPr/>
        </p:nvPicPr>
        <p:blipFill>
          <a:blip r:embed="rId2" cstate="print"/>
          <a:stretch>
            <a:fillRect/>
          </a:stretch>
        </p:blipFill>
        <p:spPr>
          <a:xfrm>
            <a:off x="228600" y="1676400"/>
            <a:ext cx="8458199" cy="51816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858962"/>
          </a:xfrm>
        </p:spPr>
        <p:txBody>
          <a:bodyPr>
            <a:normAutofit/>
          </a:bodyPr>
          <a:lstStyle/>
          <a:p>
            <a:r>
              <a:rPr lang="en-US" sz="3600" dirty="0" smtClean="0"/>
              <a:t>Estimated OR(</a:t>
            </a:r>
            <a:r>
              <a:rPr lang="en-US" sz="3600" dirty="0" err="1" smtClean="0"/>
              <a:t>case|G</a:t>
            </a:r>
            <a:r>
              <a:rPr lang="en-US" sz="3600" dirty="0" smtClean="0"/>
              <a:t> no E) &amp; OR(</a:t>
            </a:r>
            <a:r>
              <a:rPr lang="en-US" sz="3600" dirty="0" err="1" smtClean="0"/>
              <a:t>case|G</a:t>
            </a:r>
            <a:r>
              <a:rPr lang="en-US" sz="3600" dirty="0" smtClean="0"/>
              <a:t> &amp; E) and p-values from 1 </a:t>
            </a:r>
            <a:r>
              <a:rPr lang="en-US" sz="3600" dirty="0" err="1" smtClean="0"/>
              <a:t>df</a:t>
            </a:r>
            <a:r>
              <a:rPr lang="en-US" sz="3600" dirty="0" smtClean="0"/>
              <a:t> test for </a:t>
            </a:r>
            <a:r>
              <a:rPr lang="en-US" sz="3600" dirty="0" err="1" smtClean="0"/>
              <a:t>GxSmoking</a:t>
            </a:r>
            <a:r>
              <a:rPr lang="en-US" sz="3600" dirty="0" smtClean="0"/>
              <a:t> interaction for 22 SNPs in OBSCN</a:t>
            </a:r>
            <a:endParaRPr lang="en-US" dirty="0"/>
          </a:p>
        </p:txBody>
      </p:sp>
      <p:pic>
        <p:nvPicPr>
          <p:cNvPr id="3" name="Picture 2" descr="OBSCN.Maternal Smoking.jpeg"/>
          <p:cNvPicPr/>
          <p:nvPr/>
        </p:nvPicPr>
        <p:blipFill>
          <a:blip r:embed="rId2" cstate="print"/>
          <a:stretch>
            <a:fillRect/>
          </a:stretch>
        </p:blipFill>
        <p:spPr>
          <a:xfrm>
            <a:off x="381000" y="2473642"/>
            <a:ext cx="8763000" cy="4384358"/>
          </a:xfrm>
          <a:prstGeom prst="rect">
            <a:avLst/>
          </a:prstGeom>
        </p:spPr>
      </p:pic>
      <p:sp>
        <p:nvSpPr>
          <p:cNvPr id="4" name="Oval 3"/>
          <p:cNvSpPr/>
          <p:nvPr/>
        </p:nvSpPr>
        <p:spPr>
          <a:xfrm>
            <a:off x="0" y="2133600"/>
            <a:ext cx="2286000"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Quantitative interaction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 is much work yet to be done</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err="1" smtClean="0"/>
              <a:t>GxE</a:t>
            </a:r>
            <a:r>
              <a:rPr lang="en-US" dirty="0" smtClean="0"/>
              <a:t> is underway</a:t>
            </a:r>
          </a:p>
          <a:p>
            <a:pPr marL="514350" indent="-514350">
              <a:buFont typeface="+mj-lt"/>
              <a:buAutoNum type="arabicPeriod"/>
            </a:pPr>
            <a:r>
              <a:rPr lang="en-US" dirty="0" smtClean="0"/>
              <a:t>Replication of regions is underway</a:t>
            </a:r>
          </a:p>
          <a:p>
            <a:pPr marL="514350" indent="-514350">
              <a:buFont typeface="+mj-lt"/>
              <a:buAutoNum type="arabicPeriod"/>
            </a:pPr>
            <a:r>
              <a:rPr lang="en-US" dirty="0" smtClean="0"/>
              <a:t>Min Shi of NIEHS is examining maternal genotype &amp; parent of origin effects</a:t>
            </a:r>
          </a:p>
          <a:p>
            <a:pPr marL="514350" indent="-514350">
              <a:buFont typeface="+mj-lt"/>
              <a:buAutoNum type="arabicPeriod"/>
            </a:pPr>
            <a:r>
              <a:rPr lang="en-US" dirty="0" err="1" smtClean="0"/>
              <a:t>Holger</a:t>
            </a:r>
            <a:r>
              <a:rPr lang="en-US" dirty="0" smtClean="0"/>
              <a:t> </a:t>
            </a:r>
            <a:r>
              <a:rPr lang="en-US" dirty="0" err="1" smtClean="0"/>
              <a:t>Schwender</a:t>
            </a:r>
            <a:r>
              <a:rPr lang="en-US" dirty="0" smtClean="0"/>
              <a:t> &amp; Ingo </a:t>
            </a:r>
            <a:r>
              <a:rPr lang="en-US" dirty="0" err="1" smtClean="0"/>
              <a:t>Ruczinski</a:t>
            </a:r>
            <a:r>
              <a:rPr lang="en-US" dirty="0" smtClean="0"/>
              <a:t> are doing </a:t>
            </a:r>
            <a:r>
              <a:rPr lang="en-US" dirty="0" err="1" smtClean="0"/>
              <a:t>GxG</a:t>
            </a:r>
            <a:r>
              <a:rPr lang="en-US" dirty="0" smtClean="0"/>
              <a:t> interactions (beyond 2-way)</a:t>
            </a:r>
          </a:p>
          <a:p>
            <a:pPr marL="514350" indent="-514350">
              <a:buFont typeface="+mj-lt"/>
              <a:buAutoNum type="arabicPeriod"/>
            </a:pPr>
            <a:r>
              <a:rPr lang="en-US" dirty="0" smtClean="0"/>
              <a:t>Rob </a:t>
            </a:r>
            <a:r>
              <a:rPr lang="en-US" dirty="0" err="1" smtClean="0"/>
              <a:t>Scharpf</a:t>
            </a:r>
            <a:r>
              <a:rPr lang="en-US" dirty="0" smtClean="0"/>
              <a:t> &amp; Ingo </a:t>
            </a:r>
            <a:r>
              <a:rPr lang="en-US" dirty="0" err="1" smtClean="0"/>
              <a:t>Ruczinski</a:t>
            </a:r>
            <a:r>
              <a:rPr lang="en-US" dirty="0" smtClean="0"/>
              <a:t> are doing CNV from raw intensity data</a:t>
            </a:r>
          </a:p>
          <a:p>
            <a:pPr marL="514350" indent="-514350">
              <a:buFont typeface="+mj-lt"/>
              <a:buAutoNum type="arabicPeriod"/>
            </a:pPr>
            <a:r>
              <a:rPr lang="en-US" dirty="0" smtClean="0"/>
              <a:t>Alan Scott is </a:t>
            </a:r>
            <a:r>
              <a:rPr lang="en-US" smtClean="0"/>
              <a:t>doing sequencing</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Cleft Consortium</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Supported by U01-DE-01889</a:t>
            </a:r>
          </a:p>
          <a:p>
            <a:r>
              <a:rPr lang="en-US" dirty="0" smtClean="0"/>
              <a:t>Part of the Gene &amp; Environment Initiative (GENEVA)</a:t>
            </a:r>
          </a:p>
          <a:p>
            <a:r>
              <a:rPr lang="en-US" dirty="0" smtClean="0"/>
              <a:t>3 </a:t>
            </a:r>
            <a:r>
              <a:rPr lang="en-US" dirty="0" err="1" smtClean="0"/>
              <a:t>FaceBase</a:t>
            </a:r>
            <a:r>
              <a:rPr lang="en-US" dirty="0" smtClean="0"/>
              <a:t> groups (Hopkins, Pittsburgh &amp; Iowa), plus Utah &amp; several international collaborators</a:t>
            </a:r>
          </a:p>
          <a:p>
            <a:r>
              <a:rPr lang="en-US" dirty="0" smtClean="0"/>
              <a:t>Study design: cleft cases and their parents</a:t>
            </a:r>
          </a:p>
          <a:p>
            <a:pPr lvl="1"/>
            <a:r>
              <a:rPr lang="en-US" dirty="0" smtClean="0"/>
              <a:t>This design minimizes effects of confounding due to population stratification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CL &amp; CLP trios from each recruitment site</a:t>
            </a:r>
            <a:endParaRPr lang="en-US" dirty="0"/>
          </a:p>
        </p:txBody>
      </p:sp>
      <p:graphicFrame>
        <p:nvGraphicFramePr>
          <p:cNvPr id="4" name="Table 3"/>
          <p:cNvGraphicFramePr>
            <a:graphicFrameLocks noGrp="1"/>
          </p:cNvGraphicFramePr>
          <p:nvPr/>
        </p:nvGraphicFramePr>
        <p:xfrm>
          <a:off x="914400" y="1506220"/>
          <a:ext cx="5857875" cy="5075933"/>
        </p:xfrm>
        <a:graphic>
          <a:graphicData uri="http://schemas.openxmlformats.org/drawingml/2006/table">
            <a:tbl>
              <a:tblPr/>
              <a:tblGrid>
                <a:gridCol w="1795401"/>
                <a:gridCol w="1323728"/>
                <a:gridCol w="1369373"/>
                <a:gridCol w="1369373"/>
              </a:tblGrid>
              <a:tr h="474980">
                <a:tc gridSpan="4">
                  <a:txBody>
                    <a:bodyPr/>
                    <a:lstStyle/>
                    <a:p>
                      <a:pPr marL="0" marR="0" algn="l">
                        <a:spcBef>
                          <a:spcPts val="0"/>
                        </a:spcBef>
                        <a:spcAft>
                          <a:spcPts val="0"/>
                        </a:spcAft>
                      </a:pPr>
                      <a:r>
                        <a:rPr lang="en-US" sz="1600" dirty="0" smtClean="0">
                          <a:latin typeface="Arial"/>
                          <a:ea typeface="Calibri"/>
                          <a:cs typeface="Times New Roman"/>
                        </a:rPr>
                        <a:t>Number </a:t>
                      </a:r>
                      <a:r>
                        <a:rPr lang="en-US" sz="1600" dirty="0">
                          <a:latin typeface="Arial"/>
                          <a:ea typeface="Calibri"/>
                          <a:cs typeface="Times New Roman"/>
                        </a:rPr>
                        <a:t>of trios by recruitment site noting complete and incomplete trios (those with 1 parent missing).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763530">
                <a:tc>
                  <a:txBody>
                    <a:bodyPr/>
                    <a:lstStyle/>
                    <a:p>
                      <a:pPr marL="0" marR="0" algn="l">
                        <a:spcBef>
                          <a:spcPts val="0"/>
                        </a:spcBef>
                        <a:spcAft>
                          <a:spcPts val="0"/>
                        </a:spcAft>
                      </a:pPr>
                      <a:r>
                        <a:rPr lang="en-US" sz="1600" i="1" dirty="0">
                          <a:latin typeface="Arial"/>
                          <a:ea typeface="Calibri"/>
                          <a:cs typeface="Times New Roman"/>
                        </a:rPr>
                        <a:t>Recruitment Site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i="1" dirty="0">
                          <a:latin typeface="Arial"/>
                          <a:ea typeface="Calibri"/>
                          <a:cs typeface="Times New Roman"/>
                        </a:rPr>
                        <a:t>CL Trios</a:t>
                      </a:r>
                      <a:endParaRPr lang="en-US" sz="1600" dirty="0">
                        <a:latin typeface="Calibri"/>
                        <a:ea typeface="Calibri"/>
                        <a:cs typeface="Times New Roman"/>
                      </a:endParaRPr>
                    </a:p>
                    <a:p>
                      <a:pPr marL="0" marR="0" algn="l">
                        <a:spcBef>
                          <a:spcPts val="0"/>
                        </a:spcBef>
                        <a:spcAft>
                          <a:spcPts val="0"/>
                        </a:spcAft>
                      </a:pPr>
                      <a:r>
                        <a:rPr lang="en-US" sz="1600" i="1" dirty="0">
                          <a:latin typeface="Arial"/>
                          <a:ea typeface="Calibri"/>
                          <a:cs typeface="Times New Roman"/>
                        </a:rPr>
                        <a:t>Complete</a:t>
                      </a:r>
                      <a:endParaRPr lang="en-US" sz="1600" dirty="0">
                        <a:latin typeface="Calibri"/>
                        <a:ea typeface="Calibri"/>
                        <a:cs typeface="Times New Roman"/>
                      </a:endParaRPr>
                    </a:p>
                    <a:p>
                      <a:pPr marL="0" marR="0" algn="l">
                        <a:spcBef>
                          <a:spcPts val="0"/>
                        </a:spcBef>
                        <a:spcAft>
                          <a:spcPts val="0"/>
                        </a:spcAft>
                      </a:pPr>
                      <a:r>
                        <a:rPr lang="en-US" sz="1600" i="1" dirty="0">
                          <a:latin typeface="Arial"/>
                          <a:ea typeface="Calibri"/>
                          <a:cs typeface="Times New Roman"/>
                        </a:rPr>
                        <a:t>(Incomplete)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i="1">
                          <a:latin typeface="Arial"/>
                          <a:ea typeface="Calibri"/>
                          <a:cs typeface="Times New Roman"/>
                        </a:rPr>
                        <a:t>CLP Trios Complete </a:t>
                      </a:r>
                      <a:endParaRPr lang="en-US" sz="1600">
                        <a:latin typeface="Calibri"/>
                        <a:ea typeface="Calibri"/>
                        <a:cs typeface="Times New Roman"/>
                      </a:endParaRPr>
                    </a:p>
                    <a:p>
                      <a:pPr marL="0" marR="0" algn="l">
                        <a:spcBef>
                          <a:spcPts val="0"/>
                        </a:spcBef>
                        <a:spcAft>
                          <a:spcPts val="0"/>
                        </a:spcAft>
                      </a:pPr>
                      <a:r>
                        <a:rPr lang="en-US" sz="1600" i="1">
                          <a:latin typeface="Arial"/>
                          <a:ea typeface="Calibri"/>
                          <a:cs typeface="Times New Roman"/>
                        </a:rPr>
                        <a:t>(Incomplete)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600" i="1">
                          <a:latin typeface="Arial"/>
                          <a:ea typeface="Calibri"/>
                          <a:cs typeface="Times New Roman"/>
                        </a:rPr>
                        <a:t>Total Trios Complete (Incomplete)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Utah</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Arial"/>
                          <a:ea typeface="Times New Roman"/>
                          <a:cs typeface="Times New Roman"/>
                        </a:rPr>
                        <a:t>68(16)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Arial"/>
                          <a:ea typeface="Times New Roman"/>
                          <a:cs typeface="Times New Roman"/>
                        </a:rPr>
                        <a:t>96(20)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Calibri"/>
                          <a:cs typeface="Times New Roman"/>
                        </a:rPr>
                        <a:t>164(36)</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Norway</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106(4)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Arial"/>
                          <a:ea typeface="Times New Roman"/>
                          <a:cs typeface="Times New Roman"/>
                        </a:rPr>
                        <a:t>174(8)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Calibri"/>
                          <a:cs typeface="Times New Roman"/>
                        </a:rPr>
                        <a:t>280(12)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Korea</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Arial"/>
                          <a:ea typeface="Times New Roman"/>
                          <a:cs typeface="Times New Roman"/>
                        </a:rPr>
                        <a:t>40(2)</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Calibri"/>
                          <a:cs typeface="Times New Roman"/>
                        </a:rPr>
                        <a:t>59(2)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Maryland</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19(12)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solidFill>
                            <a:srgbClr val="000000"/>
                          </a:solidFill>
                          <a:latin typeface="Arial"/>
                          <a:ea typeface="Times New Roman"/>
                          <a:cs typeface="Times New Roman"/>
                        </a:rPr>
                        <a:t>71(42)</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latin typeface="Arial"/>
                          <a:ea typeface="Calibri"/>
                          <a:cs typeface="Times New Roman"/>
                        </a:rPr>
                        <a:t>90(54)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Pittsburgh</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26(2)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70(28)</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96(30)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Singapore</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15(1)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45(7)</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60(8)</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Taiwan</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42(4)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176(11)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218(15)</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510">
                <a:tc>
                  <a:txBody>
                    <a:bodyPr/>
                    <a:lstStyle/>
                    <a:p>
                      <a:pPr marL="0" marR="0" algn="l">
                        <a:spcBef>
                          <a:spcPts val="0"/>
                        </a:spcBef>
                        <a:spcAft>
                          <a:spcPts val="0"/>
                        </a:spcAft>
                      </a:pPr>
                      <a:r>
                        <a:rPr lang="en-US" sz="1600">
                          <a:latin typeface="Arial"/>
                          <a:ea typeface="Calibri"/>
                          <a:cs typeface="Times New Roman"/>
                        </a:rPr>
                        <a:t>Iowa</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16(9)</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29(11)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45(20)</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Denmark</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6(15)</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15(12)</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21(27)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Philippines</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0(0)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94(4)</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94(4)</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Hubei Prov.</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39(3)</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136(9)</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175(12)</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Shandong Prov.</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54(21)</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129(70)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183(91)</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Sichaun Prov.</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43(3)</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63(3)</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106(6)</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580">
                <a:tc>
                  <a:txBody>
                    <a:bodyPr/>
                    <a:lstStyle/>
                    <a:p>
                      <a:pPr marL="0" marR="0" algn="l">
                        <a:spcBef>
                          <a:spcPts val="0"/>
                        </a:spcBef>
                        <a:spcAft>
                          <a:spcPts val="0"/>
                        </a:spcAft>
                      </a:pPr>
                      <a:r>
                        <a:rPr lang="en-US" sz="1600">
                          <a:latin typeface="Arial"/>
                          <a:ea typeface="Calibri"/>
                          <a:cs typeface="Times New Roman"/>
                        </a:rPr>
                        <a:t>Total</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453(90)</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a:cs typeface="Times New Roman"/>
                        </a:rPr>
                        <a:t>1138(227)</a:t>
                      </a:r>
                      <a:endParaRPr lang="en-US"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latin typeface="Arial"/>
                          <a:ea typeface="Calibri"/>
                          <a:cs typeface="Times New Roman"/>
                        </a:rPr>
                        <a:t>1591(317)</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673">
                <a:tc gridSpan="4">
                  <a:txBody>
                    <a:bodyPr/>
                    <a:lstStyle/>
                    <a:p>
                      <a:pPr marL="0" marR="0" algn="ctr">
                        <a:spcBef>
                          <a:spcPts val="0"/>
                        </a:spcBef>
                        <a:spcAft>
                          <a:spcPts val="0"/>
                        </a:spcAft>
                      </a:pPr>
                      <a:r>
                        <a:rPr lang="en-US" sz="800" dirty="0">
                          <a:latin typeface="Arial"/>
                          <a:ea typeface="Calibri"/>
                          <a:cs typeface="Times New Roman"/>
                        </a:rPr>
                        <a:t>*total includes </a:t>
                      </a:r>
                      <a:r>
                        <a:rPr lang="en-US" sz="800" dirty="0" err="1">
                          <a:latin typeface="Arial"/>
                          <a:ea typeface="Calibri"/>
                          <a:cs typeface="Times New Roman"/>
                        </a:rPr>
                        <a:t>probands</a:t>
                      </a:r>
                      <a:r>
                        <a:rPr lang="en-US" sz="800" dirty="0">
                          <a:latin typeface="Arial"/>
                          <a:ea typeface="Calibri"/>
                          <a:cs typeface="Times New Roman"/>
                        </a:rPr>
                        <a:t> of indeterminate cleft type: 2 in </a:t>
                      </a:r>
                      <a:r>
                        <a:rPr lang="en-US" sz="800" dirty="0" err="1">
                          <a:latin typeface="Arial"/>
                          <a:ea typeface="Calibri"/>
                          <a:cs typeface="Times New Roman"/>
                        </a:rPr>
                        <a:t>WuHan</a:t>
                      </a:r>
                      <a:r>
                        <a:rPr lang="en-US" sz="800" dirty="0">
                          <a:latin typeface="Arial"/>
                          <a:ea typeface="Calibri"/>
                          <a:cs typeface="Times New Roman"/>
                        </a:rPr>
                        <a:t>; 3 in Shandong Prov.</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Oval 4"/>
          <p:cNvSpPr/>
          <p:nvPr/>
        </p:nvSpPr>
        <p:spPr>
          <a:xfrm>
            <a:off x="6858000" y="1371600"/>
            <a:ext cx="2286000" cy="1905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Incomplete trios won’t contribute to TDT, but can help in other analyses</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Isolated, non-</a:t>
            </a:r>
            <a:r>
              <a:rPr lang="en-US" dirty="0" err="1" smtClean="0"/>
              <a:t>syndromic</a:t>
            </a:r>
            <a:r>
              <a:rPr lang="en-US" dirty="0" smtClean="0"/>
              <a:t> cleft cases &amp; their parents from 13 populations</a:t>
            </a:r>
            <a:endParaRPr lang="en-US" dirty="0"/>
          </a:p>
        </p:txBody>
      </p:sp>
      <p:sp>
        <p:nvSpPr>
          <p:cNvPr id="5" name="Oval 4"/>
          <p:cNvSpPr/>
          <p:nvPr/>
        </p:nvSpPr>
        <p:spPr>
          <a:xfrm>
            <a:off x="0" y="990600"/>
            <a:ext cx="1600200" cy="2590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Incomplete trios won’t contribute to TDT, but can help in other analyses</a:t>
            </a:r>
            <a:endParaRPr lang="en-US" sz="1600" dirty="0">
              <a:solidFill>
                <a:schemeClr val="tx1"/>
              </a:solidFill>
            </a:endParaRPr>
          </a:p>
        </p:txBody>
      </p:sp>
      <p:graphicFrame>
        <p:nvGraphicFramePr>
          <p:cNvPr id="4" name="Table 3"/>
          <p:cNvGraphicFramePr>
            <a:graphicFrameLocks noGrp="1"/>
          </p:cNvGraphicFramePr>
          <p:nvPr/>
        </p:nvGraphicFramePr>
        <p:xfrm>
          <a:off x="1447800" y="1194530"/>
          <a:ext cx="7696200" cy="5465350"/>
        </p:xfrm>
        <a:graphic>
          <a:graphicData uri="http://schemas.openxmlformats.org/drawingml/2006/table">
            <a:tbl>
              <a:tblPr/>
              <a:tblGrid>
                <a:gridCol w="1828800"/>
                <a:gridCol w="1485740"/>
                <a:gridCol w="1455164"/>
                <a:gridCol w="1471332"/>
                <a:gridCol w="1455164"/>
              </a:tblGrid>
              <a:tr h="381000">
                <a:tc gridSpan="5">
                  <a:txBody>
                    <a:bodyPr/>
                    <a:lstStyle/>
                    <a:p>
                      <a:pPr marL="0" marR="0" algn="l">
                        <a:spcBef>
                          <a:spcPts val="0"/>
                        </a:spcBef>
                        <a:spcAft>
                          <a:spcPts val="0"/>
                        </a:spcAft>
                      </a:pPr>
                      <a:r>
                        <a:rPr lang="en-US" sz="1800" b="1" i="1" dirty="0">
                          <a:latin typeface="Arial"/>
                          <a:ea typeface="Calibri"/>
                          <a:cs typeface="Times New Roman"/>
                        </a:rPr>
                        <a:t>Table </a:t>
                      </a:r>
                      <a:r>
                        <a:rPr lang="en-US" sz="1800" b="1" i="1" dirty="0" smtClean="0">
                          <a:latin typeface="Arial"/>
                          <a:ea typeface="Calibri"/>
                          <a:cs typeface="Times New Roman"/>
                        </a:rPr>
                        <a:t>1:  </a:t>
                      </a:r>
                      <a:r>
                        <a:rPr lang="en-US" sz="1800" b="1" i="1" dirty="0">
                          <a:latin typeface="Arial"/>
                          <a:ea typeface="Calibri"/>
                          <a:cs typeface="Times New Roman"/>
                        </a:rPr>
                        <a:t>Case-parent trios from 13 recruitment sites in the International Cleft Consortium </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47630">
                <a:tc>
                  <a:txBody>
                    <a:bodyPr/>
                    <a:lstStyle/>
                    <a:p>
                      <a:pPr marL="0" marR="0" algn="l">
                        <a:spcBef>
                          <a:spcPts val="0"/>
                        </a:spcBef>
                        <a:spcAft>
                          <a:spcPts val="0"/>
                        </a:spcAft>
                      </a:pPr>
                      <a:r>
                        <a:rPr lang="en-US" sz="1800" i="1" dirty="0">
                          <a:latin typeface="Arial"/>
                          <a:ea typeface="Calibri"/>
                          <a:cs typeface="Times New Roman"/>
                        </a:rPr>
                        <a:t>Recruitment Site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i="1" dirty="0">
                          <a:latin typeface="Arial"/>
                          <a:ea typeface="Calibri"/>
                          <a:cs typeface="Times New Roman"/>
                        </a:rPr>
                        <a:t>CL Trios</a:t>
                      </a:r>
                      <a:endParaRPr lang="en-US" sz="1800" dirty="0">
                        <a:latin typeface="Calibri"/>
                        <a:ea typeface="Calibri"/>
                        <a:cs typeface="Times New Roman"/>
                      </a:endParaRPr>
                    </a:p>
                    <a:p>
                      <a:pPr marL="0" marR="0" algn="l">
                        <a:spcBef>
                          <a:spcPts val="0"/>
                        </a:spcBef>
                        <a:spcAft>
                          <a:spcPts val="0"/>
                        </a:spcAft>
                      </a:pPr>
                      <a:r>
                        <a:rPr lang="en-US" sz="1800" i="1" dirty="0">
                          <a:latin typeface="Arial"/>
                          <a:ea typeface="Calibri"/>
                          <a:cs typeface="Times New Roman"/>
                        </a:rPr>
                        <a:t>Complete</a:t>
                      </a:r>
                      <a:endParaRPr lang="en-US" sz="1800" dirty="0">
                        <a:latin typeface="Calibri"/>
                        <a:ea typeface="Calibri"/>
                        <a:cs typeface="Times New Roman"/>
                      </a:endParaRPr>
                    </a:p>
                    <a:p>
                      <a:pPr marL="0" marR="0" algn="l">
                        <a:spcBef>
                          <a:spcPts val="0"/>
                        </a:spcBef>
                        <a:spcAft>
                          <a:spcPts val="0"/>
                        </a:spcAft>
                      </a:pPr>
                      <a:r>
                        <a:rPr lang="en-US" sz="1800" i="1" dirty="0">
                          <a:latin typeface="Arial"/>
                          <a:ea typeface="Calibri"/>
                          <a:cs typeface="Times New Roman"/>
                        </a:rPr>
                        <a:t>(Incomplete)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i="1" dirty="0">
                          <a:latin typeface="Arial"/>
                          <a:ea typeface="Calibri"/>
                          <a:cs typeface="Times New Roman"/>
                        </a:rPr>
                        <a:t>CLP Trios Complete </a:t>
                      </a:r>
                      <a:endParaRPr lang="en-US" sz="1800" dirty="0">
                        <a:latin typeface="Calibri"/>
                        <a:ea typeface="Calibri"/>
                        <a:cs typeface="Times New Roman"/>
                      </a:endParaRPr>
                    </a:p>
                    <a:p>
                      <a:pPr marL="0" marR="0" algn="l">
                        <a:spcBef>
                          <a:spcPts val="0"/>
                        </a:spcBef>
                        <a:spcAft>
                          <a:spcPts val="0"/>
                        </a:spcAft>
                      </a:pPr>
                      <a:r>
                        <a:rPr lang="en-US" sz="1800" i="1" dirty="0">
                          <a:latin typeface="Arial"/>
                          <a:ea typeface="Calibri"/>
                          <a:cs typeface="Times New Roman"/>
                        </a:rPr>
                        <a:t>(Incomplete)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i="1">
                          <a:latin typeface="Arial"/>
                          <a:ea typeface="Calibri"/>
                          <a:cs typeface="Times New Roman"/>
                        </a:rPr>
                        <a:t>CP Trios Complete (Incomplete)</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i="1">
                          <a:latin typeface="Arial"/>
                          <a:ea typeface="Calibri"/>
                          <a:cs typeface="Times New Roman"/>
                        </a:rPr>
                        <a:t>Total Trios Complete (Incomplete)</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Utah</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68(16)</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96(20)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52(12)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216 (48)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Norway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106(4)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174(8)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107(3)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387 (15)</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Korea</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19(0)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40(2)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5(0)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64 (2)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Maryland</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19(12)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71(42)</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25(18)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115 (72)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Pittsburgh</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26(2)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70(28)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11(4)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107 (34)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Singapore</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15(1)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45(7)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53(4)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113 (12)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Taiwan</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42(4)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176(11)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74(5)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292 (20)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Iowa</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16(9)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29(11)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24(17)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a:latin typeface="Arial"/>
                          <a:ea typeface="Calibri"/>
                          <a:cs typeface="Times New Roman"/>
                        </a:rPr>
                        <a:t>69 (37)</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Denmark</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6(15)</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15(12)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5(8)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26 (35)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Philippines</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0(0)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94(4)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0(0)</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94 (4)</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dirty="0" smtClean="0">
                          <a:latin typeface="Arial"/>
                          <a:ea typeface="Calibri"/>
                          <a:cs typeface="Times New Roman"/>
                        </a:rPr>
                        <a:t>Hubei</a:t>
                      </a:r>
                      <a:r>
                        <a:rPr lang="en-US" sz="1800" baseline="0" dirty="0" smtClean="0">
                          <a:latin typeface="Arial"/>
                          <a:ea typeface="Calibri"/>
                          <a:cs typeface="Times New Roman"/>
                        </a:rPr>
                        <a:t> Prov.</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39(3)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136(9)</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dirty="0">
                          <a:solidFill>
                            <a:srgbClr val="000000"/>
                          </a:solidFill>
                          <a:latin typeface="Arial"/>
                          <a:ea typeface="Times New Roman"/>
                          <a:cs typeface="Times New Roman"/>
                        </a:rPr>
                        <a:t>42(3)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219 (15)*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Shandong Prov.</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54(21)</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129(70)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30(8)</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215 (101)*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dirty="0" err="1" smtClean="0">
                          <a:latin typeface="Arial"/>
                          <a:ea typeface="Calibri"/>
                          <a:cs typeface="Times New Roman"/>
                        </a:rPr>
                        <a:t>Sechuan</a:t>
                      </a:r>
                      <a:r>
                        <a:rPr lang="en-US" sz="1800" dirty="0" smtClean="0">
                          <a:latin typeface="Arial"/>
                          <a:ea typeface="Calibri"/>
                          <a:cs typeface="Times New Roman"/>
                        </a:rPr>
                        <a:t> Prov.</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43(3)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63(3)</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38(2)</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144 (8)</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438">
                <a:tc>
                  <a:txBody>
                    <a:bodyPr/>
                    <a:lstStyle/>
                    <a:p>
                      <a:pPr marL="0" marR="0" algn="l">
                        <a:spcBef>
                          <a:spcPts val="0"/>
                        </a:spcBef>
                        <a:spcAft>
                          <a:spcPts val="0"/>
                        </a:spcAft>
                      </a:pPr>
                      <a:r>
                        <a:rPr lang="en-US" sz="1800">
                          <a:latin typeface="Arial"/>
                          <a:ea typeface="Calibri"/>
                          <a:cs typeface="Times New Roman"/>
                        </a:rPr>
                        <a:t>Total</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453(90)</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1138(227)</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800">
                          <a:solidFill>
                            <a:srgbClr val="000000"/>
                          </a:solidFill>
                          <a:latin typeface="Arial"/>
                          <a:ea typeface="Times New Roman"/>
                          <a:cs typeface="Times New Roman"/>
                        </a:rPr>
                        <a:t>466(84)</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800" dirty="0">
                          <a:latin typeface="Arial"/>
                          <a:ea typeface="Calibri"/>
                          <a:cs typeface="Times New Roman"/>
                        </a:rPr>
                        <a:t>2060 (403)*</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600">
                <a:tc gridSpan="5">
                  <a:txBody>
                    <a:bodyPr/>
                    <a:lstStyle/>
                    <a:p>
                      <a:pPr marL="457200" marR="0" algn="just">
                        <a:spcBef>
                          <a:spcPts val="0"/>
                        </a:spcBef>
                        <a:spcAft>
                          <a:spcPts val="0"/>
                        </a:spcAft>
                      </a:pPr>
                      <a:r>
                        <a:rPr lang="en-US" sz="1100" dirty="0">
                          <a:latin typeface="Arial"/>
                          <a:ea typeface="Calibri"/>
                          <a:cs typeface="Times New Roman"/>
                        </a:rPr>
                        <a:t>*total includes </a:t>
                      </a:r>
                      <a:r>
                        <a:rPr lang="en-US" sz="1100" dirty="0" err="1">
                          <a:latin typeface="Arial"/>
                          <a:ea typeface="Calibri"/>
                          <a:cs typeface="Times New Roman"/>
                        </a:rPr>
                        <a:t>probands</a:t>
                      </a:r>
                      <a:r>
                        <a:rPr lang="en-US" sz="1100" dirty="0">
                          <a:latin typeface="Arial"/>
                          <a:ea typeface="Calibri"/>
                          <a:cs typeface="Times New Roman"/>
                        </a:rPr>
                        <a:t> of indeterminate cleft  type: </a:t>
                      </a:r>
                      <a:r>
                        <a:rPr lang="en-US" sz="1100" dirty="0" smtClean="0">
                          <a:latin typeface="Arial"/>
                          <a:ea typeface="Calibri"/>
                          <a:cs typeface="Times New Roman"/>
                        </a:rPr>
                        <a:t>2 in </a:t>
                      </a:r>
                      <a:r>
                        <a:rPr lang="en-US" sz="1100" dirty="0" err="1">
                          <a:latin typeface="Arial"/>
                          <a:ea typeface="Calibri"/>
                          <a:cs typeface="Times New Roman"/>
                        </a:rPr>
                        <a:t>WuHan</a:t>
                      </a:r>
                      <a:r>
                        <a:rPr lang="en-US" sz="1100" dirty="0">
                          <a:latin typeface="Arial"/>
                          <a:ea typeface="Calibri"/>
                          <a:cs typeface="Times New Roman"/>
                        </a:rPr>
                        <a:t>; 3 in Shandong Prov. </a:t>
                      </a:r>
                      <a:endParaRPr lang="en-US" sz="1100" dirty="0">
                        <a:latin typeface="Calibri"/>
                        <a:ea typeface="Calibri"/>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838200"/>
          <a:ext cx="8915400" cy="5629275"/>
        </p:xfrm>
        <a:graphic>
          <a:graphicData uri="http://schemas.openxmlformats.org/drawingml/2006/table">
            <a:tbl>
              <a:tblPr firstRow="1" bandRow="1">
                <a:tableStyleId>{5940675A-B579-460E-94D1-54222C63F5DA}</a:tableStyleId>
              </a:tblPr>
              <a:tblGrid>
                <a:gridCol w="1053074"/>
                <a:gridCol w="1537726"/>
                <a:gridCol w="762000"/>
                <a:gridCol w="5562600"/>
              </a:tblGrid>
              <a:tr h="360680">
                <a:tc>
                  <a:txBody>
                    <a:bodyPr/>
                    <a:lstStyle/>
                    <a:p>
                      <a:pPr algn="ctr" fontAlgn="b"/>
                      <a:r>
                        <a:rPr lang="en-US" sz="2400" u="none" strike="noStrike" dirty="0" smtClean="0">
                          <a:latin typeface="Arial" pitchFamily="34" charset="0"/>
                          <a:cs typeface="Arial" pitchFamily="34" charset="0"/>
                        </a:rPr>
                        <a:t>Code</a:t>
                      </a:r>
                      <a:endParaRPr lang="en-US" sz="2400" b="1" i="0" u="none" strike="noStrike" dirty="0">
                        <a:solidFill>
                          <a:schemeClr val="bg1"/>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Site</a:t>
                      </a:r>
                      <a:endParaRPr lang="en-US" sz="2400" b="1" i="0" u="none" strike="noStrike" dirty="0">
                        <a:solidFill>
                          <a:schemeClr val="bg1"/>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N</a:t>
                      </a:r>
                      <a:endParaRPr lang="en-US" sz="2400" b="1" i="0" u="none" strike="noStrike" dirty="0">
                        <a:solidFill>
                          <a:schemeClr val="bg1"/>
                        </a:solidFill>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solidFill>
                            <a:schemeClr val="tx1"/>
                          </a:solidFill>
                          <a:latin typeface="Arial" pitchFamily="34" charset="0"/>
                          <a:cs typeface="Arial" pitchFamily="34" charset="0"/>
                        </a:rPr>
                        <a:t>Reported Racial Mix</a:t>
                      </a:r>
                      <a:endParaRPr lang="en-US" sz="2400" b="0" i="0" u="none" strike="noStrike" dirty="0">
                        <a:solidFill>
                          <a:schemeClr val="tx1"/>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dirty="0">
                          <a:latin typeface="Arial" pitchFamily="34" charset="0"/>
                          <a:cs typeface="Arial" pitchFamily="34" charset="0"/>
                        </a:rPr>
                        <a:t>11</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Denmark</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87</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dirty="0" smtClean="0">
                          <a:solidFill>
                            <a:srgbClr val="000000"/>
                          </a:solidFill>
                          <a:latin typeface="Arial" pitchFamily="34" charset="0"/>
                          <a:cs typeface="Arial" pitchFamily="34" charset="0"/>
                        </a:rPr>
                        <a:t>100% EU</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a:latin typeface="Arial" pitchFamily="34" charset="0"/>
                          <a:cs typeface="Arial" pitchFamily="34" charset="0"/>
                        </a:rPr>
                        <a:t>12</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Norway</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791</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dirty="0" smtClean="0">
                          <a:solidFill>
                            <a:srgbClr val="000000"/>
                          </a:solidFill>
                          <a:latin typeface="Arial" pitchFamily="34" charset="0"/>
                          <a:cs typeface="Arial" pitchFamily="34" charset="0"/>
                        </a:rPr>
                        <a:t>100% EU*</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a:latin typeface="Arial" pitchFamily="34" charset="0"/>
                          <a:cs typeface="Arial" pitchFamily="34" charset="0"/>
                        </a:rPr>
                        <a:t>13</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a:latin typeface="Arial" pitchFamily="34" charset="0"/>
                          <a:cs typeface="Arial" pitchFamily="34" charset="0"/>
                        </a:rPr>
                        <a:t>Iowa</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183</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smtClean="0">
                          <a:solidFill>
                            <a:srgbClr val="000000"/>
                          </a:solidFill>
                          <a:latin typeface="Arial" pitchFamily="34" charset="0"/>
                          <a:cs typeface="Arial" pitchFamily="34" charset="0"/>
                        </a:rPr>
                        <a:t>97%EA;1.6%Hisp;0.6%NA;0.6Other</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a:latin typeface="Arial" pitchFamily="34" charset="0"/>
                          <a:cs typeface="Arial" pitchFamily="34" charset="0"/>
                        </a:rPr>
                        <a:t>14</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a:latin typeface="Arial" pitchFamily="34" charset="0"/>
                          <a:cs typeface="Arial" pitchFamily="34" charset="0"/>
                        </a:rPr>
                        <a:t>Maryland</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315</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dirty="0" smtClean="0">
                          <a:solidFill>
                            <a:srgbClr val="000000"/>
                          </a:solidFill>
                          <a:latin typeface="Arial" pitchFamily="34" charset="0"/>
                          <a:cs typeface="Arial" pitchFamily="34" charset="0"/>
                        </a:rPr>
                        <a:t>90%EA;8%AfrAm;1.3%AsAm;0.6%NA;0.3%Other</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a:latin typeface="Arial" pitchFamily="34" charset="0"/>
                          <a:cs typeface="Arial" pitchFamily="34" charset="0"/>
                        </a:rPr>
                        <a:t>15</a:t>
                      </a:r>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smtClean="0">
                          <a:latin typeface="Arial" pitchFamily="34" charset="0"/>
                          <a:cs typeface="Arial" pitchFamily="34" charset="0"/>
                        </a:rPr>
                        <a:t>Pittsburgh</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254</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dirty="0" smtClean="0">
                          <a:solidFill>
                            <a:srgbClr val="000000"/>
                          </a:solidFill>
                          <a:latin typeface="Arial" pitchFamily="34" charset="0"/>
                          <a:cs typeface="Arial" pitchFamily="34" charset="0"/>
                        </a:rPr>
                        <a:t>89%EA,0.4%AfAm;9.2%Hisp;1.2%Other</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r>
                        <a:rPr lang="en-US" sz="2400" u="none" strike="noStrike" dirty="0">
                          <a:latin typeface="Arial" pitchFamily="34" charset="0"/>
                          <a:cs typeface="Arial" pitchFamily="34" charset="0"/>
                        </a:rPr>
                        <a:t>16</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Utah</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512</a:t>
                      </a:r>
                      <a:endParaRPr lang="en-US" sz="2400" b="0"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1600" b="0" i="0" u="none" strike="noStrike" dirty="0" smtClean="0">
                          <a:solidFill>
                            <a:srgbClr val="000000"/>
                          </a:solidFill>
                          <a:latin typeface="Arial" pitchFamily="34" charset="0"/>
                          <a:cs typeface="Arial" pitchFamily="34" charset="0"/>
                        </a:rPr>
                        <a:t>91%EA;0.4%AfAm;1.2%AsAm;4.7%Hisp;0.2%NA;2.8%Other</a:t>
                      </a:r>
                      <a:endParaRPr lang="en-US" sz="1600" b="0" i="0" u="none" strike="noStrike"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17</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Phillipines</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194</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100%SEAsian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18</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Singapore</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238</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80%Asian;12.2%SEAsian;7%SoAsia;</a:t>
                      </a:r>
                      <a:r>
                        <a:rPr lang="en-US" sz="1600" b="0" i="0" u="none" strike="noStrike" kern="1200" baseline="0" dirty="0" smtClean="0">
                          <a:solidFill>
                            <a:srgbClr val="000000"/>
                          </a:solidFill>
                          <a:latin typeface="Arial" pitchFamily="34" charset="0"/>
                          <a:cs typeface="Arial" pitchFamily="34" charset="0"/>
                        </a:rPr>
                        <a:t>0.8%Afr</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19</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Taiwan</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607</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20</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Weifang</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531</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21</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Wuhan</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456</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22</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Chengdu</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300</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23</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a:solidFill>
                            <a:schemeClr val="tx1"/>
                          </a:solidFill>
                          <a:latin typeface="Arial" pitchFamily="34" charset="0"/>
                          <a:cs typeface="Arial" pitchFamily="34" charset="0"/>
                        </a:rPr>
                        <a:t>Korea</a:t>
                      </a:r>
                      <a:endParaRPr lang="en-US" sz="2400" b="0" i="0" u="none" strike="noStrike" kern="120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2400" b="0" i="0" u="none" strike="noStrike" kern="1200" dirty="0">
                          <a:solidFill>
                            <a:schemeClr val="tx1"/>
                          </a:solidFill>
                          <a:latin typeface="Arial" pitchFamily="34" charset="0"/>
                          <a:cs typeface="Arial" pitchFamily="34" charset="0"/>
                        </a:rPr>
                        <a:t>131</a:t>
                      </a:r>
                      <a:endParaRPr lang="en-US" sz="2400" b="0" i="0" u="none" strike="noStrike" kern="1200" dirty="0">
                        <a:solidFill>
                          <a:srgbClr val="000000"/>
                        </a:solidFill>
                        <a:latin typeface="Arial" pitchFamily="34" charset="0"/>
                        <a:cs typeface="Arial" pitchFamily="34" charset="0"/>
                      </a:endParaRPr>
                    </a:p>
                  </a:txBody>
                  <a:tcPr marL="9525" marR="9525" marT="9525" marB="0" anchor="b"/>
                </a:tc>
                <a:tc>
                  <a:txBody>
                    <a:bodyPr/>
                    <a:lstStyle/>
                    <a:p>
                      <a:pPr marL="0" algn="ctr" rtl="0" eaLnBrk="1" fontAlgn="b" latinLnBrk="0" hangingPunct="1">
                        <a:spcBef>
                          <a:spcPts val="0"/>
                        </a:spcBef>
                        <a:spcAft>
                          <a:spcPts val="0"/>
                        </a:spcAft>
                      </a:pPr>
                      <a:r>
                        <a:rPr lang="en-US" sz="1600" b="0" i="0" u="none" strike="noStrike" kern="1200" dirty="0" smtClean="0">
                          <a:solidFill>
                            <a:srgbClr val="000000"/>
                          </a:solidFill>
                          <a:latin typeface="Arial" pitchFamily="34" charset="0"/>
                          <a:cs typeface="Arial" pitchFamily="34" charset="0"/>
                        </a:rPr>
                        <a:t>100%Asian</a:t>
                      </a:r>
                      <a:endParaRPr lang="en-US" sz="1600" b="0" i="0" u="none" strike="noStrike" kern="1200" dirty="0">
                        <a:solidFill>
                          <a:srgbClr val="000000"/>
                        </a:solidFill>
                        <a:latin typeface="Arial" pitchFamily="34" charset="0"/>
                        <a:cs typeface="Arial" pitchFamily="34" charset="0"/>
                      </a:endParaRPr>
                    </a:p>
                  </a:txBody>
                  <a:tcPr marL="9525" marR="9525" marT="9525" marB="0" anchor="b"/>
                </a:tc>
              </a:tr>
              <a:tr h="360680">
                <a:tc>
                  <a:txBody>
                    <a:bodyPr/>
                    <a:lstStyle/>
                    <a:p>
                      <a:pPr algn="ctr" fontAlgn="b"/>
                      <a:endParaRPr lang="en-US" sz="2400" b="0" i="0" u="none" strike="noStrike">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smtClean="0">
                          <a:latin typeface="Arial" pitchFamily="34" charset="0"/>
                          <a:cs typeface="Arial" pitchFamily="34" charset="0"/>
                        </a:rPr>
                        <a:t>Total</a:t>
                      </a:r>
                      <a:endParaRPr lang="en-US" sz="2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r>
                        <a:rPr lang="en-US" sz="2400" u="none" strike="noStrike" dirty="0">
                          <a:latin typeface="Arial" pitchFamily="34" charset="0"/>
                          <a:cs typeface="Arial" pitchFamily="34" charset="0"/>
                        </a:rPr>
                        <a:t>4599</a:t>
                      </a:r>
                      <a:endParaRPr lang="en-US" sz="2400" b="1" i="0" u="none" strike="noStrike" dirty="0">
                        <a:solidFill>
                          <a:srgbClr val="000000"/>
                        </a:solidFill>
                        <a:latin typeface="Arial" pitchFamily="34" charset="0"/>
                        <a:cs typeface="Arial" pitchFamily="34" charset="0"/>
                      </a:endParaRPr>
                    </a:p>
                  </a:txBody>
                  <a:tcPr marL="9525" marR="9525" marT="9525" marB="0" anchor="b"/>
                </a:tc>
                <a:tc>
                  <a:txBody>
                    <a:bodyPr/>
                    <a:lstStyle/>
                    <a:p>
                      <a:pPr algn="ctr" fontAlgn="b"/>
                      <a:endParaRPr lang="en-US" sz="1600" b="1" i="0" u="none" strike="noStrike" dirty="0">
                        <a:solidFill>
                          <a:srgbClr val="000000"/>
                        </a:solidFill>
                        <a:latin typeface="Arial" pitchFamily="34" charset="0"/>
                        <a:cs typeface="Arial" pitchFamily="34" charset="0"/>
                      </a:endParaRPr>
                    </a:p>
                  </a:txBody>
                  <a:tcPr marL="9525" marR="9525" marT="9525" marB="0" anchor="b"/>
                </a:tc>
              </a:tr>
            </a:tbl>
          </a:graphicData>
        </a:graphic>
      </p:graphicFrame>
      <p:sp>
        <p:nvSpPr>
          <p:cNvPr id="6" name="Title 1"/>
          <p:cNvSpPr>
            <a:spLocks noGrp="1"/>
          </p:cNvSpPr>
          <p:nvPr>
            <p:ph type="title"/>
          </p:nvPr>
        </p:nvSpPr>
        <p:spPr>
          <a:xfrm>
            <a:off x="381000" y="152400"/>
            <a:ext cx="8229600" cy="792162"/>
          </a:xfrm>
        </p:spPr>
        <p:txBody>
          <a:bodyPr>
            <a:normAutofit fontScale="90000"/>
          </a:bodyPr>
          <a:lstStyle/>
          <a:p>
            <a:r>
              <a:rPr lang="en-US" sz="4800" b="1" dirty="0" smtClean="0"/>
              <a:t>Number of Founders</a:t>
            </a:r>
            <a:endParaRPr lang="en-US" sz="48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7" name="Picture 3"/>
          <p:cNvPicPr>
            <a:picLocks noChangeAspect="1" noChangeArrowheads="1"/>
          </p:cNvPicPr>
          <p:nvPr/>
        </p:nvPicPr>
        <p:blipFill>
          <a:blip r:embed="rId2" cstate="print"/>
          <a:srcRect/>
          <a:stretch>
            <a:fillRect/>
          </a:stretch>
        </p:blipFill>
        <p:spPr bwMode="auto">
          <a:xfrm>
            <a:off x="1371600" y="236538"/>
            <a:ext cx="6400800" cy="6391275"/>
          </a:xfrm>
          <a:prstGeom prst="rect">
            <a:avLst/>
          </a:prstGeom>
          <a:noFill/>
          <a:ln w="9525">
            <a:noFill/>
            <a:miter lim="800000"/>
            <a:headEnd/>
            <a:tailEnd/>
          </a:ln>
          <a:effectLst/>
        </p:spPr>
      </p:pic>
      <p:pic>
        <p:nvPicPr>
          <p:cNvPr id="67588" name="Picture 4"/>
          <p:cNvPicPr>
            <a:picLocks noChangeAspect="1" noChangeArrowheads="1"/>
          </p:cNvPicPr>
          <p:nvPr/>
        </p:nvPicPr>
        <p:blipFill>
          <a:blip r:embed="rId3" cstate="print"/>
          <a:srcRect/>
          <a:stretch>
            <a:fillRect/>
          </a:stretch>
        </p:blipFill>
        <p:spPr bwMode="auto">
          <a:xfrm>
            <a:off x="2667000" y="236538"/>
            <a:ext cx="6400800" cy="6391275"/>
          </a:xfrm>
          <a:prstGeom prst="rect">
            <a:avLst/>
          </a:prstGeom>
          <a:noFill/>
          <a:ln w="9525">
            <a:noFill/>
            <a:miter lim="800000"/>
            <a:headEnd/>
            <a:tailEnd/>
          </a:ln>
          <a:effectLst/>
        </p:spPr>
      </p:pic>
      <p:sp>
        <p:nvSpPr>
          <p:cNvPr id="5" name="Title 1"/>
          <p:cNvSpPr txBox="1">
            <a:spLocks/>
          </p:cNvSpPr>
          <p:nvPr/>
        </p:nvSpPr>
        <p:spPr>
          <a:xfrm>
            <a:off x="-228600" y="228600"/>
            <a:ext cx="96012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PCA on all 13 Sites + 4 HapMap</a:t>
            </a:r>
            <a:r>
              <a:rPr kumimoji="0" lang="en-US" sz="4400" b="1" i="0" u="none" strike="noStrike" kern="1200" cap="none" spc="0" normalizeH="0" noProof="0" dirty="0" smtClean="0">
                <a:ln>
                  <a:noFill/>
                </a:ln>
                <a:solidFill>
                  <a:schemeClr val="tx1"/>
                </a:solidFill>
                <a:effectLst/>
                <a:uLnTx/>
                <a:uFillTx/>
                <a:latin typeface="+mj-lt"/>
                <a:ea typeface="+mj-ea"/>
                <a:cs typeface="+mj-cs"/>
              </a:rPr>
              <a:t> Groups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TextBox 5"/>
          <p:cNvSpPr txBox="1"/>
          <p:nvPr/>
        </p:nvSpPr>
        <p:spPr>
          <a:xfrm>
            <a:off x="3733800" y="1143000"/>
            <a:ext cx="1447800" cy="3385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smtClean="0">
                <a:solidFill>
                  <a:schemeClr val="tx1"/>
                </a:solidFill>
              </a:rPr>
              <a:t>African=YRI</a:t>
            </a:r>
            <a:endParaRPr lang="en-US" sz="1600" b="1" dirty="0">
              <a:solidFill>
                <a:schemeClr val="tx1"/>
              </a:solidFill>
            </a:endParaRPr>
          </a:p>
        </p:txBody>
      </p:sp>
      <p:sp>
        <p:nvSpPr>
          <p:cNvPr id="7" name="TextBox 6"/>
          <p:cNvSpPr txBox="1"/>
          <p:nvPr/>
        </p:nvSpPr>
        <p:spPr>
          <a:xfrm>
            <a:off x="685800" y="5410200"/>
            <a:ext cx="1524000" cy="3385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smtClean="0">
                <a:solidFill>
                  <a:schemeClr val="tx1"/>
                </a:solidFill>
              </a:rPr>
              <a:t>Asian=CHB/JPT</a:t>
            </a:r>
            <a:endParaRPr lang="en-US" sz="1600" b="1" dirty="0">
              <a:solidFill>
                <a:schemeClr val="tx1"/>
              </a:solidFill>
            </a:endParaRPr>
          </a:p>
        </p:txBody>
      </p:sp>
      <p:sp>
        <p:nvSpPr>
          <p:cNvPr id="8" name="TextBox 7"/>
          <p:cNvSpPr txBox="1"/>
          <p:nvPr/>
        </p:nvSpPr>
        <p:spPr>
          <a:xfrm>
            <a:off x="7315200" y="5257800"/>
            <a:ext cx="1447800" cy="33855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600" b="1" dirty="0" smtClean="0">
                <a:solidFill>
                  <a:schemeClr val="tx1"/>
                </a:solidFill>
              </a:rPr>
              <a:t>European=CEU</a:t>
            </a:r>
            <a:endParaRPr lang="en-US" sz="1600" b="1" dirty="0">
              <a:solidFill>
                <a:schemeClr val="tx1"/>
              </a:solidFill>
            </a:endParaRPr>
          </a:p>
        </p:txBody>
      </p:sp>
      <p:sp>
        <p:nvSpPr>
          <p:cNvPr id="9" name="TextBox 8"/>
          <p:cNvSpPr txBox="1"/>
          <p:nvPr/>
        </p:nvSpPr>
        <p:spPr>
          <a:xfrm>
            <a:off x="6019800" y="6324600"/>
            <a:ext cx="2209800" cy="369332"/>
          </a:xfrm>
          <a:prstGeom prst="rect">
            <a:avLst/>
          </a:prstGeom>
          <a:noFill/>
        </p:spPr>
        <p:txBody>
          <a:bodyPr wrap="square" rtlCol="0">
            <a:spAutoFit/>
          </a:bodyPr>
          <a:lstStyle/>
          <a:p>
            <a:r>
              <a:rPr lang="en-US" b="1" dirty="0" smtClean="0"/>
              <a:t>8.89% of variation</a:t>
            </a:r>
            <a:endParaRPr lang="en-US" b="1" dirty="0"/>
          </a:p>
        </p:txBody>
      </p:sp>
      <p:sp>
        <p:nvSpPr>
          <p:cNvPr id="10" name="TextBox 9"/>
          <p:cNvSpPr txBox="1"/>
          <p:nvPr/>
        </p:nvSpPr>
        <p:spPr>
          <a:xfrm>
            <a:off x="76200" y="3048000"/>
            <a:ext cx="1219200" cy="646331"/>
          </a:xfrm>
          <a:prstGeom prst="rect">
            <a:avLst/>
          </a:prstGeom>
          <a:noFill/>
        </p:spPr>
        <p:txBody>
          <a:bodyPr wrap="square" rtlCol="0">
            <a:spAutoFit/>
          </a:bodyPr>
          <a:lstStyle/>
          <a:p>
            <a:r>
              <a:rPr lang="en-US" b="1" dirty="0" smtClean="0"/>
              <a:t>1.57% of variation</a:t>
            </a:r>
            <a:endParaRPr lang="en-US" b="1" dirty="0"/>
          </a:p>
        </p:txBody>
      </p:sp>
      <p:sp>
        <p:nvSpPr>
          <p:cNvPr id="11" name="Oval 10"/>
          <p:cNvSpPr/>
          <p:nvPr/>
        </p:nvSpPr>
        <p:spPr>
          <a:xfrm>
            <a:off x="0" y="6172200"/>
            <a:ext cx="2743200" cy="685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PCA based on 38K independent SNPs</a:t>
            </a:r>
            <a:endParaRPr lang="en-US"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p:cNvPicPr>
            <a:picLocks noChangeAspect="1" noChangeArrowheads="1"/>
          </p:cNvPicPr>
          <p:nvPr/>
        </p:nvPicPr>
        <p:blipFill>
          <a:blip r:embed="rId2" cstate="print"/>
          <a:srcRect/>
          <a:stretch>
            <a:fillRect/>
          </a:stretch>
        </p:blipFill>
        <p:spPr bwMode="auto">
          <a:xfrm>
            <a:off x="1209320" y="228600"/>
            <a:ext cx="6639280" cy="6629400"/>
          </a:xfrm>
          <a:prstGeom prst="rect">
            <a:avLst/>
          </a:prstGeom>
          <a:noFill/>
          <a:ln w="9525">
            <a:noFill/>
            <a:miter lim="800000"/>
            <a:headEnd/>
            <a:tailEnd/>
          </a:ln>
          <a:effectLst/>
        </p:spPr>
      </p:pic>
      <p:pic>
        <p:nvPicPr>
          <p:cNvPr id="36869" name="Picture 5"/>
          <p:cNvPicPr>
            <a:picLocks noChangeAspect="1" noChangeArrowheads="1"/>
          </p:cNvPicPr>
          <p:nvPr/>
        </p:nvPicPr>
        <p:blipFill>
          <a:blip r:embed="rId3" cstate="print"/>
          <a:srcRect/>
          <a:stretch>
            <a:fillRect/>
          </a:stretch>
        </p:blipFill>
        <p:spPr bwMode="auto">
          <a:xfrm>
            <a:off x="6781800" y="-752475"/>
            <a:ext cx="6400800" cy="6391275"/>
          </a:xfrm>
          <a:prstGeom prst="rect">
            <a:avLst/>
          </a:prstGeom>
          <a:noFill/>
          <a:ln w="9525">
            <a:noFill/>
            <a:miter lim="800000"/>
            <a:headEnd/>
            <a:tailEnd/>
          </a:ln>
          <a:effectLst/>
        </p:spPr>
      </p:pic>
      <p:sp>
        <p:nvSpPr>
          <p:cNvPr id="8" name="Title 1"/>
          <p:cNvSpPr>
            <a:spLocks noGrp="1"/>
          </p:cNvSpPr>
          <p:nvPr>
            <p:ph type="title"/>
          </p:nvPr>
        </p:nvSpPr>
        <p:spPr>
          <a:xfrm>
            <a:off x="0" y="0"/>
            <a:ext cx="9144000" cy="792162"/>
          </a:xfrm>
        </p:spPr>
        <p:txBody>
          <a:bodyPr>
            <a:noAutofit/>
          </a:bodyPr>
          <a:lstStyle/>
          <a:p>
            <a:r>
              <a:rPr lang="en-US" sz="3600" dirty="0" smtClean="0"/>
              <a:t>Principal Components Analysis on All 13 Sites</a:t>
            </a:r>
            <a:endParaRPr lang="en-US" sz="3600" dirty="0"/>
          </a:p>
        </p:txBody>
      </p:sp>
      <p:grpSp>
        <p:nvGrpSpPr>
          <p:cNvPr id="2" name="Group 23"/>
          <p:cNvGrpSpPr/>
          <p:nvPr/>
        </p:nvGrpSpPr>
        <p:grpSpPr>
          <a:xfrm>
            <a:off x="6781800" y="838200"/>
            <a:ext cx="2362200" cy="666690"/>
            <a:chOff x="6781800" y="838200"/>
            <a:chExt cx="2362200" cy="666690"/>
          </a:xfrm>
        </p:grpSpPr>
        <p:sp>
          <p:nvSpPr>
            <p:cNvPr id="9" name="TextBox 8"/>
            <p:cNvSpPr txBox="1"/>
            <p:nvPr/>
          </p:nvSpPr>
          <p:spPr>
            <a:xfrm>
              <a:off x="7391400" y="838200"/>
              <a:ext cx="1752600" cy="400110"/>
            </a:xfrm>
            <a:prstGeom prst="rect">
              <a:avLst/>
            </a:prstGeom>
            <a:noFill/>
          </p:spPr>
          <p:txBody>
            <a:bodyPr wrap="square" rtlCol="0">
              <a:spAutoFit/>
            </a:bodyPr>
            <a:lstStyle/>
            <a:p>
              <a:r>
                <a:rPr lang="en-US" sz="2000" b="1" dirty="0" smtClean="0"/>
                <a:t>Europeans/US</a:t>
              </a:r>
              <a:endParaRPr lang="en-US" sz="2000" b="1" dirty="0"/>
            </a:p>
          </p:txBody>
        </p:sp>
        <p:cxnSp>
          <p:nvCxnSpPr>
            <p:cNvPr id="10" name="Straight Arrow Connector 9"/>
            <p:cNvCxnSpPr/>
            <p:nvPr/>
          </p:nvCxnSpPr>
          <p:spPr>
            <a:xfrm rot="10800000" flipV="1">
              <a:off x="6781800" y="1143000"/>
              <a:ext cx="609600" cy="36189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3" name="Group 21"/>
          <p:cNvGrpSpPr/>
          <p:nvPr/>
        </p:nvGrpSpPr>
        <p:grpSpPr>
          <a:xfrm>
            <a:off x="0" y="1828800"/>
            <a:ext cx="2819400" cy="609600"/>
            <a:chOff x="304800" y="1981200"/>
            <a:chExt cx="2819400" cy="609600"/>
          </a:xfrm>
        </p:grpSpPr>
        <p:sp>
          <p:nvSpPr>
            <p:cNvPr id="11" name="TextBox 10"/>
            <p:cNvSpPr txBox="1"/>
            <p:nvPr/>
          </p:nvSpPr>
          <p:spPr>
            <a:xfrm>
              <a:off x="304800" y="1981200"/>
              <a:ext cx="914400" cy="369332"/>
            </a:xfrm>
            <a:prstGeom prst="rect">
              <a:avLst/>
            </a:prstGeom>
            <a:noFill/>
          </p:spPr>
          <p:txBody>
            <a:bodyPr wrap="square" rtlCol="0">
              <a:spAutoFit/>
            </a:bodyPr>
            <a:lstStyle/>
            <a:p>
              <a:r>
                <a:rPr lang="en-US" b="1" dirty="0" smtClean="0"/>
                <a:t>Taiwan</a:t>
              </a:r>
              <a:endParaRPr lang="en-US" b="1" dirty="0"/>
            </a:p>
          </p:txBody>
        </p:sp>
        <p:cxnSp>
          <p:nvCxnSpPr>
            <p:cNvPr id="12" name="Straight Arrow Connector 11"/>
            <p:cNvCxnSpPr>
              <a:stCxn id="11" idx="3"/>
            </p:cNvCxnSpPr>
            <p:nvPr/>
          </p:nvCxnSpPr>
          <p:spPr>
            <a:xfrm>
              <a:off x="1219200" y="2165866"/>
              <a:ext cx="1905000" cy="42493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grpSp>
        <p:nvGrpSpPr>
          <p:cNvPr id="4" name="Group 19"/>
          <p:cNvGrpSpPr/>
          <p:nvPr/>
        </p:nvGrpSpPr>
        <p:grpSpPr>
          <a:xfrm>
            <a:off x="1752600" y="3733800"/>
            <a:ext cx="1524000" cy="674132"/>
            <a:chOff x="1752600" y="3733800"/>
            <a:chExt cx="1524000" cy="674132"/>
          </a:xfrm>
        </p:grpSpPr>
        <p:sp>
          <p:nvSpPr>
            <p:cNvPr id="13" name="TextBox 12"/>
            <p:cNvSpPr txBox="1"/>
            <p:nvPr/>
          </p:nvSpPr>
          <p:spPr>
            <a:xfrm>
              <a:off x="1752600" y="4038600"/>
              <a:ext cx="1524000" cy="369332"/>
            </a:xfrm>
            <a:prstGeom prst="rect">
              <a:avLst/>
            </a:prstGeom>
            <a:noFill/>
          </p:spPr>
          <p:txBody>
            <a:bodyPr wrap="square" rtlCol="0">
              <a:spAutoFit/>
            </a:bodyPr>
            <a:lstStyle/>
            <a:p>
              <a:r>
                <a:rPr lang="en-US" b="1" dirty="0" smtClean="0"/>
                <a:t>Philippines</a:t>
              </a:r>
              <a:endParaRPr lang="en-US" b="1" dirty="0"/>
            </a:p>
          </p:txBody>
        </p:sp>
        <p:cxnSp>
          <p:nvCxnSpPr>
            <p:cNvPr id="14" name="Straight Arrow Connector 13"/>
            <p:cNvCxnSpPr/>
            <p:nvPr/>
          </p:nvCxnSpPr>
          <p:spPr>
            <a:xfrm rot="5400000" flipH="1" flipV="1">
              <a:off x="2737366" y="3739634"/>
              <a:ext cx="392668"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
        <p:nvSpPr>
          <p:cNvPr id="15" name="TextBox 14"/>
          <p:cNvSpPr txBox="1"/>
          <p:nvPr/>
        </p:nvSpPr>
        <p:spPr>
          <a:xfrm>
            <a:off x="3048000" y="4191000"/>
            <a:ext cx="1905000" cy="369332"/>
          </a:xfrm>
          <a:prstGeom prst="rect">
            <a:avLst/>
          </a:prstGeom>
          <a:noFill/>
        </p:spPr>
        <p:txBody>
          <a:bodyPr wrap="square" rtlCol="0">
            <a:spAutoFit/>
          </a:bodyPr>
          <a:lstStyle/>
          <a:p>
            <a:r>
              <a:rPr lang="en-US" b="1" dirty="0" smtClean="0"/>
              <a:t>Admixed Persons</a:t>
            </a:r>
            <a:endParaRPr lang="en-US" b="1" dirty="0"/>
          </a:p>
        </p:txBody>
      </p:sp>
      <p:cxnSp>
        <p:nvCxnSpPr>
          <p:cNvPr id="16" name="Straight Arrow Connector 15"/>
          <p:cNvCxnSpPr/>
          <p:nvPr/>
        </p:nvCxnSpPr>
        <p:spPr>
          <a:xfrm rot="5400000" flipH="1" flipV="1">
            <a:off x="3772694" y="3467100"/>
            <a:ext cx="1142206" cy="305594"/>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Straight Arrow Connector 16"/>
          <p:cNvCxnSpPr/>
          <p:nvPr/>
        </p:nvCxnSpPr>
        <p:spPr>
          <a:xfrm flipV="1">
            <a:off x="4800600" y="4191000"/>
            <a:ext cx="1066800" cy="76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8" name="TextBox 17"/>
          <p:cNvSpPr txBox="1"/>
          <p:nvPr/>
        </p:nvSpPr>
        <p:spPr>
          <a:xfrm>
            <a:off x="6019800" y="6324600"/>
            <a:ext cx="2209800" cy="369332"/>
          </a:xfrm>
          <a:prstGeom prst="rect">
            <a:avLst/>
          </a:prstGeom>
          <a:noFill/>
        </p:spPr>
        <p:txBody>
          <a:bodyPr wrap="square" rtlCol="0">
            <a:spAutoFit/>
          </a:bodyPr>
          <a:lstStyle/>
          <a:p>
            <a:r>
              <a:rPr lang="en-US" b="1" dirty="0" smtClean="0"/>
              <a:t>9.07% of variation</a:t>
            </a:r>
            <a:endParaRPr lang="en-US" b="1" dirty="0"/>
          </a:p>
        </p:txBody>
      </p:sp>
      <p:sp>
        <p:nvSpPr>
          <p:cNvPr id="19" name="TextBox 18"/>
          <p:cNvSpPr txBox="1"/>
          <p:nvPr/>
        </p:nvSpPr>
        <p:spPr>
          <a:xfrm>
            <a:off x="0" y="3124200"/>
            <a:ext cx="1219200" cy="646331"/>
          </a:xfrm>
          <a:prstGeom prst="rect">
            <a:avLst/>
          </a:prstGeom>
          <a:noFill/>
        </p:spPr>
        <p:txBody>
          <a:bodyPr wrap="square" rtlCol="0">
            <a:spAutoFit/>
          </a:bodyPr>
          <a:lstStyle/>
          <a:p>
            <a:r>
              <a:rPr lang="en-US" b="1" dirty="0" smtClean="0"/>
              <a:t>0.32% of variation</a:t>
            </a:r>
            <a:endParaRPr lang="en-US" b="1" dirty="0"/>
          </a:p>
        </p:txBody>
      </p:sp>
      <p:grpSp>
        <p:nvGrpSpPr>
          <p:cNvPr id="5" name="Group 20"/>
          <p:cNvGrpSpPr/>
          <p:nvPr/>
        </p:nvGrpSpPr>
        <p:grpSpPr>
          <a:xfrm>
            <a:off x="381000" y="762000"/>
            <a:ext cx="2286000" cy="457200"/>
            <a:chOff x="228600" y="2133600"/>
            <a:chExt cx="2209800" cy="457201"/>
          </a:xfrm>
        </p:grpSpPr>
        <p:sp>
          <p:nvSpPr>
            <p:cNvPr id="23" name="TextBox 22"/>
            <p:cNvSpPr txBox="1"/>
            <p:nvPr/>
          </p:nvSpPr>
          <p:spPr>
            <a:xfrm>
              <a:off x="228600" y="2133600"/>
              <a:ext cx="1676400" cy="369332"/>
            </a:xfrm>
            <a:prstGeom prst="rect">
              <a:avLst/>
            </a:prstGeom>
            <a:noFill/>
          </p:spPr>
          <p:txBody>
            <a:bodyPr wrap="square" rtlCol="0">
              <a:spAutoFit/>
            </a:bodyPr>
            <a:lstStyle/>
            <a:p>
              <a:r>
                <a:rPr lang="en-US" b="1" dirty="0" smtClean="0"/>
                <a:t>Korea &amp; China</a:t>
              </a:r>
              <a:endParaRPr lang="en-US" b="1" dirty="0"/>
            </a:p>
          </p:txBody>
        </p:sp>
        <p:cxnSp>
          <p:nvCxnSpPr>
            <p:cNvPr id="25" name="Straight Arrow Connector 24"/>
            <p:cNvCxnSpPr/>
            <p:nvPr/>
          </p:nvCxnSpPr>
          <p:spPr>
            <a:xfrm>
              <a:off x="1628140" y="2438401"/>
              <a:ext cx="810260" cy="152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2410</Words>
  <Application>Microsoft Office PowerPoint</Application>
  <PresentationFormat>On-screen Show (4:3)</PresentationFormat>
  <Paragraphs>837</Paragraphs>
  <Slides>37</Slides>
  <Notes>0</Notes>
  <HiddenSlides>2</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Genome wide study of oral clefts using an international consortium of case-parent trios</vt:lpstr>
      <vt:lpstr>A bit of background</vt:lpstr>
      <vt:lpstr>Genetic basis of oral clefts has yet to be clearly defined</vt:lpstr>
      <vt:lpstr>International Cleft Consortium</vt:lpstr>
      <vt:lpstr>CL &amp; CLP trios from each recruitment site</vt:lpstr>
      <vt:lpstr>Isolated, non-syndromic cleft cases &amp; their parents from 13 populations</vt:lpstr>
      <vt:lpstr>Number of Founders</vt:lpstr>
      <vt:lpstr>Slide 8</vt:lpstr>
      <vt:lpstr>Principal Components Analysis on All 13 Sites</vt:lpstr>
      <vt:lpstr>Genetic Distance: Estimated Fst for all 13 recruitment sites based on 38K SNPs</vt:lpstr>
      <vt:lpstr>Family based tests are robust to population stratification</vt:lpstr>
      <vt:lpstr>Several hits in genome wide TDT</vt:lpstr>
      <vt:lpstr>Slide 13</vt:lpstr>
      <vt:lpstr>Slide 14</vt:lpstr>
      <vt:lpstr> P-value from TDT in 8q24 </vt:lpstr>
      <vt:lpstr>Heterozygosity among parents at 78 SNPs in 8q24 Low heterozygosity means no informative parents</vt:lpstr>
      <vt:lpstr>Heterozygosity at 78 SNPs in 8q24 Low heterozygosity means no informative parents</vt:lpstr>
      <vt:lpstr>MAFB: Novel gene for CL/P Most of statistical signal is well away from gene</vt:lpstr>
      <vt:lpstr>Slide 19</vt:lpstr>
      <vt:lpstr>Slide 20</vt:lpstr>
      <vt:lpstr>ABCA4: Some signal in the gene, some outside</vt:lpstr>
      <vt:lpstr>Slide 22</vt:lpstr>
      <vt:lpstr>Slide 23</vt:lpstr>
      <vt:lpstr>Slide 24</vt:lpstr>
      <vt:lpstr>Region of signal on 17q </vt:lpstr>
      <vt:lpstr>Replication study is underway</vt:lpstr>
      <vt:lpstr>550 CP case-parent trios</vt:lpstr>
      <vt:lpstr>Nothing reaches genome-wide significance</vt:lpstr>
      <vt:lpstr>Consider GxE interactions with 3 maternal exposures</vt:lpstr>
      <vt:lpstr>Test of gene effects (G) and gene-environment (GxE) for maternal smoking in 550 CP trios.  a) –log10(p-value) for autosomal SNPs yielding p&lt;0.0001 in either 2df or 1df test from conditional logistic regression model with G and GxE included.  b) log10(p-value) from similar model ignoring maternal exposure.</vt:lpstr>
      <vt:lpstr>Figure 2:  Test of gene effects (G) and gene-environment (GxE) for maternal alcohol consumption in 550 CP trios.  a) –log10(p-value) for autosomal SNPs yielding p&lt;0.0001 in either 2df or 1df test from conditional logistic regression model with G and GxE included.  b) log10(p-value) from similar model ignoring maternal exposure.</vt:lpstr>
      <vt:lpstr>Figure 4:  Test of gene effects (G) and gene-environment (GxE) for maternal vitamin supplementation in 550 CP trios.  a) –log10(p-value) for autosomal SNPs yielding p&lt;0.0001 in either 2df or 1df test from conditional logistic regression model with G and GxE included.  b) log10(p-value) from similar model ignoring maternal exposure.</vt:lpstr>
      <vt:lpstr>Genes that became interesting when exposure was considered</vt:lpstr>
      <vt:lpstr>Estimated OR(case|G no E) &amp; OR(case|G &amp; E) and p-values from 1 df test for GxAlcohol interaction </vt:lpstr>
      <vt:lpstr>Estimated OR(case|G no E) &amp; OR(case|G &amp; E) and p-values from 1 df test for GxSmoking interaction for 9 SNPs in TBK1</vt:lpstr>
      <vt:lpstr>Estimated OR(case|G no E) &amp; OR(case|G &amp; E) and p-values from 1 df test for GxSmoking interaction for 22 SNPs in OBSCN</vt:lpstr>
      <vt:lpstr>There is much work yet to be done</vt:lpstr>
    </vt:vector>
  </TitlesOfParts>
  <Company>JHSPH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wide study of oral clefts using an international consortium of case-parent trios</dc:title>
  <dc:creator>Beaty, Terri</dc:creator>
  <cp:lastModifiedBy>Beaty, Terri</cp:lastModifiedBy>
  <cp:revision>43</cp:revision>
  <dcterms:created xsi:type="dcterms:W3CDTF">2010-06-02T14:02:42Z</dcterms:created>
  <dcterms:modified xsi:type="dcterms:W3CDTF">2010-06-04T11:35:10Z</dcterms:modified>
</cp:coreProperties>
</file>