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3" r:id="rId6"/>
    <p:sldId id="259" r:id="rId7"/>
    <p:sldId id="266" r:id="rId8"/>
    <p:sldId id="267" r:id="rId9"/>
    <p:sldId id="262" r:id="rId10"/>
    <p:sldId id="261" r:id="rId11"/>
    <p:sldId id="269" r:id="rId12"/>
    <p:sldId id="268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095" autoAdjust="0"/>
  </p:normalViewPr>
  <p:slideViewPr>
    <p:cSldViewPr>
      <p:cViewPr varScale="1">
        <p:scale>
          <a:sx n="76" d="100"/>
          <a:sy n="76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C110B-DEED-483E-A7EF-A19BB3747306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4EBB6-BBE3-4590-B22A-B2853F2BC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14350">
              <a:defRPr/>
            </a:pPr>
            <a:r>
              <a:rPr lang="en-US" b="1" u="sng" dirty="0" smtClean="0"/>
              <a:t>Goal</a:t>
            </a:r>
            <a:r>
              <a:rPr lang="en-US" dirty="0" smtClean="0"/>
              <a:t>: Create a continually-updated, collaboratively-written, and community-reviewed review article for every gene in the human genome.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the Science</a:t>
            </a:r>
            <a:r>
              <a:rPr lang="en-US" baseline="0" dirty="0" smtClean="0"/>
              <a:t> paper about the Drosophila Genome (from Celera). </a:t>
            </a:r>
            <a:r>
              <a:rPr lang="en-US" b="1" dirty="0" smtClean="0"/>
              <a:t>Annotation</a:t>
            </a:r>
          </a:p>
          <a:p>
            <a:r>
              <a:rPr lang="en-US" dirty="0" smtClean="0"/>
              <a:t>The initial annotation of the assembled genome concentrated on two tasks: prediction of transcript and protein sequence, and</a:t>
            </a:r>
            <a:r>
              <a:rPr lang="en-US" baseline="30000" dirty="0" smtClean="0"/>
              <a:t> </a:t>
            </a:r>
            <a:r>
              <a:rPr lang="en-US" dirty="0" smtClean="0"/>
              <a:t>prediction of function for each predicted protein. Computational</a:t>
            </a:r>
            <a:r>
              <a:rPr lang="en-US" baseline="30000" dirty="0" smtClean="0"/>
              <a:t> </a:t>
            </a:r>
            <a:r>
              <a:rPr lang="en-US" dirty="0" smtClean="0"/>
              <a:t>approaches can aid each task, but biologists with expertise in</a:t>
            </a:r>
            <a:r>
              <a:rPr lang="en-US" baseline="30000" dirty="0" smtClean="0"/>
              <a:t> </a:t>
            </a:r>
            <a:r>
              <a:rPr lang="en-US" dirty="0" smtClean="0"/>
              <a:t>particular fields are required for the results to have the most</a:t>
            </a:r>
            <a:r>
              <a:rPr lang="en-US" baseline="30000" dirty="0" smtClean="0"/>
              <a:t> </a:t>
            </a:r>
            <a:r>
              <a:rPr lang="en-US" dirty="0" smtClean="0"/>
              <a:t>consistency, reliability, and utility. Because the breadth of</a:t>
            </a:r>
            <a:r>
              <a:rPr lang="en-US" baseline="30000" dirty="0" smtClean="0"/>
              <a:t> </a:t>
            </a:r>
            <a:r>
              <a:rPr lang="en-US" dirty="0" smtClean="0"/>
              <a:t>expertise necessary to annotate a complete genome does not exist</a:t>
            </a:r>
            <a:r>
              <a:rPr lang="en-US" baseline="30000" dirty="0" smtClean="0"/>
              <a:t> </a:t>
            </a:r>
            <a:r>
              <a:rPr lang="en-US" dirty="0" smtClean="0"/>
              <a:t>in any single individual or organization, we hosted an "Annotation</a:t>
            </a:r>
            <a:r>
              <a:rPr lang="en-US" baseline="30000" dirty="0" smtClean="0"/>
              <a:t> </a:t>
            </a:r>
            <a:r>
              <a:rPr lang="en-US" dirty="0" smtClean="0"/>
              <a:t>Jamboree" involving more than 40 scientists from around the world,</a:t>
            </a:r>
            <a:r>
              <a:rPr lang="en-US" baseline="30000" dirty="0" smtClean="0"/>
              <a:t> </a:t>
            </a:r>
            <a:r>
              <a:rPr lang="en-US" dirty="0" smtClean="0"/>
              <a:t>primarily from the </a:t>
            </a:r>
            <a:r>
              <a:rPr lang="en-US" i="1" dirty="0" smtClean="0"/>
              <a:t>Drosophila </a:t>
            </a:r>
            <a:r>
              <a:rPr lang="en-US" dirty="0" smtClean="0"/>
              <a:t>research community. Each was responsible</a:t>
            </a:r>
            <a:r>
              <a:rPr lang="en-US" baseline="30000" dirty="0" smtClean="0"/>
              <a:t> </a:t>
            </a:r>
            <a:r>
              <a:rPr lang="en-US" dirty="0" smtClean="0"/>
              <a:t>for organizing and interpreting the gene set for a given protein</a:t>
            </a:r>
            <a:r>
              <a:rPr lang="en-US" baseline="30000" dirty="0" smtClean="0"/>
              <a:t> </a:t>
            </a:r>
            <a:r>
              <a:rPr lang="en-US" dirty="0" smtClean="0"/>
              <a:t>family or biological process. Over a 2-week period, </a:t>
            </a:r>
            <a:r>
              <a:rPr lang="en-US" dirty="0" err="1" smtClean="0"/>
              <a:t>jambo</a:t>
            </a:r>
            <a:r>
              <a:rPr lang="en-US" baseline="30000" dirty="0" smtClean="0"/>
              <a:t> </a:t>
            </a:r>
            <a:r>
              <a:rPr lang="en-US" dirty="0" err="1" smtClean="0"/>
              <a:t>ree</a:t>
            </a:r>
            <a:r>
              <a:rPr lang="en-US" dirty="0" smtClean="0"/>
              <a:t> participants worked to define genes, to classify them according to predicted function, and to begin synthesizing information</a:t>
            </a:r>
            <a:r>
              <a:rPr lang="en-US" baseline="30000" dirty="0" smtClean="0"/>
              <a:t> </a:t>
            </a:r>
            <a:r>
              <a:rPr lang="en-US" dirty="0" smtClean="0"/>
              <a:t>from a genome-wide perspective.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4EBB6-BBE3-4590-B22A-B2853F2BCAF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refer to your notes for the basic</a:t>
            </a:r>
            <a:r>
              <a:rPr lang="en-US" baseline="0" dirty="0" smtClean="0"/>
              <a:t> agenda.  We are now at the ‘organization stage’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34EBB6-BBE3-4590-B22A-B2853F2BCAF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CCABE-C818-4E6C-BFA8-7F037D868C2B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D6645-AB36-40A7-9E0A-ABDEB7D10A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ortal:Gene_Wiki/Clefting" TargetMode="External"/><Relationship Id="rId2" Type="http://schemas.openxmlformats.org/officeDocument/2006/relationships/hyperlink" Target="http://friendfeed.com/genewikijambore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su@gnf.org" TargetMode="External"/><Relationship Id="rId2" Type="http://schemas.openxmlformats.org/officeDocument/2006/relationships/hyperlink" Target="mailto:bgood@gnf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Gene Wiki Jamboree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FaceBase</a:t>
            </a:r>
            <a:r>
              <a:rPr lang="en-US" dirty="0" smtClean="0"/>
              <a:t> Spring Meeting</a:t>
            </a:r>
          </a:p>
          <a:p>
            <a:r>
              <a:rPr lang="en-US" dirty="0" smtClean="0"/>
              <a:t>June 3-4, 2010</a:t>
            </a:r>
          </a:p>
          <a:p>
            <a:r>
              <a:rPr lang="en-US" dirty="0" smtClean="0"/>
              <a:t>Benjamin Good, GNF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basics of wiki editing</a:t>
            </a:r>
          </a:p>
          <a:p>
            <a:r>
              <a:rPr lang="en-US" dirty="0" smtClean="0"/>
              <a:t>Start editing </a:t>
            </a:r>
            <a:r>
              <a:rPr lang="en-US" dirty="0" err="1" smtClean="0"/>
              <a:t>FaceBase</a:t>
            </a:r>
            <a:r>
              <a:rPr lang="en-US" dirty="0" smtClean="0"/>
              <a:t>-relevant pages</a:t>
            </a:r>
          </a:p>
          <a:p>
            <a:r>
              <a:rPr lang="en-US" dirty="0" smtClean="0"/>
              <a:t>Achieve boisterousness..!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Organizational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Text discussions can be joined at</a:t>
            </a:r>
          </a:p>
          <a:p>
            <a:pPr lvl="1"/>
            <a:r>
              <a:rPr lang="en-US" dirty="0" smtClean="0">
                <a:hlinkClick r:id="rId2"/>
              </a:rPr>
              <a:t>http://friendfeed.com/genewikijamboree</a:t>
            </a:r>
            <a:endParaRPr lang="en-US" dirty="0" smtClean="0"/>
          </a:p>
          <a:p>
            <a:r>
              <a:rPr lang="en-US" dirty="0" smtClean="0"/>
              <a:t>The main coordination page for this project is</a:t>
            </a:r>
          </a:p>
          <a:p>
            <a:pPr lvl="1"/>
            <a:r>
              <a:rPr lang="en-US" dirty="0" smtClean="0">
                <a:hlinkClick r:id="rId3"/>
              </a:rPr>
              <a:t>http://en.wikipedia.org/wiki/Portal:Gene_Wiki/Clefting</a:t>
            </a:r>
            <a:endParaRPr lang="en-US" dirty="0" smtClean="0"/>
          </a:p>
          <a:p>
            <a:r>
              <a:rPr lang="en-US" dirty="0" smtClean="0"/>
              <a:t>Suggest working with a partner </a:t>
            </a:r>
          </a:p>
          <a:p>
            <a:r>
              <a:rPr lang="en-US" dirty="0" smtClean="0"/>
              <a:t>I will start by introducing the basics, if you already know them please skip ahead and get started on your own!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r>
              <a:rPr lang="en-US" dirty="0" smtClean="0"/>
              <a:t>Let the Jamboree Begin!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send comments and questions about this jamboree to me</a:t>
            </a:r>
          </a:p>
          <a:p>
            <a:pPr lvl="1"/>
            <a:r>
              <a:rPr lang="en-US" dirty="0" smtClean="0">
                <a:hlinkClick r:id="rId2"/>
              </a:rPr>
              <a:t>bgood@gnf.org</a:t>
            </a:r>
            <a:endParaRPr lang="en-US" dirty="0" smtClean="0"/>
          </a:p>
          <a:p>
            <a:r>
              <a:rPr lang="en-US" dirty="0" smtClean="0"/>
              <a:t>and Andrew Su</a:t>
            </a:r>
          </a:p>
          <a:p>
            <a:pPr lvl="1"/>
            <a:r>
              <a:rPr lang="en-US" dirty="0" smtClean="0">
                <a:hlinkClick r:id="rId3"/>
              </a:rPr>
              <a:t>asu@gnf.org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Gene Wiki ?</a:t>
            </a:r>
          </a:p>
          <a:p>
            <a:r>
              <a:rPr lang="en-US" dirty="0" smtClean="0"/>
              <a:t>What is a Jamboree?</a:t>
            </a:r>
          </a:p>
          <a:p>
            <a:r>
              <a:rPr lang="en-US" dirty="0" smtClean="0"/>
              <a:t>Get started!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“Create a continually-updated, collaboratively-written, and community-reviewed review article for every gene in the human genome” (Andrew Su).</a:t>
            </a:r>
          </a:p>
          <a:p>
            <a:r>
              <a:rPr lang="en-US" dirty="0" smtClean="0"/>
              <a:t> Create a continually-updated, collaboratively-written, and community-reviewed review article for every </a:t>
            </a:r>
            <a:r>
              <a:rPr lang="en-US" dirty="0" smtClean="0">
                <a:solidFill>
                  <a:srgbClr val="FF0000"/>
                </a:solidFill>
              </a:rPr>
              <a:t>concept of relevance to </a:t>
            </a:r>
            <a:r>
              <a:rPr lang="en-US" dirty="0" err="1" smtClean="0">
                <a:solidFill>
                  <a:srgbClr val="FF0000"/>
                </a:solidFill>
              </a:rPr>
              <a:t>FaceBase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Such review articles are valuable.</a:t>
            </a:r>
          </a:p>
          <a:p>
            <a:r>
              <a:rPr lang="en-US" dirty="0" smtClean="0"/>
              <a:t>They provide: </a:t>
            </a:r>
          </a:p>
          <a:p>
            <a:pPr lvl="1"/>
            <a:r>
              <a:rPr lang="en-US" dirty="0" smtClean="0"/>
              <a:t> quick summaries of relevant knowledge</a:t>
            </a:r>
          </a:p>
          <a:p>
            <a:pPr lvl="1"/>
            <a:r>
              <a:rPr lang="en-US" dirty="0" smtClean="0"/>
              <a:t> compilations of references</a:t>
            </a:r>
          </a:p>
          <a:p>
            <a:pPr lvl="1"/>
            <a:r>
              <a:rPr lang="en-US" dirty="0" smtClean="0"/>
              <a:t>a unique opportunity (responsibility?..) to communicate your knowledge to each other and to a very large public audience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Something to shoot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http://en.wikipedia.org/wiki/Reelin</a:t>
            </a:r>
          </a:p>
          <a:p>
            <a:r>
              <a:rPr lang="en-US" dirty="0" smtClean="0"/>
              <a:t>About 18 pages of text</a:t>
            </a:r>
          </a:p>
          <a:p>
            <a:r>
              <a:rPr lang="en-US" dirty="0" smtClean="0"/>
              <a:t>178 references</a:t>
            </a:r>
          </a:p>
          <a:p>
            <a:r>
              <a:rPr lang="en-US" dirty="0" smtClean="0"/>
              <a:t>14 images, 1 movie</a:t>
            </a:r>
          </a:p>
          <a:p>
            <a:r>
              <a:rPr lang="en-US" dirty="0" smtClean="0"/>
              <a:t>60+ editors</a:t>
            </a:r>
          </a:p>
          <a:p>
            <a:r>
              <a:rPr lang="en-US" dirty="0" smtClean="0"/>
              <a:t>500+ edits</a:t>
            </a:r>
          </a:p>
          <a:p>
            <a:r>
              <a:rPr lang="en-US" dirty="0" smtClean="0"/>
              <a:t>Now viewed &gt; 2,000 times a month.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err="1" smtClean="0"/>
              <a:t>Reelin</a:t>
            </a:r>
            <a:r>
              <a:rPr lang="en-US" sz="3600" dirty="0" smtClean="0"/>
              <a:t>,  a model example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22D6CC-BA52-41F9-BE41-F3EF4243EAEE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04800" y="995362"/>
            <a:ext cx="8534400" cy="5786438"/>
            <a:chOff x="192" y="648"/>
            <a:chExt cx="5376" cy="3645"/>
          </a:xfrm>
        </p:grpSpPr>
        <p:pic>
          <p:nvPicPr>
            <p:cNvPr id="18452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2" y="648"/>
              <a:ext cx="1779" cy="1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53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990" y="648"/>
              <a:ext cx="1780" cy="1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54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789" y="648"/>
              <a:ext cx="1779" cy="1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55" name="Picture 6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92" y="2466"/>
              <a:ext cx="1779" cy="1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56" name="Picture 7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990" y="2466"/>
              <a:ext cx="1780" cy="1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57" name="Picture 8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789" y="2466"/>
              <a:ext cx="1779" cy="1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contrast…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Genes that matter to  </a:t>
            </a:r>
            <a:r>
              <a:rPr lang="en-US" dirty="0" err="1" smtClean="0"/>
              <a:t>FaceBase</a:t>
            </a:r>
            <a:endParaRPr lang="en-US" dirty="0" smtClean="0"/>
          </a:p>
          <a:p>
            <a:pPr lvl="1"/>
            <a:r>
              <a:rPr lang="en-US" dirty="0" smtClean="0"/>
              <a:t>IRF6</a:t>
            </a:r>
          </a:p>
          <a:p>
            <a:pPr lvl="2"/>
            <a:r>
              <a:rPr lang="en-US" dirty="0" smtClean="0"/>
              <a:t>1 page text, 10 references</a:t>
            </a:r>
          </a:p>
          <a:p>
            <a:pPr lvl="1"/>
            <a:r>
              <a:rPr lang="en-US" dirty="0" smtClean="0"/>
              <a:t>MSX1</a:t>
            </a:r>
          </a:p>
          <a:p>
            <a:pPr lvl="2"/>
            <a:r>
              <a:rPr lang="en-US" dirty="0" smtClean="0"/>
              <a:t>1 paragraph,  9 references</a:t>
            </a:r>
          </a:p>
          <a:p>
            <a:pPr lvl="1"/>
            <a:r>
              <a:rPr lang="en-US" dirty="0" smtClean="0"/>
              <a:t>FOXE1</a:t>
            </a:r>
          </a:p>
          <a:p>
            <a:pPr lvl="2"/>
            <a:r>
              <a:rPr lang="en-US" dirty="0" smtClean="0"/>
              <a:t>1 paragraph, 3 references</a:t>
            </a:r>
          </a:p>
          <a:p>
            <a:pPr lvl="1"/>
            <a:r>
              <a:rPr lang="en-US" dirty="0" smtClean="0"/>
              <a:t>Etc…</a:t>
            </a:r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1676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800" baseline="-25000" dirty="0" smtClean="0"/>
              <a:t>Its time for a Jamboree!</a:t>
            </a:r>
            <a:endParaRPr lang="en-US" sz="88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“Jamboree”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</a:t>
            </a:r>
            <a:r>
              <a:rPr lang="en-US" dirty="0" err="1" smtClean="0"/>
              <a:t>wiktionary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“A lavish or boisterous celebration or party”</a:t>
            </a:r>
          </a:p>
          <a:p>
            <a:pPr lvl="1"/>
            <a:r>
              <a:rPr lang="en-US" dirty="0" smtClean="0"/>
              <a:t>“A large rally of scouts or guides”</a:t>
            </a:r>
          </a:p>
          <a:p>
            <a:r>
              <a:rPr lang="en-US" dirty="0" smtClean="0"/>
              <a:t>For biologists…</a:t>
            </a:r>
          </a:p>
          <a:p>
            <a:pPr lvl="1"/>
            <a:r>
              <a:rPr lang="en-US" dirty="0" smtClean="0"/>
              <a:t>“</a:t>
            </a:r>
            <a:r>
              <a:rPr lang="en-US" b="1" dirty="0" smtClean="0"/>
              <a:t>A lavish rally of boisterous scientists sharing their knowledge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(First usage Drosophila Genome Annotation Jamboree at Celera in 1999?)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5|4.1|2.3|3.4|9.3|7.4|14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465</Words>
  <Application>Microsoft Office PowerPoint</Application>
  <PresentationFormat>On-screen Show (4:3)</PresentationFormat>
  <Paragraphs>68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Gene Wiki Jamboree</vt:lpstr>
      <vt:lpstr>Outline</vt:lpstr>
      <vt:lpstr>The goal</vt:lpstr>
      <vt:lpstr>Because</vt:lpstr>
      <vt:lpstr>Something to shoot for</vt:lpstr>
      <vt:lpstr>Reelin,  a model example</vt:lpstr>
      <vt:lpstr>In contrast…</vt:lpstr>
      <vt:lpstr>So…</vt:lpstr>
      <vt:lpstr>“Jamboree”</vt:lpstr>
      <vt:lpstr>Goals</vt:lpstr>
      <vt:lpstr>Organizational Notes</vt:lpstr>
      <vt:lpstr>Let the Jamboree Begin!</vt:lpstr>
      <vt:lpstr>Wrap 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 Wiki Jamboree</dc:title>
  <dc:creator>Benjamin Good</dc:creator>
  <cp:lastModifiedBy>bgood</cp:lastModifiedBy>
  <cp:revision>42</cp:revision>
  <dcterms:created xsi:type="dcterms:W3CDTF">2010-05-19T22:36:35Z</dcterms:created>
  <dcterms:modified xsi:type="dcterms:W3CDTF">2010-06-03T15:07:40Z</dcterms:modified>
</cp:coreProperties>
</file>