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60" r:id="rId5"/>
    <p:sldId id="258"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582"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EADF4FC-6539-49BC-A2D4-A10576D1AFD1}" type="datetimeFigureOut">
              <a:rPr lang="en-US" smtClean="0"/>
              <a:t>6/3/2010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8D9EA-B55A-4A3E-B18A-63770FBA3B6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ADF4FC-6539-49BC-A2D4-A10576D1AFD1}" type="datetimeFigureOut">
              <a:rPr lang="en-US" smtClean="0"/>
              <a:t>6/3/2010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8D9EA-B55A-4A3E-B18A-63770FBA3B6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ADF4FC-6539-49BC-A2D4-A10576D1AFD1}" type="datetimeFigureOut">
              <a:rPr lang="en-US" smtClean="0"/>
              <a:t>6/3/2010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8D9EA-B55A-4A3E-B18A-63770FBA3B6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ADF4FC-6539-49BC-A2D4-A10576D1AFD1}" type="datetimeFigureOut">
              <a:rPr lang="en-US" smtClean="0"/>
              <a:t>6/3/2010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8D9EA-B55A-4A3E-B18A-63770FBA3B6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ADF4FC-6539-49BC-A2D4-A10576D1AFD1}" type="datetimeFigureOut">
              <a:rPr lang="en-US" smtClean="0"/>
              <a:t>6/3/2010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8D9EA-B55A-4A3E-B18A-63770FBA3B6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EADF4FC-6539-49BC-A2D4-A10576D1AFD1}" type="datetimeFigureOut">
              <a:rPr lang="en-US" smtClean="0"/>
              <a:t>6/3/2010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08D9EA-B55A-4A3E-B18A-63770FBA3B6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EADF4FC-6539-49BC-A2D4-A10576D1AFD1}" type="datetimeFigureOut">
              <a:rPr lang="en-US" smtClean="0"/>
              <a:t>6/3/2010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08D9EA-B55A-4A3E-B18A-63770FBA3B6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ADF4FC-6539-49BC-A2D4-A10576D1AFD1}" type="datetimeFigureOut">
              <a:rPr lang="en-US" smtClean="0"/>
              <a:t>6/3/2010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08D9EA-B55A-4A3E-B18A-63770FBA3B6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ADF4FC-6539-49BC-A2D4-A10576D1AFD1}" type="datetimeFigureOut">
              <a:rPr lang="en-US" smtClean="0"/>
              <a:t>6/3/2010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08D9EA-B55A-4A3E-B18A-63770FBA3B6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ADF4FC-6539-49BC-A2D4-A10576D1AFD1}" type="datetimeFigureOut">
              <a:rPr lang="en-US" smtClean="0"/>
              <a:t>6/3/2010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08D9EA-B55A-4A3E-B18A-63770FBA3B6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ADF4FC-6539-49BC-A2D4-A10576D1AFD1}" type="datetimeFigureOut">
              <a:rPr lang="en-US" smtClean="0"/>
              <a:t>6/3/2010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08D9EA-B55A-4A3E-B18A-63770FBA3B6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ADF4FC-6539-49BC-A2D4-A10576D1AFD1}" type="datetimeFigureOut">
              <a:rPr lang="en-US" smtClean="0"/>
              <a:t>6/3/2010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08D9EA-B55A-4A3E-B18A-63770FBA3B6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1"/>
            <a:ext cx="7772400" cy="2000250"/>
          </a:xfrm>
        </p:spPr>
        <p:txBody>
          <a:bodyPr>
            <a:normAutofit/>
          </a:bodyPr>
          <a:lstStyle/>
          <a:p>
            <a:r>
              <a:rPr lang="en-US" b="1" dirty="0"/>
              <a:t>Sharing data from non-FaceBase projects through FaceBase</a:t>
            </a:r>
            <a:endParaRPr lang="en-US" dirty="0"/>
          </a:p>
        </p:txBody>
      </p:sp>
      <p:sp>
        <p:nvSpPr>
          <p:cNvPr id="3" name="Subtitle 2"/>
          <p:cNvSpPr>
            <a:spLocks noGrp="1"/>
          </p:cNvSpPr>
          <p:nvPr>
            <p:ph type="subTitle" idx="1"/>
          </p:nvPr>
        </p:nvSpPr>
        <p:spPr/>
        <p:txBody>
          <a:bodyPr/>
          <a:lstStyle/>
          <a:p>
            <a:r>
              <a:rPr lang="en-US" dirty="0" smtClean="0"/>
              <a:t>From the Human Research</a:t>
            </a:r>
          </a:p>
          <a:p>
            <a:r>
              <a:rPr lang="en-US" dirty="0" smtClean="0"/>
              <a:t>Working Group</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u="sng" dirty="0" smtClean="0"/>
              <a:t>Technical requirements for FaceBase receiving/hosting data from non-FaceBase projects</a:t>
            </a:r>
            <a:r>
              <a:rPr lang="en-US" sz="2800" dirty="0" smtClean="0"/>
              <a:t> (1)</a:t>
            </a:r>
            <a:endParaRPr lang="en-US" sz="2800" dirty="0"/>
          </a:p>
        </p:txBody>
      </p:sp>
      <p:sp>
        <p:nvSpPr>
          <p:cNvPr id="3" name="Content Placeholder 2"/>
          <p:cNvSpPr>
            <a:spLocks noGrp="1"/>
          </p:cNvSpPr>
          <p:nvPr>
            <p:ph idx="1"/>
          </p:nvPr>
        </p:nvSpPr>
        <p:spPr/>
        <p:txBody>
          <a:bodyPr/>
          <a:lstStyle/>
          <a:p>
            <a:pPr>
              <a:buNone/>
            </a:pPr>
            <a:r>
              <a:rPr lang="en-US" sz="2400" dirty="0"/>
              <a:t>For all data,</a:t>
            </a:r>
          </a:p>
          <a:p>
            <a:pPr lvl="0"/>
            <a:r>
              <a:rPr lang="en-US" sz="2400" dirty="0"/>
              <a:t>Written approval from the study PI to submit data to FaceBase</a:t>
            </a:r>
          </a:p>
          <a:p>
            <a:pPr lvl="0"/>
            <a:r>
              <a:rPr lang="en-US" sz="2400" dirty="0"/>
              <a:t>Documentation of study and data</a:t>
            </a:r>
          </a:p>
          <a:p>
            <a:pPr lvl="1"/>
            <a:r>
              <a:rPr lang="en-US" sz="2400" dirty="0"/>
              <a:t>Description of study design and methods</a:t>
            </a:r>
          </a:p>
          <a:p>
            <a:pPr lvl="1"/>
            <a:r>
              <a:rPr lang="en-US" sz="2400" dirty="0"/>
              <a:t>Data quality standards</a:t>
            </a:r>
          </a:p>
          <a:p>
            <a:pPr lvl="1"/>
            <a:r>
              <a:rPr lang="en-US" sz="2400" dirty="0"/>
              <a:t>Data </a:t>
            </a:r>
            <a:r>
              <a:rPr lang="en-US" sz="2400" dirty="0" smtClean="0"/>
              <a:t>dictionary</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u="sng" dirty="0"/>
              <a:t>Technical requirements for FaceBase receiving/hosting data from non-FaceBase </a:t>
            </a:r>
            <a:r>
              <a:rPr lang="en-US" sz="3100" u="sng" dirty="0" smtClean="0"/>
              <a:t>projects</a:t>
            </a:r>
            <a:r>
              <a:rPr lang="en-US" sz="3100" dirty="0" smtClean="0"/>
              <a:t> (2)</a:t>
            </a:r>
            <a:endParaRPr lang="en-US" dirty="0"/>
          </a:p>
        </p:txBody>
      </p:sp>
      <p:sp>
        <p:nvSpPr>
          <p:cNvPr id="3" name="Content Placeholder 2"/>
          <p:cNvSpPr>
            <a:spLocks noGrp="1"/>
          </p:cNvSpPr>
          <p:nvPr>
            <p:ph idx="1"/>
          </p:nvPr>
        </p:nvSpPr>
        <p:spPr>
          <a:xfrm>
            <a:off x="457200" y="1447800"/>
            <a:ext cx="8229600" cy="5410200"/>
          </a:xfrm>
        </p:spPr>
        <p:txBody>
          <a:bodyPr>
            <a:normAutofit fontScale="55000" lnSpcReduction="20000"/>
          </a:bodyPr>
          <a:lstStyle/>
          <a:p>
            <a:pPr>
              <a:buNone/>
            </a:pPr>
            <a:r>
              <a:rPr lang="en-US" sz="3600" dirty="0"/>
              <a:t>For human data,</a:t>
            </a:r>
          </a:p>
          <a:p>
            <a:pPr lvl="0"/>
            <a:r>
              <a:rPr lang="en-US" sz="3600" dirty="0"/>
              <a:t>Approval from Institutional Official (Business Official or Signing Official) to submit data to FaceBase for sharing with the research community, verifying that the data submission is in accord with all applicable laws and regulations.</a:t>
            </a:r>
          </a:p>
          <a:p>
            <a:pPr lvl="0"/>
            <a:r>
              <a:rPr lang="en-US" sz="3600" dirty="0"/>
              <a:t>IRB/ethics board approval for sharing data through FaceBase:</a:t>
            </a:r>
          </a:p>
          <a:p>
            <a:pPr lvl="1"/>
            <a:r>
              <a:rPr lang="en-US" dirty="0"/>
              <a:t>Broad data-sharing not precluded by consent documents.</a:t>
            </a:r>
          </a:p>
          <a:p>
            <a:pPr lvl="1"/>
            <a:r>
              <a:rPr lang="en-US" dirty="0"/>
              <a:t>Assurance of an appropriate process for coding the data, so that FaceBase does not </a:t>
            </a:r>
            <a:r>
              <a:rPr lang="en-US" dirty="0" smtClean="0"/>
              <a:t>receive </a:t>
            </a:r>
            <a:r>
              <a:rPr lang="en-US" dirty="0"/>
              <a:t>study identifiers that are directly linked to personal identifiers.</a:t>
            </a:r>
          </a:p>
          <a:p>
            <a:pPr lvl="0"/>
            <a:r>
              <a:rPr lang="en-US" sz="3600" dirty="0"/>
              <a:t>Confirmation from the Principal Investigator and Institutional Official (Business Official or Signing Official) that FaceBase database staff will not have access to the personal identifiers of participants.</a:t>
            </a:r>
          </a:p>
          <a:p>
            <a:pPr lvl="0"/>
            <a:r>
              <a:rPr lang="en-US" sz="3600" dirty="0"/>
              <a:t>Statement of any data use limitations from Institutional Official (Business Official or Signing Official).</a:t>
            </a:r>
          </a:p>
          <a:p>
            <a:pPr lvl="0"/>
            <a:r>
              <a:rPr lang="en-US" sz="3600" dirty="0"/>
              <a:t>Data to be submitted are consistent with FaceBase data-sharing principles, e.g., HIPAA identifiers are removed, or consent given for sharing identifiable information such as facial images.</a:t>
            </a:r>
          </a:p>
          <a:p>
            <a:pPr lvl="0"/>
            <a:r>
              <a:rPr lang="en-US" sz="3600" dirty="0"/>
              <a:t>NIDCR, and others as appropriate such as the University of Pittsburgh as the database host organization, agree that sharing data through FaceBase is not precluded by consent documents</a:t>
            </a:r>
            <a:r>
              <a:rPr lang="en-US" sz="3600" dirty="0" smtClean="0"/>
              <a:t>.</a:t>
            </a:r>
            <a:endParaRPr lang="en-US"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u="sng" dirty="0" smtClean="0"/>
              <a:t>Technical requirements for FaceBase receiving/hosting data from non-FaceBase projects</a:t>
            </a:r>
            <a:r>
              <a:rPr lang="en-US" sz="2800" dirty="0" smtClean="0"/>
              <a:t> (3)</a:t>
            </a:r>
            <a:endParaRPr lang="en-US" sz="2800" dirty="0"/>
          </a:p>
        </p:txBody>
      </p:sp>
      <p:sp>
        <p:nvSpPr>
          <p:cNvPr id="3" name="Content Placeholder 2"/>
          <p:cNvSpPr>
            <a:spLocks noGrp="1"/>
          </p:cNvSpPr>
          <p:nvPr>
            <p:ph idx="1"/>
          </p:nvPr>
        </p:nvSpPr>
        <p:spPr/>
        <p:txBody>
          <a:bodyPr/>
          <a:lstStyle/>
          <a:p>
            <a:pPr>
              <a:buNone/>
            </a:pPr>
            <a:r>
              <a:rPr lang="en-US" sz="2400" dirty="0"/>
              <a:t>For non-human </a:t>
            </a:r>
            <a:r>
              <a:rPr lang="en-US" sz="2400" dirty="0" smtClean="0"/>
              <a:t>data,</a:t>
            </a:r>
            <a:endParaRPr lang="en-US" sz="2400" dirty="0"/>
          </a:p>
          <a:p>
            <a:pPr lvl="0"/>
            <a:r>
              <a:rPr lang="en-US" sz="2400" dirty="0"/>
              <a:t>IACUC approval, when appropriate.</a:t>
            </a:r>
          </a:p>
          <a:p>
            <a:pPr lvl="0"/>
            <a:r>
              <a:rPr lang="en-US" sz="2400" dirty="0"/>
              <a:t>Approval needed from Institutional Official (Business Official or Signing Official) to submit data to FaceBase for sharing with the research </a:t>
            </a:r>
            <a:r>
              <a:rPr lang="en-US" sz="2400" dirty="0" smtClean="0"/>
              <a:t>community?</a:t>
            </a:r>
          </a:p>
          <a:p>
            <a:pPr lvl="0"/>
            <a:endParaRPr lang="en-US" sz="2400" dirty="0"/>
          </a:p>
          <a:p>
            <a:pPr lvl="0">
              <a:buNone/>
            </a:pPr>
            <a:r>
              <a:rPr lang="en-US" sz="2400" dirty="0"/>
              <a:t>N</a:t>
            </a:r>
            <a:r>
              <a:rPr lang="en-US" sz="2400" dirty="0" smtClean="0"/>
              <a:t>eed input from investigators working in non-human systems</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u="sng" dirty="0" smtClean="0"/>
              <a:t>Priorities for accepting datasets</a:t>
            </a:r>
            <a:endParaRPr lang="en-US" sz="3200" dirty="0"/>
          </a:p>
        </p:txBody>
      </p:sp>
      <p:sp>
        <p:nvSpPr>
          <p:cNvPr id="3" name="Content Placeholder 2"/>
          <p:cNvSpPr>
            <a:spLocks noGrp="1"/>
          </p:cNvSpPr>
          <p:nvPr>
            <p:ph idx="1"/>
          </p:nvPr>
        </p:nvSpPr>
        <p:spPr>
          <a:xfrm>
            <a:off x="457200" y="1295400"/>
            <a:ext cx="8229600" cy="5334000"/>
          </a:xfrm>
        </p:spPr>
        <p:txBody>
          <a:bodyPr>
            <a:normAutofit fontScale="40000" lnSpcReduction="20000"/>
          </a:bodyPr>
          <a:lstStyle/>
          <a:p>
            <a:pPr lvl="0"/>
            <a:r>
              <a:rPr lang="en-US" sz="5500" dirty="0" smtClean="0"/>
              <a:t>Scientifically </a:t>
            </a:r>
            <a:r>
              <a:rPr lang="en-US" sz="5500" dirty="0"/>
              <a:t>strong projects as evidenced by successful peer review (i.e., datasets from published projects)</a:t>
            </a:r>
          </a:p>
          <a:p>
            <a:pPr lvl="1"/>
            <a:r>
              <a:rPr lang="en-US" sz="4400" dirty="0"/>
              <a:t>FaceBase will not be able to internally review quality of </a:t>
            </a:r>
            <a:r>
              <a:rPr lang="en-US" sz="4400" dirty="0" smtClean="0"/>
              <a:t>data.</a:t>
            </a:r>
            <a:endParaRPr lang="en-US" sz="4400" dirty="0"/>
          </a:p>
          <a:p>
            <a:pPr lvl="1"/>
            <a:r>
              <a:rPr lang="en-US" sz="4400" dirty="0"/>
              <a:t>Datasets pages will contain the same disclaimer about accuracy of the data that will be applied to FaceBase </a:t>
            </a:r>
            <a:r>
              <a:rPr lang="en-US" sz="4400" dirty="0" smtClean="0"/>
              <a:t>datasets.</a:t>
            </a:r>
            <a:endParaRPr lang="en-US" sz="4400" dirty="0"/>
          </a:p>
          <a:p>
            <a:pPr lvl="0"/>
            <a:r>
              <a:rPr lang="en-US" sz="5500" dirty="0"/>
              <a:t>Highest priority datasets in areas of research consistent with current FaceBase focus on mid-face development and oral clefting</a:t>
            </a:r>
          </a:p>
          <a:p>
            <a:pPr lvl="1"/>
            <a:r>
              <a:rPr lang="en-US" sz="4400" dirty="0"/>
              <a:t>Data from studies of other craniofacial sites may be accepted depending on the difficulty the larger community might otherwise  have in accessing these </a:t>
            </a:r>
            <a:r>
              <a:rPr lang="en-US" sz="4400" dirty="0" smtClean="0"/>
              <a:t>datasets.</a:t>
            </a:r>
            <a:endParaRPr lang="en-US" sz="4400" dirty="0"/>
          </a:p>
          <a:p>
            <a:pPr lvl="0"/>
            <a:r>
              <a:rPr lang="en-US" sz="5500" dirty="0"/>
              <a:t>Datasets complementary to those created FaceBase studies in order to maximize the range of research than can be served by the hub’s informatics setup</a:t>
            </a:r>
          </a:p>
          <a:p>
            <a:pPr lvl="1"/>
            <a:r>
              <a:rPr lang="en-US" sz="4400" dirty="0"/>
              <a:t>Whether or not the donated datasets are actually located on the FaceBase servers or just linked to from the FaceBase site will depend on several factors including how difficult it will be for the community to access the data if they are stored remotely from FaceBase and how closely the dataset fits with the overall FaceBase focus on the midface.</a:t>
            </a:r>
          </a:p>
          <a:p>
            <a:r>
              <a:rPr lang="en-US" sz="5500" dirty="0"/>
              <a:t>Good beta-test for hub processes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500</Words>
  <Application>Microsoft Office PowerPoint</Application>
  <PresentationFormat>On-screen Show (4:3)</PresentationFormat>
  <Paragraphs>35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Sharing data from non-FaceBase projects through FaceBase</vt:lpstr>
      <vt:lpstr>Technical requirements for FaceBase receiving/hosting data from non-FaceBase projects (1)</vt:lpstr>
      <vt:lpstr>Technical requirements for FaceBase receiving/hosting data from non-FaceBase projects (2)</vt:lpstr>
      <vt:lpstr>Technical requirements for FaceBase receiving/hosting data from non-FaceBase projects (3)</vt:lpstr>
      <vt:lpstr>Priorities for accepting datasets</vt:lpstr>
    </vt:vector>
  </TitlesOfParts>
  <Company>NIH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Timeline for Data-sharing for FaceBase Projects: General Principles</dc:title>
  <dc:creator>EMILY HARRIS</dc:creator>
  <cp:lastModifiedBy>EMILY HARRIS</cp:lastModifiedBy>
  <cp:revision>5</cp:revision>
  <dcterms:created xsi:type="dcterms:W3CDTF">2010-06-04T02:54:51Z</dcterms:created>
  <dcterms:modified xsi:type="dcterms:W3CDTF">2010-06-04T03:15:13Z</dcterms:modified>
</cp:coreProperties>
</file>