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3" r:id="rId4"/>
    <p:sldId id="258" r:id="rId5"/>
    <p:sldId id="275" r:id="rId6"/>
    <p:sldId id="285" r:id="rId7"/>
    <p:sldId id="277" r:id="rId8"/>
    <p:sldId id="261" r:id="rId9"/>
    <p:sldId id="288" r:id="rId10"/>
    <p:sldId id="294" r:id="rId11"/>
    <p:sldId id="295" r:id="rId12"/>
    <p:sldId id="296" r:id="rId13"/>
    <p:sldId id="274" r:id="rId14"/>
    <p:sldId id="273" r:id="rId15"/>
    <p:sldId id="292" r:id="rId16"/>
    <p:sldId id="280" r:id="rId17"/>
    <p:sldId id="262" r:id="rId18"/>
    <p:sldId id="259" r:id="rId19"/>
    <p:sldId id="281" r:id="rId20"/>
    <p:sldId id="276" r:id="rId21"/>
    <p:sldId id="284" r:id="rId22"/>
    <p:sldId id="297" r:id="rId23"/>
    <p:sldId id="298" r:id="rId24"/>
    <p:sldId id="300" r:id="rId25"/>
    <p:sldId id="299" r:id="rId26"/>
    <p:sldId id="293" r:id="rId27"/>
    <p:sldId id="279" r:id="rId28"/>
    <p:sldId id="282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1" autoAdjust="0"/>
  </p:normalViewPr>
  <p:slideViewPr>
    <p:cSldViewPr snapToObjects="1">
      <p:cViewPr>
        <p:scale>
          <a:sx n="66" d="100"/>
          <a:sy n="66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89B126A-4C69-465C-BF5D-D00986DF89A2}" type="datetimeFigureOut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1A1204A-A577-4E2C-91BA-3BACF8E97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Check for official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154F3-B071-438F-8D68-48D9F0C3C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4C389-A8E8-4E58-85AA-FAAECA8CC77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Ontology development: The representation of knowledge in a standard, formal language.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We use a two-stage process: (A) the data integration technology deals with the local structure and mapping of data sources into a well-defined </a:t>
            </a:r>
            <a:r>
              <a:rPr lang="en-US" i="1" dirty="0" smtClean="0">
                <a:latin typeface="Arial" charset="0"/>
              </a:rPr>
              <a:t>domain model </a:t>
            </a:r>
            <a:r>
              <a:rPr lang="en-US" dirty="0" smtClean="0">
                <a:latin typeface="Arial" charset="0"/>
              </a:rPr>
              <a:t> (B) the mapping of that domain model into community-based ontology resources is an important technical challenge that we are addressing in collaboration with members of the OBO Foundry’s Ontology of Biomedical Investigation (OBI).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eaLnBrk="1" hangingPunct="1"/>
            <a:r>
              <a:rPr lang="en-US" dirty="0" smtClean="0">
                <a:latin typeface="Arial" charset="0"/>
                <a:ea typeface="ＭＳ Ｐゴシック" pitchFamily="-105" charset="-128"/>
              </a:rPr>
              <a:t>Different types of solution: 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pitchFamily="-105" charset="-128"/>
              </a:rPr>
              <a:t>Hosted services, no burden on user, BIRN operates – update/debugging, leveraged by multiple communities.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pitchFamily="-105" charset="-128"/>
              </a:rPr>
              <a:t>S/W to download and install, to use common services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pitchFamily="-105" charset="-128"/>
              </a:rPr>
              <a:t>Forum to report and resolve security issues, in secure manner, limiting public exposure to the issue so it is not used</a:t>
            </a:r>
          </a:p>
          <a:p>
            <a:pPr marL="228600" indent="-228600" eaLnBrk="1" hangingPunct="1">
              <a:buFontTx/>
              <a:buChar char="-"/>
            </a:pPr>
            <a:r>
              <a:rPr lang="en-US" dirty="0" smtClean="0">
                <a:latin typeface="Arial" charset="0"/>
                <a:ea typeface="ＭＳ Ｐゴシック" pitchFamily="-105" charset="-128"/>
              </a:rPr>
              <a:t>Application specific integration – consultation services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3C8DC-4698-460F-98C4-7B20A8C949E9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CEEDB-5D1F-49AD-BA18-CFE4E1CFE83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Federated 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55D9B3-F946-4562-9D80-65C638C70E4B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part – what if no PA award?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1204A-A577-4E2C-91BA-3BACF8E97C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20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2E150-EAA1-49E5-B222-C9F8E8C74CE6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C49C-F8A5-4D82-9DB4-DAC75E5C1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282C-4412-4FF4-B40F-73DC21CF9D12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73EE-F8E1-406C-9E07-73FBB4A2A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352B-3B05-4BD1-AFF4-595907B7785B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CBFB-232C-4194-A2BF-0711B1AFB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4594-A917-4C0F-BA5C-328F5DD59D53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51FC-04FC-4555-85E3-7818666C8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D7E4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E954-6D95-4CED-8969-957AC1E14193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2DA7-27EA-4B33-BF00-79E2AAC2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125D-02BD-444B-A658-9EC33335F26B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83CF2-CBF3-450D-9FD7-849ADB92A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CD950-05A5-438B-A09B-F31C4E7DF9C8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AD0-C7D2-4A36-84EF-F80310F4B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EEB5-BBD7-4F93-836C-FB301750A7F0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4EFD-71A7-4102-BB4B-44E8E255C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7D9B-D6ED-43FF-964B-A6C1F43AFA4B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3657-7AE6-46B3-99F4-025D1D5AE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D68C-F482-490A-A8AA-16D0E5155357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E897-7465-4A62-AEE8-8D9F939A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4CA1-BFB6-4316-ADAA-6F0E8AA8008E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B2CE-8D42-47A5-A876-B37E0A00C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96B022C-ADCD-4905-A8EE-ABC25C2FC56E}" type="datetime1">
              <a:rPr lang="en-US"/>
              <a:pPr>
                <a:defRPr/>
              </a:pPr>
              <a:t>6/4/2010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350B4B30-5CB3-4002-A6D6-7975F01B7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BBB59"/>
          </a:solidFill>
          <a:latin typeface="Trebuchet MS"/>
          <a:ea typeface="ＭＳ Ｐゴシック" pitchFamily="-65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BBB59"/>
          </a:solidFill>
          <a:latin typeface="Trebuchet MS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Trebuchet MS"/>
          <a:ea typeface="ＭＳ Ｐゴシック" pitchFamily="-65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Trebuchet MS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Trebuchet MS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Trebuchet MS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Trebuchet MS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Biomedical </a:t>
            </a:r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Informatics Research Network (BIRN</a:t>
            </a:r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): Enabling Collaboration on Someone Else’s Dime (mostly…)</a:t>
            </a:r>
            <a:endParaRPr lang="en-US" dirty="0" smtClean="0">
              <a:solidFill>
                <a:srgbClr val="FFFF66"/>
              </a:solidFill>
              <a:latin typeface="Trebuchet MS" pitchFamily="34" charset="0"/>
              <a:ea typeface="ＭＳ Ｐゴシック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8077200" cy="2286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rebuchet MS" pitchFamily="34" charset="0"/>
                <a:ea typeface="ＭＳ Ｐゴシック"/>
              </a:rPr>
              <a:t>Karl Helmer Ph.D.</a:t>
            </a:r>
            <a:r>
              <a:rPr lang="en-US" dirty="0" smtClean="0">
                <a:latin typeface="Trebuchet MS" pitchFamily="34" charset="0"/>
                <a:ea typeface="ＭＳ Ｐゴシック"/>
              </a:rPr>
              <a:t> </a:t>
            </a:r>
          </a:p>
          <a:p>
            <a:pPr eaLnBrk="1" hangingPunct="1"/>
            <a:r>
              <a:rPr lang="en-US" dirty="0" err="1" smtClean="0">
                <a:latin typeface="Trebuchet MS" pitchFamily="34" charset="0"/>
                <a:ea typeface="ＭＳ Ｐゴシック"/>
              </a:rPr>
              <a:t>Athinoula</a:t>
            </a:r>
            <a:r>
              <a:rPr lang="en-US" dirty="0" smtClean="0">
                <a:latin typeface="Trebuchet MS" pitchFamily="34" charset="0"/>
                <a:ea typeface="ＭＳ Ｐゴシック"/>
              </a:rPr>
              <a:t> A. </a:t>
            </a:r>
            <a:r>
              <a:rPr lang="en-US" dirty="0" err="1" smtClean="0">
                <a:latin typeface="Trebuchet MS" pitchFamily="34" charset="0"/>
                <a:ea typeface="ＭＳ Ｐゴシック"/>
              </a:rPr>
              <a:t>Martinos</a:t>
            </a:r>
            <a:r>
              <a:rPr lang="en-US" dirty="0" smtClean="0">
                <a:latin typeface="Trebuchet MS" pitchFamily="34" charset="0"/>
                <a:ea typeface="ＭＳ Ｐゴシック"/>
              </a:rPr>
              <a:t> Center for Biomedical Imaging, </a:t>
            </a:r>
          </a:p>
          <a:p>
            <a:pPr eaLnBrk="1" hangingPunct="1"/>
            <a:r>
              <a:rPr lang="en-US" dirty="0" smtClean="0">
                <a:latin typeface="Trebuchet MS" pitchFamily="34" charset="0"/>
                <a:ea typeface="ＭＳ Ｐゴシック"/>
              </a:rPr>
              <a:t>Massachusetts General Hospital</a:t>
            </a:r>
          </a:p>
          <a:p>
            <a:pPr eaLnBrk="1" hangingPunct="1"/>
            <a:r>
              <a:rPr lang="en-US" dirty="0" smtClean="0">
                <a:latin typeface="Trebuchet MS" pitchFamily="34" charset="0"/>
                <a:ea typeface="ＭＳ Ｐゴシック"/>
              </a:rPr>
              <a:t>June 4,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>
              <a:defRPr/>
            </a:pPr>
            <a:r>
              <a:rPr lang="en-US" i="1" dirty="0" smtClean="0"/>
              <a:t>Security</a:t>
            </a:r>
          </a:p>
          <a:p>
            <a:pPr lvl="1">
              <a:defRPr/>
            </a:pPr>
            <a:r>
              <a:rPr lang="en-US" dirty="0" smtClean="0"/>
              <a:t>Protect sensitive data: PHI, Researcher identity, IRB restrictions</a:t>
            </a:r>
          </a:p>
          <a:p>
            <a:pPr lvl="4">
              <a:defRPr/>
            </a:pPr>
            <a:endParaRPr lang="en-US" sz="800" dirty="0" smtClean="0"/>
          </a:p>
          <a:p>
            <a:pPr>
              <a:defRPr/>
            </a:pPr>
            <a:r>
              <a:rPr lang="en-US" i="1" dirty="0" smtClean="0"/>
              <a:t>Scalability</a:t>
            </a:r>
          </a:p>
          <a:p>
            <a:pPr lvl="1">
              <a:defRPr/>
            </a:pPr>
            <a:r>
              <a:rPr lang="en-US" dirty="0" smtClean="0"/>
              <a:t>Support growth in projected data usage: data volumes, file sizes, users, sites, ops/sec</a:t>
            </a:r>
          </a:p>
          <a:p>
            <a:pPr lvl="5">
              <a:defRPr/>
            </a:pPr>
            <a:endParaRPr lang="en-US" sz="800" dirty="0" smtClean="0"/>
          </a:p>
          <a:p>
            <a:pPr>
              <a:defRPr/>
            </a:pPr>
            <a:r>
              <a:rPr lang="en-US" i="1" dirty="0" smtClean="0"/>
              <a:t>Infrastructure</a:t>
            </a:r>
          </a:p>
          <a:p>
            <a:pPr lvl="1">
              <a:defRPr/>
            </a:pPr>
            <a:r>
              <a:rPr lang="en-US" dirty="0" smtClean="0"/>
              <a:t>Work with commodity networking, storage, etc.; and strict firewalls, etc.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Data Management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Data Service Architecture</a:t>
            </a:r>
            <a:endParaRPr lang="en-US" dirty="0">
              <a:solidFill>
                <a:srgbClr val="FFFF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05400" y="1600200"/>
            <a:ext cx="3352800" cy="4659312"/>
            <a:chOff x="4953000" y="1741488"/>
            <a:chExt cx="3352800" cy="4659312"/>
          </a:xfrm>
        </p:grpSpPr>
        <p:sp>
          <p:nvSpPr>
            <p:cNvPr id="5" name="Process 2"/>
            <p:cNvSpPr>
              <a:spLocks noChangeArrowheads="1"/>
            </p:cNvSpPr>
            <p:nvPr/>
          </p:nvSpPr>
          <p:spPr bwMode="auto">
            <a:xfrm>
              <a:off x="4953000" y="4179888"/>
              <a:ext cx="3352800" cy="2220912"/>
            </a:xfrm>
            <a:prstGeom prst="flowChartProcess">
              <a:avLst/>
            </a:prstGeom>
            <a:gradFill rotWithShape="1">
              <a:gsLst>
                <a:gs pos="0">
                  <a:srgbClr val="E5EEFF"/>
                </a:gs>
                <a:gs pos="64999">
                  <a:srgbClr val="BFD5FF"/>
                </a:gs>
                <a:gs pos="100000">
                  <a:srgbClr val="A3C4FF"/>
                </a:gs>
              </a:gsLst>
              <a:lin ang="540000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6" name="Can 5"/>
            <p:cNvSpPr>
              <a:spLocks noChangeArrowheads="1"/>
            </p:cNvSpPr>
            <p:nvPr/>
          </p:nvSpPr>
          <p:spPr bwMode="auto">
            <a:xfrm>
              <a:off x="5257800" y="5322888"/>
              <a:ext cx="1219200" cy="91440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pitchFamily="-112" charset="0"/>
                  <a:ea typeface="+mn-ea"/>
                </a:rPr>
                <a:t>Local File</a:t>
              </a:r>
            </a:p>
            <a:p>
              <a:pPr algn="ctr">
                <a:defRPr/>
              </a:pPr>
              <a:r>
                <a:rPr lang="en-US" dirty="0">
                  <a:latin typeface="Arial" pitchFamily="-112" charset="0"/>
                  <a:ea typeface="+mn-ea"/>
                </a:rPr>
                <a:t>System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57800" y="4408488"/>
              <a:ext cx="1219200" cy="609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GridFTP</a:t>
              </a:r>
            </a:p>
          </p:txBody>
        </p:sp>
        <p:cxnSp>
          <p:nvCxnSpPr>
            <p:cNvPr id="8" name="Straight Arrow Connector 9"/>
            <p:cNvCxnSpPr>
              <a:cxnSpLocks noChangeShapeType="1"/>
              <a:endCxn id="6" idx="1"/>
            </p:cNvCxnSpPr>
            <p:nvPr/>
          </p:nvCxnSpPr>
          <p:spPr bwMode="auto">
            <a:xfrm rot="5400000">
              <a:off x="5715001" y="5170487"/>
              <a:ext cx="304800" cy="3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858000" y="4408488"/>
              <a:ext cx="1219200" cy="609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Policy</a:t>
              </a:r>
            </a:p>
            <a:p>
              <a:pPr algn="ctr"/>
              <a:r>
                <a:rPr lang="en-US"/>
                <a:t>Caching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858000" y="5257800"/>
              <a:ext cx="1219200" cy="609600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rebuchet MS" pitchFamily="-105" charset="0"/>
                </a:rPr>
                <a:t>Policy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  <a:latin typeface="Trebuchet MS" pitchFamily="-105" charset="0"/>
                </a:rPr>
                <a:t>Enforcement</a:t>
              </a:r>
              <a:endParaRPr lang="en-US">
                <a:solidFill>
                  <a:srgbClr val="000000"/>
                </a:solidFill>
                <a:latin typeface="Trebuchet MS" pitchFamily="-105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257800" y="3113088"/>
              <a:ext cx="1219200" cy="609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Location</a:t>
              </a:r>
            </a:p>
            <a:p>
              <a:pPr algn="ctr"/>
              <a:r>
                <a:rPr lang="en-US"/>
                <a:t>Registry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858000" y="3113088"/>
              <a:ext cx="1219200" cy="609600"/>
            </a:xfrm>
            <a:prstGeom prst="rect">
              <a:avLst/>
            </a:prstGeom>
            <a:gradFill rotWithShape="1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9525">
              <a:solidFill>
                <a:srgbClr val="BE4B48"/>
              </a:solidFill>
              <a:miter lim="800000"/>
              <a:headEnd type="none" w="sm" len="sm"/>
              <a:tailEnd type="none" w="sm" len="sm"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rebuchet MS" pitchFamily="-105" charset="0"/>
                </a:rPr>
                <a:t>Group</a:t>
              </a:r>
            </a:p>
            <a:p>
              <a:pPr algn="ctr"/>
              <a:r>
                <a:rPr lang="en-US" sz="1600">
                  <a:solidFill>
                    <a:srgbClr val="FFFFFF"/>
                  </a:solidFill>
                  <a:latin typeface="Trebuchet MS" pitchFamily="-105" charset="0"/>
                </a:rPr>
                <a:t>Management</a:t>
              </a:r>
              <a:endParaRPr lang="en-US">
                <a:solidFill>
                  <a:srgbClr val="FFFFFF"/>
                </a:solidFill>
                <a:latin typeface="Trebuchet MS" pitchFamily="-105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257800" y="1741488"/>
              <a:ext cx="1219200" cy="609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Client</a:t>
              </a:r>
            </a:p>
            <a:p>
              <a:pPr algn="ctr"/>
              <a:r>
                <a:rPr lang="en-US"/>
                <a:t>Utilities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858000" y="1741488"/>
              <a:ext cx="1219200" cy="609600"/>
            </a:xfrm>
            <a:prstGeom prst="rect">
              <a:avLst/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none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Web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Access</a:t>
              </a:r>
            </a:p>
            <a:p>
              <a:pPr algn="ctr"/>
              <a:endParaRPr lang="en-US" dirty="0"/>
            </a:p>
          </p:txBody>
        </p:sp>
        <p:cxnSp>
          <p:nvCxnSpPr>
            <p:cNvPr id="15" name="Straight Arrow Connector 17"/>
            <p:cNvCxnSpPr>
              <a:cxnSpLocks noChangeShapeType="1"/>
              <a:stCxn id="14" idx="1"/>
              <a:endCxn id="13" idx="3"/>
            </p:cNvCxnSpPr>
            <p:nvPr/>
          </p:nvCxnSpPr>
          <p:spPr bwMode="auto">
            <a:xfrm rot="10800000">
              <a:off x="6477000" y="2046288"/>
              <a:ext cx="381000" cy="15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6" name="Straight Arrow Connector 19"/>
            <p:cNvCxnSpPr>
              <a:cxnSpLocks noChangeShapeType="1"/>
              <a:stCxn id="13" idx="2"/>
              <a:endCxn id="11" idx="0"/>
            </p:cNvCxnSpPr>
            <p:nvPr/>
          </p:nvCxnSpPr>
          <p:spPr bwMode="auto">
            <a:xfrm rot="5400000">
              <a:off x="5486401" y="2732087"/>
              <a:ext cx="762000" cy="3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7" name="Elbow Connector 21"/>
            <p:cNvCxnSpPr>
              <a:cxnSpLocks noChangeShapeType="1"/>
              <a:stCxn id="13" idx="1"/>
              <a:endCxn id="7" idx="1"/>
            </p:cNvCxnSpPr>
            <p:nvPr/>
          </p:nvCxnSpPr>
          <p:spPr bwMode="auto">
            <a:xfrm rot="10800000" flipV="1">
              <a:off x="5257800" y="2046288"/>
              <a:ext cx="1588" cy="2667000"/>
            </a:xfrm>
            <a:prstGeom prst="bentConnector3">
              <a:avLst>
                <a:gd name="adj1" fmla="val 14395468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8" name="Straight Arrow Connector 23"/>
            <p:cNvCxnSpPr>
              <a:cxnSpLocks noChangeShapeType="1"/>
              <a:stCxn id="9" idx="0"/>
              <a:endCxn id="12" idx="2"/>
            </p:cNvCxnSpPr>
            <p:nvPr/>
          </p:nvCxnSpPr>
          <p:spPr bwMode="auto">
            <a:xfrm rot="5400000" flipH="1" flipV="1">
              <a:off x="7124701" y="4065587"/>
              <a:ext cx="685800" cy="3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19" name="Shape 25"/>
            <p:cNvCxnSpPr>
              <a:cxnSpLocks noChangeShapeType="1"/>
              <a:stCxn id="10" idx="1"/>
              <a:endCxn id="6" idx="4"/>
            </p:cNvCxnSpPr>
            <p:nvPr/>
          </p:nvCxnSpPr>
          <p:spPr bwMode="auto">
            <a:xfrm rot="10800000" flipV="1">
              <a:off x="6477000" y="5562600"/>
              <a:ext cx="381000" cy="21748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</p:cxnSp>
        <p:cxnSp>
          <p:nvCxnSpPr>
            <p:cNvPr id="20" name="Straight Arrow Connector 28"/>
            <p:cNvCxnSpPr>
              <a:cxnSpLocks noChangeShapeType="1"/>
              <a:stCxn id="11" idx="2"/>
              <a:endCxn id="7" idx="0"/>
            </p:cNvCxnSpPr>
            <p:nvPr/>
          </p:nvCxnSpPr>
          <p:spPr bwMode="auto">
            <a:xfrm rot="5400000">
              <a:off x="5524501" y="4065587"/>
              <a:ext cx="685800" cy="3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sp>
          <p:nvSpPr>
            <p:cNvPr id="21" name="Rectangle 20"/>
            <p:cNvSpPr/>
            <p:nvPr/>
          </p:nvSpPr>
          <p:spPr bwMode="auto">
            <a:xfrm>
              <a:off x="6477000" y="5791200"/>
              <a:ext cx="1828800" cy="609600"/>
            </a:xfrm>
            <a:prstGeom prst="rect">
              <a:avLst/>
            </a:prstGeom>
            <a:noFill/>
            <a:ln>
              <a:noFill/>
              <a:headEnd type="none" w="sm" len="sm"/>
              <a:tailEnd type="none" w="sm" len="sm"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b"/>
            <a:lstStyle/>
            <a:p>
              <a:pPr algn="ctr">
                <a:defRPr/>
              </a:pPr>
              <a:r>
                <a:rPr lang="en-US" dirty="0">
                  <a:latin typeface="Arial" pitchFamily="-112" charset="0"/>
                </a:rPr>
                <a:t>Storage Service</a:t>
              </a:r>
            </a:p>
          </p:txBody>
        </p:sp>
      </p:grpSp>
      <p:sp>
        <p:nvSpPr>
          <p:cNvPr id="23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 dirty="0" smtClean="0"/>
              <a:t>Client Utilities</a:t>
            </a:r>
          </a:p>
          <a:p>
            <a:pPr lvl="1"/>
            <a:r>
              <a:rPr lang="en-US" sz="2400" dirty="0" smtClean="0"/>
              <a:t>UNIX utilities</a:t>
            </a:r>
          </a:p>
          <a:p>
            <a:pPr lvl="1"/>
            <a:r>
              <a:rPr lang="en-US" sz="2400" dirty="0" smtClean="0"/>
              <a:t>Java &amp; C APIs</a:t>
            </a:r>
          </a:p>
          <a:p>
            <a:r>
              <a:rPr lang="en-US" sz="2800" dirty="0" smtClean="0"/>
              <a:t>Shared Services</a:t>
            </a:r>
          </a:p>
          <a:p>
            <a:pPr lvl="1"/>
            <a:r>
              <a:rPr lang="en-US" sz="2400" dirty="0" smtClean="0"/>
              <a:t>Manage File Locations</a:t>
            </a:r>
          </a:p>
          <a:p>
            <a:pPr lvl="1"/>
            <a:r>
              <a:rPr lang="en-US" sz="2400" dirty="0" smtClean="0"/>
              <a:t>Manage User Groups</a:t>
            </a:r>
          </a:p>
          <a:p>
            <a:r>
              <a:rPr lang="en-US" sz="2800" dirty="0" smtClean="0"/>
              <a:t>Local Services</a:t>
            </a:r>
          </a:p>
          <a:p>
            <a:pPr lvl="1"/>
            <a:r>
              <a:rPr lang="en-US" sz="2400" dirty="0" smtClean="0"/>
              <a:t>Integrate with conventional file systems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RN Data May 21.bmp"/>
          <p:cNvPicPr>
            <a:picLocks noGrp="1" noChangeAspect="1"/>
          </p:cNvPicPr>
          <p:nvPr>
            <p:ph idx="1"/>
          </p:nvPr>
        </p:nvPicPr>
        <p:blipFill>
          <a:blip r:embed="rId2"/>
          <a:srcRect l="-6850" r="-6850"/>
          <a:stretch>
            <a:fillRect/>
          </a:stretch>
        </p:blipFill>
        <p:spPr>
          <a:xfrm>
            <a:off x="533400" y="1676400"/>
            <a:ext cx="8229600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Data Service Deployment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Data Management Summary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 dirty="0" smtClean="0"/>
              <a:t>High Performance Transfer Protocol</a:t>
            </a:r>
          </a:p>
          <a:p>
            <a:pPr lvl="1"/>
            <a:r>
              <a:rPr lang="en-US" sz="2400" dirty="0" smtClean="0"/>
              <a:t>Strong security</a:t>
            </a:r>
          </a:p>
          <a:p>
            <a:pPr lvl="1"/>
            <a:r>
              <a:rPr lang="en-US" sz="2400" dirty="0" smtClean="0"/>
              <a:t>High performance, proven technology</a:t>
            </a:r>
          </a:p>
          <a:p>
            <a:endParaRPr lang="en-US" sz="1600" dirty="0" smtClean="0"/>
          </a:p>
          <a:p>
            <a:r>
              <a:rPr lang="en-US" sz="2800" dirty="0" smtClean="0"/>
              <a:t>Location Registry</a:t>
            </a:r>
          </a:p>
          <a:p>
            <a:pPr lvl="1"/>
            <a:r>
              <a:rPr lang="en-US" sz="2400" dirty="0" smtClean="0"/>
              <a:t>Distributed registry to track file locations</a:t>
            </a:r>
          </a:p>
          <a:p>
            <a:pPr lvl="1"/>
            <a:r>
              <a:rPr lang="en-US" sz="2400" dirty="0" smtClean="0"/>
              <a:t>Low overhead, supports 100s ops/s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Group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Centralized user and group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Caching at local servers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Policy Enforcement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Flexible access control policies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User and group ownership rights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Information Integration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7026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Mediator: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 uniform structured query access to heterogeneous sources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Challenges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Syntactic (Access/Format)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heterogeneity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: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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Wrappers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Structured Sources: DBMS, XML/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XQuery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 DBs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Semi-structured Sources: HTML, text,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pdf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Web services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 XML, SOAP, WSDL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Semantic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heterogeneity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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Mediator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Schema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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Source modeling</a:t>
            </a:r>
            <a:endParaRPr kumimoji="0" lang="en-GB" sz="18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Data      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 </a:t>
            </a:r>
            <a:r>
              <a:rPr kumimoji="0" lang="en-GB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  <a:sym typeface="Wingdings" pitchFamily="-65" charset="2"/>
              </a:rPr>
              <a:t>Record Linkage</a:t>
            </a: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  <a:sym typeface="Wingdings" pitchFamily="-65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Scalability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Mediation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Security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Source Addition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Record Linkage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Efficient Query Execution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5241925" y="3150588"/>
            <a:ext cx="3902075" cy="317401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241925" y="3200400"/>
            <a:ext cx="3886200" cy="3111500"/>
            <a:chOff x="3549" y="2170"/>
            <a:chExt cx="2211" cy="1860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885" y="3148"/>
              <a:ext cx="544" cy="4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4433" y="3175"/>
              <a:ext cx="115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 flipV="1">
              <a:off x="4383" y="2700"/>
              <a:ext cx="100" cy="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4695" y="2712"/>
              <a:ext cx="297" cy="1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5" y="2170"/>
              <a:ext cx="409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847" y="2533"/>
              <a:ext cx="674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Ctr="1">
              <a:spAutoFit/>
            </a:bodyPr>
            <a:lstStyle/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Decision Support</a:t>
              </a:r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4966" y="2262"/>
              <a:ext cx="476" cy="268"/>
              <a:chOff x="3253" y="1287"/>
              <a:chExt cx="961" cy="491"/>
            </a:xfrm>
          </p:grpSpPr>
          <p:grpSp>
            <p:nvGrpSpPr>
              <p:cNvPr id="166" name="Group 12"/>
              <p:cNvGrpSpPr>
                <a:grpSpLocks/>
              </p:cNvGrpSpPr>
              <p:nvPr/>
            </p:nvGrpSpPr>
            <p:grpSpPr bwMode="auto">
              <a:xfrm>
                <a:off x="3767" y="1287"/>
                <a:ext cx="155" cy="283"/>
                <a:chOff x="3767" y="1287"/>
                <a:chExt cx="155" cy="283"/>
              </a:xfrm>
            </p:grpSpPr>
            <p:sp>
              <p:nvSpPr>
                <p:cNvPr id="298" name="Freeform 13"/>
                <p:cNvSpPr>
                  <a:spLocks/>
                </p:cNvSpPr>
                <p:nvPr/>
              </p:nvSpPr>
              <p:spPr bwMode="auto">
                <a:xfrm>
                  <a:off x="3846" y="1300"/>
                  <a:ext cx="76" cy="270"/>
                </a:xfrm>
                <a:custGeom>
                  <a:avLst/>
                  <a:gdLst>
                    <a:gd name="T0" fmla="*/ 0 w 76"/>
                    <a:gd name="T1" fmla="*/ 9 h 270"/>
                    <a:gd name="T2" fmla="*/ 0 w 76"/>
                    <a:gd name="T3" fmla="*/ 269 h 270"/>
                    <a:gd name="T4" fmla="*/ 74 w 76"/>
                    <a:gd name="T5" fmla="*/ 260 h 270"/>
                    <a:gd name="T6" fmla="*/ 75 w 76"/>
                    <a:gd name="T7" fmla="*/ 0 h 270"/>
                    <a:gd name="T8" fmla="*/ 0 w 76"/>
                    <a:gd name="T9" fmla="*/ 9 h 2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"/>
                    <a:gd name="T16" fmla="*/ 0 h 270"/>
                    <a:gd name="T17" fmla="*/ 76 w 76"/>
                    <a:gd name="T18" fmla="*/ 270 h 2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" h="270">
                      <a:moveTo>
                        <a:pt x="0" y="9"/>
                      </a:moveTo>
                      <a:lnTo>
                        <a:pt x="0" y="269"/>
                      </a:lnTo>
                      <a:lnTo>
                        <a:pt x="74" y="260"/>
                      </a:lnTo>
                      <a:lnTo>
                        <a:pt x="75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99" name="Freeform 14"/>
                <p:cNvSpPr>
                  <a:spLocks/>
                </p:cNvSpPr>
                <p:nvPr/>
              </p:nvSpPr>
              <p:spPr bwMode="auto">
                <a:xfrm>
                  <a:off x="3774" y="1295"/>
                  <a:ext cx="73" cy="275"/>
                </a:xfrm>
                <a:custGeom>
                  <a:avLst/>
                  <a:gdLst>
                    <a:gd name="T0" fmla="*/ 72 w 73"/>
                    <a:gd name="T1" fmla="*/ 14 h 275"/>
                    <a:gd name="T2" fmla="*/ 72 w 73"/>
                    <a:gd name="T3" fmla="*/ 274 h 275"/>
                    <a:gd name="T4" fmla="*/ 0 w 73"/>
                    <a:gd name="T5" fmla="*/ 245 h 275"/>
                    <a:gd name="T6" fmla="*/ 0 w 73"/>
                    <a:gd name="T7" fmla="*/ 0 h 275"/>
                    <a:gd name="T8" fmla="*/ 72 w 73"/>
                    <a:gd name="T9" fmla="*/ 14 h 2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275"/>
                    <a:gd name="T17" fmla="*/ 73 w 73"/>
                    <a:gd name="T18" fmla="*/ 275 h 2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275">
                      <a:moveTo>
                        <a:pt x="72" y="14"/>
                      </a:moveTo>
                      <a:lnTo>
                        <a:pt x="72" y="274"/>
                      </a:lnTo>
                      <a:lnTo>
                        <a:pt x="0" y="245"/>
                      </a:lnTo>
                      <a:lnTo>
                        <a:pt x="0" y="0"/>
                      </a:lnTo>
                      <a:lnTo>
                        <a:pt x="72" y="14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300" name="Freeform 15"/>
                <p:cNvSpPr>
                  <a:spLocks/>
                </p:cNvSpPr>
                <p:nvPr/>
              </p:nvSpPr>
              <p:spPr bwMode="auto">
                <a:xfrm>
                  <a:off x="3767" y="1287"/>
                  <a:ext cx="154" cy="23"/>
                </a:xfrm>
                <a:custGeom>
                  <a:avLst/>
                  <a:gdLst>
                    <a:gd name="T0" fmla="*/ 0 w 154"/>
                    <a:gd name="T1" fmla="*/ 9 h 23"/>
                    <a:gd name="T2" fmla="*/ 79 w 154"/>
                    <a:gd name="T3" fmla="*/ 22 h 23"/>
                    <a:gd name="T4" fmla="*/ 153 w 154"/>
                    <a:gd name="T5" fmla="*/ 13 h 23"/>
                    <a:gd name="T6" fmla="*/ 77 w 154"/>
                    <a:gd name="T7" fmla="*/ 0 h 23"/>
                    <a:gd name="T8" fmla="*/ 0 w 154"/>
                    <a:gd name="T9" fmla="*/ 9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23"/>
                    <a:gd name="T17" fmla="*/ 154 w 15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23">
                      <a:moveTo>
                        <a:pt x="0" y="9"/>
                      </a:moveTo>
                      <a:lnTo>
                        <a:pt x="79" y="22"/>
                      </a:lnTo>
                      <a:lnTo>
                        <a:pt x="153" y="13"/>
                      </a:lnTo>
                      <a:lnTo>
                        <a:pt x="77" y="0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301" name="Freeform 16"/>
                <p:cNvSpPr>
                  <a:spLocks/>
                </p:cNvSpPr>
                <p:nvPr/>
              </p:nvSpPr>
              <p:spPr bwMode="auto">
                <a:xfrm>
                  <a:off x="3855" y="1311"/>
                  <a:ext cx="56" cy="66"/>
                </a:xfrm>
                <a:custGeom>
                  <a:avLst/>
                  <a:gdLst>
                    <a:gd name="T0" fmla="*/ 0 w 56"/>
                    <a:gd name="T1" fmla="*/ 6 h 66"/>
                    <a:gd name="T2" fmla="*/ 0 w 56"/>
                    <a:gd name="T3" fmla="*/ 65 h 66"/>
                    <a:gd name="T4" fmla="*/ 55 w 56"/>
                    <a:gd name="T5" fmla="*/ 58 h 66"/>
                    <a:gd name="T6" fmla="*/ 55 w 56"/>
                    <a:gd name="T7" fmla="*/ 0 h 66"/>
                    <a:gd name="T8" fmla="*/ 0 w 56"/>
                    <a:gd name="T9" fmla="*/ 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66"/>
                    <a:gd name="T17" fmla="*/ 56 w 5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66">
                      <a:moveTo>
                        <a:pt x="0" y="6"/>
                      </a:moveTo>
                      <a:lnTo>
                        <a:pt x="0" y="65"/>
                      </a:lnTo>
                      <a:lnTo>
                        <a:pt x="55" y="58"/>
                      </a:lnTo>
                      <a:lnTo>
                        <a:pt x="55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</p:grpSp>
          <p:grpSp>
            <p:nvGrpSpPr>
              <p:cNvPr id="167" name="Group 17"/>
              <p:cNvGrpSpPr>
                <a:grpSpLocks/>
              </p:cNvGrpSpPr>
              <p:nvPr/>
            </p:nvGrpSpPr>
            <p:grpSpPr bwMode="auto">
              <a:xfrm>
                <a:off x="3676" y="1294"/>
                <a:ext cx="162" cy="284"/>
                <a:chOff x="3676" y="1294"/>
                <a:chExt cx="162" cy="284"/>
              </a:xfrm>
            </p:grpSpPr>
            <p:grpSp>
              <p:nvGrpSpPr>
                <p:cNvPr id="276" name="Group 18"/>
                <p:cNvGrpSpPr>
                  <a:grpSpLocks/>
                </p:cNvGrpSpPr>
                <p:nvPr/>
              </p:nvGrpSpPr>
              <p:grpSpPr bwMode="auto">
                <a:xfrm>
                  <a:off x="3676" y="1294"/>
                  <a:ext cx="162" cy="284"/>
                  <a:chOff x="3676" y="1294"/>
                  <a:chExt cx="162" cy="284"/>
                </a:xfrm>
              </p:grpSpPr>
              <p:sp>
                <p:nvSpPr>
                  <p:cNvPr id="293" name="Freeform 19"/>
                  <p:cNvSpPr>
                    <a:spLocks/>
                  </p:cNvSpPr>
                  <p:nvPr/>
                </p:nvSpPr>
                <p:spPr bwMode="auto">
                  <a:xfrm>
                    <a:off x="3763" y="1308"/>
                    <a:ext cx="73" cy="270"/>
                  </a:xfrm>
                  <a:custGeom>
                    <a:avLst/>
                    <a:gdLst>
                      <a:gd name="T0" fmla="*/ 0 w 73"/>
                      <a:gd name="T1" fmla="*/ 9 h 270"/>
                      <a:gd name="T2" fmla="*/ 0 w 73"/>
                      <a:gd name="T3" fmla="*/ 269 h 270"/>
                      <a:gd name="T4" fmla="*/ 72 w 73"/>
                      <a:gd name="T5" fmla="*/ 255 h 270"/>
                      <a:gd name="T6" fmla="*/ 72 w 73"/>
                      <a:gd name="T7" fmla="*/ 0 h 270"/>
                      <a:gd name="T8" fmla="*/ 0 w 73"/>
                      <a:gd name="T9" fmla="*/ 9 h 2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270"/>
                      <a:gd name="T17" fmla="*/ 73 w 73"/>
                      <a:gd name="T18" fmla="*/ 270 h 2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270">
                        <a:moveTo>
                          <a:pt x="0" y="9"/>
                        </a:moveTo>
                        <a:lnTo>
                          <a:pt x="0" y="269"/>
                        </a:lnTo>
                        <a:lnTo>
                          <a:pt x="72" y="255"/>
                        </a:lnTo>
                        <a:lnTo>
                          <a:pt x="72" y="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9F9F9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94" name="Freeform 20"/>
                  <p:cNvSpPr>
                    <a:spLocks/>
                  </p:cNvSpPr>
                  <p:nvPr/>
                </p:nvSpPr>
                <p:spPr bwMode="auto">
                  <a:xfrm>
                    <a:off x="3691" y="1309"/>
                    <a:ext cx="73" cy="269"/>
                  </a:xfrm>
                  <a:custGeom>
                    <a:avLst/>
                    <a:gdLst>
                      <a:gd name="T0" fmla="*/ 72 w 73"/>
                      <a:gd name="T1" fmla="*/ 8 h 269"/>
                      <a:gd name="T2" fmla="*/ 72 w 73"/>
                      <a:gd name="T3" fmla="*/ 268 h 269"/>
                      <a:gd name="T4" fmla="*/ 0 w 73"/>
                      <a:gd name="T5" fmla="*/ 239 h 269"/>
                      <a:gd name="T6" fmla="*/ 0 w 73"/>
                      <a:gd name="T7" fmla="*/ 0 h 269"/>
                      <a:gd name="T8" fmla="*/ 72 w 73"/>
                      <a:gd name="T9" fmla="*/ 8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269"/>
                      <a:gd name="T17" fmla="*/ 73 w 73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269">
                        <a:moveTo>
                          <a:pt x="72" y="8"/>
                        </a:moveTo>
                        <a:lnTo>
                          <a:pt x="72" y="268"/>
                        </a:lnTo>
                        <a:lnTo>
                          <a:pt x="0" y="239"/>
                        </a:lnTo>
                        <a:lnTo>
                          <a:pt x="0" y="0"/>
                        </a:lnTo>
                        <a:lnTo>
                          <a:pt x="72" y="8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95" name="Freeform 21"/>
                  <p:cNvSpPr>
                    <a:spLocks/>
                  </p:cNvSpPr>
                  <p:nvPr/>
                </p:nvSpPr>
                <p:spPr bwMode="auto">
                  <a:xfrm>
                    <a:off x="3676" y="1294"/>
                    <a:ext cx="162" cy="24"/>
                  </a:xfrm>
                  <a:custGeom>
                    <a:avLst/>
                    <a:gdLst>
                      <a:gd name="T0" fmla="*/ 0 w 162"/>
                      <a:gd name="T1" fmla="*/ 9 h 24"/>
                      <a:gd name="T2" fmla="*/ 87 w 162"/>
                      <a:gd name="T3" fmla="*/ 23 h 24"/>
                      <a:gd name="T4" fmla="*/ 161 w 162"/>
                      <a:gd name="T5" fmla="*/ 14 h 24"/>
                      <a:gd name="T6" fmla="*/ 80 w 162"/>
                      <a:gd name="T7" fmla="*/ 0 h 24"/>
                      <a:gd name="T8" fmla="*/ 0 w 162"/>
                      <a:gd name="T9" fmla="*/ 9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2"/>
                      <a:gd name="T16" fmla="*/ 0 h 24"/>
                      <a:gd name="T17" fmla="*/ 162 w 162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2" h="24">
                        <a:moveTo>
                          <a:pt x="0" y="9"/>
                        </a:moveTo>
                        <a:lnTo>
                          <a:pt x="87" y="23"/>
                        </a:lnTo>
                        <a:lnTo>
                          <a:pt x="161" y="14"/>
                        </a:lnTo>
                        <a:lnTo>
                          <a:pt x="80" y="0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F3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96" name="Freeform 22"/>
                  <p:cNvSpPr>
                    <a:spLocks/>
                  </p:cNvSpPr>
                  <p:nvPr/>
                </p:nvSpPr>
                <p:spPr bwMode="auto">
                  <a:xfrm>
                    <a:off x="3676" y="1302"/>
                    <a:ext cx="88" cy="95"/>
                  </a:xfrm>
                  <a:custGeom>
                    <a:avLst/>
                    <a:gdLst>
                      <a:gd name="T0" fmla="*/ 87 w 88"/>
                      <a:gd name="T1" fmla="*/ 15 h 95"/>
                      <a:gd name="T2" fmla="*/ 0 w 88"/>
                      <a:gd name="T3" fmla="*/ 0 h 95"/>
                      <a:gd name="T4" fmla="*/ 0 w 88"/>
                      <a:gd name="T5" fmla="*/ 73 h 95"/>
                      <a:gd name="T6" fmla="*/ 87 w 88"/>
                      <a:gd name="T7" fmla="*/ 94 h 95"/>
                      <a:gd name="T8" fmla="*/ 87 w 88"/>
                      <a:gd name="T9" fmla="*/ 15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95"/>
                      <a:gd name="T17" fmla="*/ 88 w 88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95">
                        <a:moveTo>
                          <a:pt x="87" y="15"/>
                        </a:moveTo>
                        <a:lnTo>
                          <a:pt x="0" y="0"/>
                        </a:lnTo>
                        <a:lnTo>
                          <a:pt x="0" y="73"/>
                        </a:lnTo>
                        <a:lnTo>
                          <a:pt x="87" y="94"/>
                        </a:lnTo>
                        <a:lnTo>
                          <a:pt x="87" y="15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97" name="Freeform 23"/>
                  <p:cNvSpPr>
                    <a:spLocks/>
                  </p:cNvSpPr>
                  <p:nvPr/>
                </p:nvSpPr>
                <p:spPr bwMode="auto">
                  <a:xfrm>
                    <a:off x="3763" y="1308"/>
                    <a:ext cx="75" cy="89"/>
                  </a:xfrm>
                  <a:custGeom>
                    <a:avLst/>
                    <a:gdLst>
                      <a:gd name="T0" fmla="*/ 0 w 75"/>
                      <a:gd name="T1" fmla="*/ 9 h 89"/>
                      <a:gd name="T2" fmla="*/ 74 w 75"/>
                      <a:gd name="T3" fmla="*/ 0 h 89"/>
                      <a:gd name="T4" fmla="*/ 74 w 75"/>
                      <a:gd name="T5" fmla="*/ 70 h 89"/>
                      <a:gd name="T6" fmla="*/ 0 w 75"/>
                      <a:gd name="T7" fmla="*/ 88 h 89"/>
                      <a:gd name="T8" fmla="*/ 0 w 75"/>
                      <a:gd name="T9" fmla="*/ 9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"/>
                      <a:gd name="T16" fmla="*/ 0 h 89"/>
                      <a:gd name="T17" fmla="*/ 75 w 75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" h="89">
                        <a:moveTo>
                          <a:pt x="0" y="9"/>
                        </a:moveTo>
                        <a:lnTo>
                          <a:pt x="74" y="0"/>
                        </a:lnTo>
                        <a:lnTo>
                          <a:pt x="74" y="70"/>
                        </a:lnTo>
                        <a:lnTo>
                          <a:pt x="0" y="88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9F9F9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  <p:grpSp>
              <p:nvGrpSpPr>
                <p:cNvPr id="277" name="Group 24"/>
                <p:cNvGrpSpPr>
                  <a:grpSpLocks/>
                </p:cNvGrpSpPr>
                <p:nvPr/>
              </p:nvGrpSpPr>
              <p:grpSpPr bwMode="auto">
                <a:xfrm>
                  <a:off x="3767" y="1320"/>
                  <a:ext cx="61" cy="91"/>
                  <a:chOff x="3767" y="1320"/>
                  <a:chExt cx="61" cy="91"/>
                </a:xfrm>
              </p:grpSpPr>
              <p:grpSp>
                <p:nvGrpSpPr>
                  <p:cNvPr id="27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767" y="1320"/>
                    <a:ext cx="60" cy="42"/>
                    <a:chOff x="3767" y="1320"/>
                    <a:chExt cx="60" cy="42"/>
                  </a:xfrm>
                </p:grpSpPr>
                <p:grpSp>
                  <p:nvGrpSpPr>
                    <p:cNvPr id="281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1" y="1320"/>
                      <a:ext cx="26" cy="34"/>
                      <a:chOff x="3801" y="1320"/>
                      <a:chExt cx="26" cy="34"/>
                    </a:xfrm>
                  </p:grpSpPr>
                  <p:sp>
                    <p:nvSpPr>
                      <p:cNvPr id="288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1" y="1320"/>
                        <a:ext cx="22" cy="33"/>
                      </a:xfrm>
                      <a:prstGeom prst="ellipse">
                        <a:avLst/>
                      </a:prstGeom>
                      <a:solidFill>
                        <a:srgbClr val="7F7F9F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89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4" y="1320"/>
                        <a:ext cx="23" cy="34"/>
                      </a:xfrm>
                      <a:prstGeom prst="ellipse">
                        <a:avLst/>
                      </a:prstGeom>
                      <a:solidFill>
                        <a:srgbClr val="DFDFFF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90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9" y="1327"/>
                        <a:ext cx="12" cy="21"/>
                      </a:xfrm>
                      <a:prstGeom prst="ellipse">
                        <a:avLst/>
                      </a:prstGeom>
                      <a:solidFill>
                        <a:srgbClr val="BFBFDF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91" name="Arc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9" y="1327"/>
                        <a:ext cx="7" cy="13"/>
                      </a:xfrm>
                      <a:custGeom>
                        <a:avLst/>
                        <a:gdLst>
                          <a:gd name="T0" fmla="*/ 0 w 21600"/>
                          <a:gd name="T1" fmla="*/ 0 h 27145"/>
                          <a:gd name="T2" fmla="*/ 0 w 21600"/>
                          <a:gd name="T3" fmla="*/ 0 h 27145"/>
                          <a:gd name="T4" fmla="*/ 0 w 21600"/>
                          <a:gd name="T5" fmla="*/ 0 h 27145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7145"/>
                          <a:gd name="T11" fmla="*/ 21600 w 21600"/>
                          <a:gd name="T12" fmla="*/ 27145 h 2714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7145" fill="none" extrusionOk="0">
                            <a:moveTo>
                              <a:pt x="792" y="27144"/>
                            </a:moveTo>
                            <a:cubicBezTo>
                              <a:pt x="266" y="25257"/>
                              <a:pt x="0" y="23307"/>
                              <a:pt x="0" y="21349"/>
                            </a:cubicBezTo>
                            <a:cubicBezTo>
                              <a:pt x="0" y="10687"/>
                              <a:pt x="7778" y="1621"/>
                              <a:pt x="18316" y="0"/>
                            </a:cubicBezTo>
                          </a:path>
                          <a:path w="21600" h="27145" stroke="0" extrusionOk="0">
                            <a:moveTo>
                              <a:pt x="792" y="27144"/>
                            </a:moveTo>
                            <a:cubicBezTo>
                              <a:pt x="266" y="25257"/>
                              <a:pt x="0" y="23307"/>
                              <a:pt x="0" y="21349"/>
                            </a:cubicBezTo>
                            <a:cubicBezTo>
                              <a:pt x="0" y="10687"/>
                              <a:pt x="7778" y="1621"/>
                              <a:pt x="18316" y="0"/>
                            </a:cubicBezTo>
                            <a:lnTo>
                              <a:pt x="21600" y="21349"/>
                            </a:lnTo>
                            <a:close/>
                          </a:path>
                        </a:pathLst>
                      </a:custGeom>
                      <a:solidFill>
                        <a:srgbClr val="5F5F7F"/>
                      </a:solidFill>
                      <a:ln w="1270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92" name="Arc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15" y="1334"/>
                        <a:ext cx="7" cy="14"/>
                      </a:xfrm>
                      <a:custGeom>
                        <a:avLst/>
                        <a:gdLst>
                          <a:gd name="T0" fmla="*/ 0 w 21600"/>
                          <a:gd name="T1" fmla="*/ 0 h 30734"/>
                          <a:gd name="T2" fmla="*/ 0 w 21600"/>
                          <a:gd name="T3" fmla="*/ 0 h 30734"/>
                          <a:gd name="T4" fmla="*/ 0 w 21600"/>
                          <a:gd name="T5" fmla="*/ 0 h 30734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30734"/>
                          <a:gd name="T11" fmla="*/ 21600 w 21600"/>
                          <a:gd name="T12" fmla="*/ 30734 h 3073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30734" fill="none" extrusionOk="0">
                            <a:moveTo>
                              <a:pt x="19573" y="0"/>
                            </a:moveTo>
                            <a:cubicBezTo>
                              <a:pt x="20908" y="2860"/>
                              <a:pt x="21600" y="5977"/>
                              <a:pt x="21600" y="9134"/>
                            </a:cubicBezTo>
                            <a:cubicBezTo>
                              <a:pt x="21600" y="21063"/>
                              <a:pt x="11929" y="30734"/>
                              <a:pt x="-1" y="30734"/>
                            </a:cubicBezTo>
                          </a:path>
                          <a:path w="21600" h="30734" stroke="0" extrusionOk="0">
                            <a:moveTo>
                              <a:pt x="19573" y="0"/>
                            </a:moveTo>
                            <a:cubicBezTo>
                              <a:pt x="20908" y="2860"/>
                              <a:pt x="21600" y="5977"/>
                              <a:pt x="21600" y="9134"/>
                            </a:cubicBezTo>
                            <a:cubicBezTo>
                              <a:pt x="21600" y="21063"/>
                              <a:pt x="11929" y="30734"/>
                              <a:pt x="-1" y="30734"/>
                            </a:cubicBez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solidFill>
                        <a:srgbClr val="7F7F9F"/>
                      </a:solidFill>
                      <a:ln w="1270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  <p:grpSp>
                  <p:nvGrpSpPr>
                    <p:cNvPr id="282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7" y="1327"/>
                      <a:ext cx="25" cy="35"/>
                      <a:chOff x="3767" y="1327"/>
                      <a:chExt cx="25" cy="35"/>
                    </a:xfrm>
                  </p:grpSpPr>
                  <p:sp>
                    <p:nvSpPr>
                      <p:cNvPr id="283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67" y="1327"/>
                        <a:ext cx="22" cy="34"/>
                      </a:xfrm>
                      <a:prstGeom prst="ellipse">
                        <a:avLst/>
                      </a:prstGeom>
                      <a:solidFill>
                        <a:srgbClr val="7F7F9F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84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69" y="1328"/>
                        <a:ext cx="23" cy="34"/>
                      </a:xfrm>
                      <a:prstGeom prst="ellipse">
                        <a:avLst/>
                      </a:prstGeom>
                      <a:solidFill>
                        <a:srgbClr val="DFDFFF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85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74" y="1334"/>
                        <a:ext cx="13" cy="21"/>
                      </a:xfrm>
                      <a:prstGeom prst="ellipse">
                        <a:avLst/>
                      </a:prstGeom>
                      <a:solidFill>
                        <a:srgbClr val="BFBFDF"/>
                      </a:solidFill>
                      <a:ln w="12700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86" name="Arc 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5" y="1336"/>
                        <a:ext cx="6" cy="11"/>
                      </a:xfrm>
                      <a:custGeom>
                        <a:avLst/>
                        <a:gdLst>
                          <a:gd name="T0" fmla="*/ 0 w 21600"/>
                          <a:gd name="T1" fmla="*/ 0 h 25784"/>
                          <a:gd name="T2" fmla="*/ 0 w 21600"/>
                          <a:gd name="T3" fmla="*/ 0 h 25784"/>
                          <a:gd name="T4" fmla="*/ 0 w 21600"/>
                          <a:gd name="T5" fmla="*/ 0 h 25784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5784"/>
                          <a:gd name="T11" fmla="*/ 21600 w 21600"/>
                          <a:gd name="T12" fmla="*/ 25784 h 25784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5784" fill="none" extrusionOk="0">
                            <a:moveTo>
                              <a:pt x="463" y="25783"/>
                            </a:moveTo>
                            <a:cubicBezTo>
                              <a:pt x="155" y="24320"/>
                              <a:pt x="0" y="22829"/>
                              <a:pt x="0" y="21334"/>
                            </a:cubicBezTo>
                            <a:cubicBezTo>
                              <a:pt x="0" y="10708"/>
                              <a:pt x="7727" y="1661"/>
                              <a:pt x="18221" y="-1"/>
                            </a:cubicBezTo>
                          </a:path>
                          <a:path w="21600" h="25784" stroke="0" extrusionOk="0">
                            <a:moveTo>
                              <a:pt x="463" y="25783"/>
                            </a:moveTo>
                            <a:cubicBezTo>
                              <a:pt x="155" y="24320"/>
                              <a:pt x="0" y="22829"/>
                              <a:pt x="0" y="21334"/>
                            </a:cubicBezTo>
                            <a:cubicBezTo>
                              <a:pt x="0" y="10708"/>
                              <a:pt x="7727" y="1661"/>
                              <a:pt x="18221" y="-1"/>
                            </a:cubicBezTo>
                            <a:lnTo>
                              <a:pt x="21600" y="21334"/>
                            </a:lnTo>
                            <a:close/>
                          </a:path>
                        </a:pathLst>
                      </a:custGeom>
                      <a:solidFill>
                        <a:srgbClr val="5F5F7F"/>
                      </a:solidFill>
                      <a:ln w="1270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87" name="Arc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81" y="1341"/>
                        <a:ext cx="7" cy="15"/>
                      </a:xfrm>
                      <a:custGeom>
                        <a:avLst/>
                        <a:gdLst>
                          <a:gd name="T0" fmla="*/ 0 w 24884"/>
                          <a:gd name="T1" fmla="*/ 0 h 31565"/>
                          <a:gd name="T2" fmla="*/ 0 w 24884"/>
                          <a:gd name="T3" fmla="*/ 0 h 31565"/>
                          <a:gd name="T4" fmla="*/ 0 w 24884"/>
                          <a:gd name="T5" fmla="*/ 0 h 31565"/>
                          <a:gd name="T6" fmla="*/ 0 60000 65536"/>
                          <a:gd name="T7" fmla="*/ 0 60000 65536"/>
                          <a:gd name="T8" fmla="*/ 0 60000 65536"/>
                          <a:gd name="T9" fmla="*/ 0 w 24884"/>
                          <a:gd name="T10" fmla="*/ 0 h 31565"/>
                          <a:gd name="T11" fmla="*/ 24884 w 24884"/>
                          <a:gd name="T12" fmla="*/ 31565 h 3156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4884" h="31565" fill="none" extrusionOk="0">
                            <a:moveTo>
                              <a:pt x="22447" y="0"/>
                            </a:moveTo>
                            <a:cubicBezTo>
                              <a:pt x="24048" y="3077"/>
                              <a:pt x="24884" y="6495"/>
                              <a:pt x="24884" y="9965"/>
                            </a:cubicBezTo>
                            <a:cubicBezTo>
                              <a:pt x="24884" y="21894"/>
                              <a:pt x="15213" y="31565"/>
                              <a:pt x="3284" y="31565"/>
                            </a:cubicBezTo>
                            <a:cubicBezTo>
                              <a:pt x="2184" y="31564"/>
                              <a:pt x="1086" y="31481"/>
                              <a:pt x="0" y="31313"/>
                            </a:cubicBezTo>
                          </a:path>
                          <a:path w="24884" h="31565" stroke="0" extrusionOk="0">
                            <a:moveTo>
                              <a:pt x="22447" y="0"/>
                            </a:moveTo>
                            <a:cubicBezTo>
                              <a:pt x="24048" y="3077"/>
                              <a:pt x="24884" y="6495"/>
                              <a:pt x="24884" y="9965"/>
                            </a:cubicBezTo>
                            <a:cubicBezTo>
                              <a:pt x="24884" y="21894"/>
                              <a:pt x="15213" y="31565"/>
                              <a:pt x="3284" y="31565"/>
                            </a:cubicBezTo>
                            <a:cubicBezTo>
                              <a:pt x="2184" y="31564"/>
                              <a:pt x="1086" y="31481"/>
                              <a:pt x="0" y="31313"/>
                            </a:cubicBezTo>
                            <a:lnTo>
                              <a:pt x="3284" y="9965"/>
                            </a:lnTo>
                            <a:close/>
                          </a:path>
                        </a:pathLst>
                      </a:custGeom>
                      <a:solidFill>
                        <a:srgbClr val="7F7F9F"/>
                      </a:solidFill>
                      <a:ln w="1270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</p:grpSp>
              <p:sp>
                <p:nvSpPr>
                  <p:cNvPr id="279" name="Freeform 38"/>
                  <p:cNvSpPr>
                    <a:spLocks/>
                  </p:cNvSpPr>
                  <p:nvPr/>
                </p:nvSpPr>
                <p:spPr bwMode="auto">
                  <a:xfrm>
                    <a:off x="3771" y="1381"/>
                    <a:ext cx="57" cy="30"/>
                  </a:xfrm>
                  <a:custGeom>
                    <a:avLst/>
                    <a:gdLst>
                      <a:gd name="T0" fmla="*/ 0 w 57"/>
                      <a:gd name="T1" fmla="*/ 13 h 30"/>
                      <a:gd name="T2" fmla="*/ 56 w 57"/>
                      <a:gd name="T3" fmla="*/ 0 h 30"/>
                      <a:gd name="T4" fmla="*/ 56 w 57"/>
                      <a:gd name="T5" fmla="*/ 16 h 30"/>
                      <a:gd name="T6" fmla="*/ 0 w 57"/>
                      <a:gd name="T7" fmla="*/ 29 h 30"/>
                      <a:gd name="T8" fmla="*/ 0 w 57"/>
                      <a:gd name="T9" fmla="*/ 13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7"/>
                      <a:gd name="T16" fmla="*/ 0 h 30"/>
                      <a:gd name="T17" fmla="*/ 57 w 57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7" h="30">
                        <a:moveTo>
                          <a:pt x="0" y="13"/>
                        </a:moveTo>
                        <a:lnTo>
                          <a:pt x="56" y="0"/>
                        </a:lnTo>
                        <a:lnTo>
                          <a:pt x="56" y="16"/>
                        </a:lnTo>
                        <a:lnTo>
                          <a:pt x="0" y="29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3F3F3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80" name="Freeform 39"/>
                  <p:cNvSpPr>
                    <a:spLocks/>
                  </p:cNvSpPr>
                  <p:nvPr/>
                </p:nvSpPr>
                <p:spPr bwMode="auto">
                  <a:xfrm>
                    <a:off x="3775" y="1385"/>
                    <a:ext cx="43" cy="10"/>
                  </a:xfrm>
                  <a:custGeom>
                    <a:avLst/>
                    <a:gdLst>
                      <a:gd name="T0" fmla="*/ 0 w 43"/>
                      <a:gd name="T1" fmla="*/ 6 h 10"/>
                      <a:gd name="T2" fmla="*/ 0 w 43"/>
                      <a:gd name="T3" fmla="*/ 9 h 10"/>
                      <a:gd name="T4" fmla="*/ 42 w 43"/>
                      <a:gd name="T5" fmla="*/ 3 h 10"/>
                      <a:gd name="T6" fmla="*/ 42 w 43"/>
                      <a:gd name="T7" fmla="*/ 0 h 10"/>
                      <a:gd name="T8" fmla="*/ 0 w 43"/>
                      <a:gd name="T9" fmla="*/ 6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10"/>
                      <a:gd name="T17" fmla="*/ 43 w 43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10">
                        <a:moveTo>
                          <a:pt x="0" y="6"/>
                        </a:moveTo>
                        <a:lnTo>
                          <a:pt x="0" y="9"/>
                        </a:lnTo>
                        <a:lnTo>
                          <a:pt x="42" y="3"/>
                        </a:lnTo>
                        <a:lnTo>
                          <a:pt x="42" y="0"/>
                        </a:lnTo>
                        <a:lnTo>
                          <a:pt x="0" y="6"/>
                        </a:lnTo>
                      </a:path>
                    </a:pathLst>
                  </a:custGeom>
                  <a:solidFill>
                    <a:srgbClr val="FF00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  <p:grpSp>
            <p:nvGrpSpPr>
              <p:cNvPr id="168" name="Group 40"/>
              <p:cNvGrpSpPr>
                <a:grpSpLocks/>
              </p:cNvGrpSpPr>
              <p:nvPr/>
            </p:nvGrpSpPr>
            <p:grpSpPr bwMode="auto">
              <a:xfrm>
                <a:off x="3476" y="1361"/>
                <a:ext cx="372" cy="287"/>
                <a:chOff x="3476" y="1361"/>
                <a:chExt cx="372" cy="287"/>
              </a:xfrm>
            </p:grpSpPr>
            <p:sp>
              <p:nvSpPr>
                <p:cNvPr id="262" name="Freeform 41"/>
                <p:cNvSpPr>
                  <a:spLocks/>
                </p:cNvSpPr>
                <p:nvPr/>
              </p:nvSpPr>
              <p:spPr bwMode="auto">
                <a:xfrm>
                  <a:off x="3476" y="1385"/>
                  <a:ext cx="264" cy="249"/>
                </a:xfrm>
                <a:custGeom>
                  <a:avLst/>
                  <a:gdLst>
                    <a:gd name="T0" fmla="*/ 0 w 264"/>
                    <a:gd name="T1" fmla="*/ 0 h 249"/>
                    <a:gd name="T2" fmla="*/ 263 w 264"/>
                    <a:gd name="T3" fmla="*/ 49 h 249"/>
                    <a:gd name="T4" fmla="*/ 238 w 264"/>
                    <a:gd name="T5" fmla="*/ 89 h 249"/>
                    <a:gd name="T6" fmla="*/ 223 w 264"/>
                    <a:gd name="T7" fmla="*/ 140 h 249"/>
                    <a:gd name="T8" fmla="*/ 222 w 264"/>
                    <a:gd name="T9" fmla="*/ 248 h 249"/>
                    <a:gd name="T10" fmla="*/ 0 w 264"/>
                    <a:gd name="T11" fmla="*/ 136 h 249"/>
                    <a:gd name="T12" fmla="*/ 0 w 264"/>
                    <a:gd name="T13" fmla="*/ 0 h 2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4"/>
                    <a:gd name="T22" fmla="*/ 0 h 249"/>
                    <a:gd name="T23" fmla="*/ 264 w 264"/>
                    <a:gd name="T24" fmla="*/ 249 h 2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4" h="249">
                      <a:moveTo>
                        <a:pt x="0" y="0"/>
                      </a:moveTo>
                      <a:lnTo>
                        <a:pt x="263" y="49"/>
                      </a:lnTo>
                      <a:lnTo>
                        <a:pt x="238" y="89"/>
                      </a:lnTo>
                      <a:lnTo>
                        <a:pt x="223" y="140"/>
                      </a:lnTo>
                      <a:lnTo>
                        <a:pt x="222" y="248"/>
                      </a:lnTo>
                      <a:lnTo>
                        <a:pt x="0" y="13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63" name="Freeform 42"/>
                <p:cNvSpPr>
                  <a:spLocks/>
                </p:cNvSpPr>
                <p:nvPr/>
              </p:nvSpPr>
              <p:spPr bwMode="auto">
                <a:xfrm>
                  <a:off x="3699" y="1449"/>
                  <a:ext cx="149" cy="77"/>
                </a:xfrm>
                <a:custGeom>
                  <a:avLst/>
                  <a:gdLst>
                    <a:gd name="T0" fmla="*/ 15 w 149"/>
                    <a:gd name="T1" fmla="*/ 25 h 77"/>
                    <a:gd name="T2" fmla="*/ 148 w 149"/>
                    <a:gd name="T3" fmla="*/ 0 h 77"/>
                    <a:gd name="T4" fmla="*/ 131 w 149"/>
                    <a:gd name="T5" fmla="*/ 51 h 77"/>
                    <a:gd name="T6" fmla="*/ 0 w 149"/>
                    <a:gd name="T7" fmla="*/ 76 h 77"/>
                    <a:gd name="T8" fmla="*/ 15 w 149"/>
                    <a:gd name="T9" fmla="*/ 25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9"/>
                    <a:gd name="T16" fmla="*/ 0 h 77"/>
                    <a:gd name="T17" fmla="*/ 149 w 149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9" h="77">
                      <a:moveTo>
                        <a:pt x="15" y="25"/>
                      </a:moveTo>
                      <a:lnTo>
                        <a:pt x="148" y="0"/>
                      </a:lnTo>
                      <a:lnTo>
                        <a:pt x="131" y="51"/>
                      </a:lnTo>
                      <a:lnTo>
                        <a:pt x="0" y="76"/>
                      </a:lnTo>
                      <a:lnTo>
                        <a:pt x="15" y="25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64" name="Freeform 43"/>
                <p:cNvSpPr>
                  <a:spLocks/>
                </p:cNvSpPr>
                <p:nvPr/>
              </p:nvSpPr>
              <p:spPr bwMode="auto">
                <a:xfrm>
                  <a:off x="3699" y="1606"/>
                  <a:ext cx="127" cy="42"/>
                </a:xfrm>
                <a:custGeom>
                  <a:avLst/>
                  <a:gdLst>
                    <a:gd name="T0" fmla="*/ 0 w 127"/>
                    <a:gd name="T1" fmla="*/ 24 h 42"/>
                    <a:gd name="T2" fmla="*/ 126 w 127"/>
                    <a:gd name="T3" fmla="*/ 0 h 42"/>
                    <a:gd name="T4" fmla="*/ 126 w 127"/>
                    <a:gd name="T5" fmla="*/ 17 h 42"/>
                    <a:gd name="T6" fmla="*/ 0 w 127"/>
                    <a:gd name="T7" fmla="*/ 41 h 42"/>
                    <a:gd name="T8" fmla="*/ 0 w 127"/>
                    <a:gd name="T9" fmla="*/ 24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7"/>
                    <a:gd name="T16" fmla="*/ 0 h 42"/>
                    <a:gd name="T17" fmla="*/ 127 w 127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7" h="42">
                      <a:moveTo>
                        <a:pt x="0" y="24"/>
                      </a:moveTo>
                      <a:lnTo>
                        <a:pt x="126" y="0"/>
                      </a:lnTo>
                      <a:lnTo>
                        <a:pt x="126" y="17"/>
                      </a:lnTo>
                      <a:lnTo>
                        <a:pt x="0" y="41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65" name="Freeform 44"/>
                <p:cNvSpPr>
                  <a:spLocks/>
                </p:cNvSpPr>
                <p:nvPr/>
              </p:nvSpPr>
              <p:spPr bwMode="auto">
                <a:xfrm>
                  <a:off x="3698" y="1500"/>
                  <a:ext cx="133" cy="134"/>
                </a:xfrm>
                <a:custGeom>
                  <a:avLst/>
                  <a:gdLst>
                    <a:gd name="T0" fmla="*/ 0 w 133"/>
                    <a:gd name="T1" fmla="*/ 25 h 134"/>
                    <a:gd name="T2" fmla="*/ 132 w 133"/>
                    <a:gd name="T3" fmla="*/ 0 h 134"/>
                    <a:gd name="T4" fmla="*/ 132 w 133"/>
                    <a:gd name="T5" fmla="*/ 110 h 134"/>
                    <a:gd name="T6" fmla="*/ 0 w 133"/>
                    <a:gd name="T7" fmla="*/ 133 h 134"/>
                    <a:gd name="T8" fmla="*/ 0 w 133"/>
                    <a:gd name="T9" fmla="*/ 25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34"/>
                    <a:gd name="T17" fmla="*/ 133 w 133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34">
                      <a:moveTo>
                        <a:pt x="0" y="25"/>
                      </a:moveTo>
                      <a:lnTo>
                        <a:pt x="132" y="0"/>
                      </a:lnTo>
                      <a:lnTo>
                        <a:pt x="132" y="110"/>
                      </a:lnTo>
                      <a:lnTo>
                        <a:pt x="0" y="133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66" name="Freeform 45"/>
                <p:cNvSpPr>
                  <a:spLocks/>
                </p:cNvSpPr>
                <p:nvPr/>
              </p:nvSpPr>
              <p:spPr bwMode="auto">
                <a:xfrm>
                  <a:off x="3484" y="1520"/>
                  <a:ext cx="216" cy="128"/>
                </a:xfrm>
                <a:custGeom>
                  <a:avLst/>
                  <a:gdLst>
                    <a:gd name="T0" fmla="*/ 215 w 216"/>
                    <a:gd name="T1" fmla="*/ 114 h 128"/>
                    <a:gd name="T2" fmla="*/ 215 w 216"/>
                    <a:gd name="T3" fmla="*/ 127 h 128"/>
                    <a:gd name="T4" fmla="*/ 0 w 216"/>
                    <a:gd name="T5" fmla="*/ 16 h 128"/>
                    <a:gd name="T6" fmla="*/ 0 w 216"/>
                    <a:gd name="T7" fmla="*/ 0 h 128"/>
                    <a:gd name="T8" fmla="*/ 215 w 216"/>
                    <a:gd name="T9" fmla="*/ 114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"/>
                    <a:gd name="T16" fmla="*/ 0 h 128"/>
                    <a:gd name="T17" fmla="*/ 216 w 216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" h="128">
                      <a:moveTo>
                        <a:pt x="215" y="114"/>
                      </a:moveTo>
                      <a:lnTo>
                        <a:pt x="215" y="127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215" y="114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67" name="Freeform 46"/>
                <p:cNvSpPr>
                  <a:spLocks/>
                </p:cNvSpPr>
                <p:nvPr/>
              </p:nvSpPr>
              <p:spPr bwMode="auto">
                <a:xfrm>
                  <a:off x="3477" y="1361"/>
                  <a:ext cx="370" cy="114"/>
                </a:xfrm>
                <a:custGeom>
                  <a:avLst/>
                  <a:gdLst>
                    <a:gd name="T0" fmla="*/ 0 w 370"/>
                    <a:gd name="T1" fmla="*/ 24 h 114"/>
                    <a:gd name="T2" fmla="*/ 126 w 370"/>
                    <a:gd name="T3" fmla="*/ 0 h 114"/>
                    <a:gd name="T4" fmla="*/ 363 w 370"/>
                    <a:gd name="T5" fmla="*/ 60 h 114"/>
                    <a:gd name="T6" fmla="*/ 369 w 370"/>
                    <a:gd name="T7" fmla="*/ 89 h 114"/>
                    <a:gd name="T8" fmla="*/ 237 w 370"/>
                    <a:gd name="T9" fmla="*/ 113 h 114"/>
                    <a:gd name="T10" fmla="*/ 232 w 370"/>
                    <a:gd name="T11" fmla="*/ 83 h 114"/>
                    <a:gd name="T12" fmla="*/ 0 w 370"/>
                    <a:gd name="T13" fmla="*/ 24 h 1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0"/>
                    <a:gd name="T22" fmla="*/ 0 h 114"/>
                    <a:gd name="T23" fmla="*/ 370 w 370"/>
                    <a:gd name="T24" fmla="*/ 114 h 1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0" h="114">
                      <a:moveTo>
                        <a:pt x="0" y="24"/>
                      </a:moveTo>
                      <a:lnTo>
                        <a:pt x="126" y="0"/>
                      </a:lnTo>
                      <a:lnTo>
                        <a:pt x="363" y="60"/>
                      </a:lnTo>
                      <a:lnTo>
                        <a:pt x="369" y="89"/>
                      </a:lnTo>
                      <a:lnTo>
                        <a:pt x="237" y="113"/>
                      </a:lnTo>
                      <a:lnTo>
                        <a:pt x="232" y="83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68" name="Freeform 47"/>
                <p:cNvSpPr>
                  <a:spLocks/>
                </p:cNvSpPr>
                <p:nvPr/>
              </p:nvSpPr>
              <p:spPr bwMode="auto">
                <a:xfrm>
                  <a:off x="3711" y="1421"/>
                  <a:ext cx="130" cy="24"/>
                </a:xfrm>
                <a:custGeom>
                  <a:avLst/>
                  <a:gdLst>
                    <a:gd name="T0" fmla="*/ 0 w 130"/>
                    <a:gd name="T1" fmla="*/ 23 h 24"/>
                    <a:gd name="T2" fmla="*/ 129 w 130"/>
                    <a:gd name="T3" fmla="*/ 0 h 24"/>
                    <a:gd name="T4" fmla="*/ 0 60000 65536"/>
                    <a:gd name="T5" fmla="*/ 0 60000 65536"/>
                    <a:gd name="T6" fmla="*/ 0 w 130"/>
                    <a:gd name="T7" fmla="*/ 0 h 24"/>
                    <a:gd name="T8" fmla="*/ 130 w 130"/>
                    <a:gd name="T9" fmla="*/ 24 h 2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0" h="24">
                      <a:moveTo>
                        <a:pt x="0" y="23"/>
                      </a:moveTo>
                      <a:lnTo>
                        <a:pt x="129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grpSp>
              <p:nvGrpSpPr>
                <p:cNvPr id="269" name="Group 48"/>
                <p:cNvGrpSpPr>
                  <a:grpSpLocks/>
                </p:cNvGrpSpPr>
                <p:nvPr/>
              </p:nvGrpSpPr>
              <p:grpSpPr bwMode="auto">
                <a:xfrm>
                  <a:off x="3737" y="1468"/>
                  <a:ext cx="77" cy="31"/>
                  <a:chOff x="3737" y="1468"/>
                  <a:chExt cx="77" cy="31"/>
                </a:xfrm>
              </p:grpSpPr>
              <p:sp>
                <p:nvSpPr>
                  <p:cNvPr id="27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807" y="1468"/>
                    <a:ext cx="7" cy="1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71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795" y="1487"/>
                    <a:ext cx="7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72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777" y="1474"/>
                    <a:ext cx="8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7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1493"/>
                    <a:ext cx="8" cy="1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7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747" y="1479"/>
                    <a:ext cx="8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75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737" y="1498"/>
                    <a:ext cx="8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  <p:grpSp>
            <p:nvGrpSpPr>
              <p:cNvPr id="169" name="Group 55"/>
              <p:cNvGrpSpPr>
                <a:grpSpLocks/>
              </p:cNvGrpSpPr>
              <p:nvPr/>
            </p:nvGrpSpPr>
            <p:grpSpPr bwMode="auto">
              <a:xfrm>
                <a:off x="3901" y="1347"/>
                <a:ext cx="188" cy="391"/>
                <a:chOff x="3901" y="1347"/>
                <a:chExt cx="188" cy="391"/>
              </a:xfrm>
            </p:grpSpPr>
            <p:grpSp>
              <p:nvGrpSpPr>
                <p:cNvPr id="257" name="Group 56"/>
                <p:cNvGrpSpPr>
                  <a:grpSpLocks/>
                </p:cNvGrpSpPr>
                <p:nvPr/>
              </p:nvGrpSpPr>
              <p:grpSpPr bwMode="auto">
                <a:xfrm>
                  <a:off x="3901" y="1347"/>
                  <a:ext cx="188" cy="391"/>
                  <a:chOff x="3901" y="1347"/>
                  <a:chExt cx="188" cy="391"/>
                </a:xfrm>
              </p:grpSpPr>
              <p:sp>
                <p:nvSpPr>
                  <p:cNvPr id="259" name="Freeform 57"/>
                  <p:cNvSpPr>
                    <a:spLocks/>
                  </p:cNvSpPr>
                  <p:nvPr/>
                </p:nvSpPr>
                <p:spPr bwMode="auto">
                  <a:xfrm>
                    <a:off x="3901" y="1362"/>
                    <a:ext cx="116" cy="376"/>
                  </a:xfrm>
                  <a:custGeom>
                    <a:avLst/>
                    <a:gdLst>
                      <a:gd name="T0" fmla="*/ 0 w 116"/>
                      <a:gd name="T1" fmla="*/ 0 h 376"/>
                      <a:gd name="T2" fmla="*/ 0 w 116"/>
                      <a:gd name="T3" fmla="*/ 346 h 376"/>
                      <a:gd name="T4" fmla="*/ 115 w 116"/>
                      <a:gd name="T5" fmla="*/ 375 h 376"/>
                      <a:gd name="T6" fmla="*/ 115 w 116"/>
                      <a:gd name="T7" fmla="*/ 14 h 376"/>
                      <a:gd name="T8" fmla="*/ 0 w 116"/>
                      <a:gd name="T9" fmla="*/ 0 h 3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6"/>
                      <a:gd name="T16" fmla="*/ 0 h 376"/>
                      <a:gd name="T17" fmla="*/ 116 w 116"/>
                      <a:gd name="T18" fmla="*/ 376 h 3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6" h="376">
                        <a:moveTo>
                          <a:pt x="0" y="0"/>
                        </a:moveTo>
                        <a:lnTo>
                          <a:pt x="0" y="346"/>
                        </a:lnTo>
                        <a:lnTo>
                          <a:pt x="115" y="375"/>
                        </a:lnTo>
                        <a:lnTo>
                          <a:pt x="115" y="1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9F9F9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60" name="Freeform 58"/>
                  <p:cNvSpPr>
                    <a:spLocks/>
                  </p:cNvSpPr>
                  <p:nvPr/>
                </p:nvSpPr>
                <p:spPr bwMode="auto">
                  <a:xfrm>
                    <a:off x="4016" y="1362"/>
                    <a:ext cx="73" cy="376"/>
                  </a:xfrm>
                  <a:custGeom>
                    <a:avLst/>
                    <a:gdLst>
                      <a:gd name="T0" fmla="*/ 0 w 73"/>
                      <a:gd name="T1" fmla="*/ 14 h 376"/>
                      <a:gd name="T2" fmla="*/ 0 w 73"/>
                      <a:gd name="T3" fmla="*/ 375 h 376"/>
                      <a:gd name="T4" fmla="*/ 72 w 73"/>
                      <a:gd name="T5" fmla="*/ 317 h 376"/>
                      <a:gd name="T6" fmla="*/ 72 w 73"/>
                      <a:gd name="T7" fmla="*/ 0 h 376"/>
                      <a:gd name="T8" fmla="*/ 0 w 73"/>
                      <a:gd name="T9" fmla="*/ 14 h 3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376"/>
                      <a:gd name="T17" fmla="*/ 73 w 73"/>
                      <a:gd name="T18" fmla="*/ 376 h 3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376">
                        <a:moveTo>
                          <a:pt x="0" y="14"/>
                        </a:moveTo>
                        <a:lnTo>
                          <a:pt x="0" y="375"/>
                        </a:lnTo>
                        <a:lnTo>
                          <a:pt x="72" y="317"/>
                        </a:lnTo>
                        <a:lnTo>
                          <a:pt x="72" y="0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61" name="Freeform 59"/>
                  <p:cNvSpPr>
                    <a:spLocks/>
                  </p:cNvSpPr>
                  <p:nvPr/>
                </p:nvSpPr>
                <p:spPr bwMode="auto">
                  <a:xfrm>
                    <a:off x="3901" y="1347"/>
                    <a:ext cx="188" cy="30"/>
                  </a:xfrm>
                  <a:custGeom>
                    <a:avLst/>
                    <a:gdLst>
                      <a:gd name="T0" fmla="*/ 0 w 188"/>
                      <a:gd name="T1" fmla="*/ 15 h 30"/>
                      <a:gd name="T2" fmla="*/ 115 w 188"/>
                      <a:gd name="T3" fmla="*/ 29 h 30"/>
                      <a:gd name="T4" fmla="*/ 187 w 188"/>
                      <a:gd name="T5" fmla="*/ 15 h 30"/>
                      <a:gd name="T6" fmla="*/ 101 w 188"/>
                      <a:gd name="T7" fmla="*/ 0 h 30"/>
                      <a:gd name="T8" fmla="*/ 0 w 188"/>
                      <a:gd name="T9" fmla="*/ 15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8"/>
                      <a:gd name="T16" fmla="*/ 0 h 30"/>
                      <a:gd name="T17" fmla="*/ 188 w 188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8" h="30">
                        <a:moveTo>
                          <a:pt x="0" y="15"/>
                        </a:moveTo>
                        <a:lnTo>
                          <a:pt x="115" y="29"/>
                        </a:lnTo>
                        <a:lnTo>
                          <a:pt x="187" y="15"/>
                        </a:lnTo>
                        <a:lnTo>
                          <a:pt x="101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5F5F5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  <p:sp>
              <p:nvSpPr>
                <p:cNvPr id="258" name="Freeform 60"/>
                <p:cNvSpPr>
                  <a:spLocks/>
                </p:cNvSpPr>
                <p:nvPr/>
              </p:nvSpPr>
              <p:spPr bwMode="auto">
                <a:xfrm>
                  <a:off x="3911" y="1376"/>
                  <a:ext cx="94" cy="94"/>
                </a:xfrm>
                <a:custGeom>
                  <a:avLst/>
                  <a:gdLst>
                    <a:gd name="T0" fmla="*/ 0 w 94"/>
                    <a:gd name="T1" fmla="*/ 0 h 94"/>
                    <a:gd name="T2" fmla="*/ 93 w 94"/>
                    <a:gd name="T3" fmla="*/ 14 h 94"/>
                    <a:gd name="T4" fmla="*/ 93 w 94"/>
                    <a:gd name="T5" fmla="*/ 93 h 94"/>
                    <a:gd name="T6" fmla="*/ 0 w 94"/>
                    <a:gd name="T7" fmla="*/ 75 h 94"/>
                    <a:gd name="T8" fmla="*/ 0 w 94"/>
                    <a:gd name="T9" fmla="*/ 0 h 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94"/>
                    <a:gd name="T17" fmla="*/ 94 w 94"/>
                    <a:gd name="T18" fmla="*/ 94 h 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94">
                      <a:moveTo>
                        <a:pt x="0" y="0"/>
                      </a:moveTo>
                      <a:lnTo>
                        <a:pt x="93" y="14"/>
                      </a:lnTo>
                      <a:lnTo>
                        <a:pt x="93" y="93"/>
                      </a:lnTo>
                      <a:lnTo>
                        <a:pt x="0" y="7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</p:grpSp>
          <p:grpSp>
            <p:nvGrpSpPr>
              <p:cNvPr id="170" name="Group 61"/>
              <p:cNvGrpSpPr>
                <a:grpSpLocks/>
              </p:cNvGrpSpPr>
              <p:nvPr/>
            </p:nvGrpSpPr>
            <p:grpSpPr bwMode="auto">
              <a:xfrm>
                <a:off x="3997" y="1362"/>
                <a:ext cx="217" cy="416"/>
                <a:chOff x="3997" y="1362"/>
                <a:chExt cx="217" cy="416"/>
              </a:xfrm>
            </p:grpSpPr>
            <p:sp>
              <p:nvSpPr>
                <p:cNvPr id="215" name="Freeform 62"/>
                <p:cNvSpPr>
                  <a:spLocks/>
                </p:cNvSpPr>
                <p:nvPr/>
              </p:nvSpPr>
              <p:spPr bwMode="auto">
                <a:xfrm>
                  <a:off x="4011" y="1473"/>
                  <a:ext cx="116" cy="305"/>
                </a:xfrm>
                <a:custGeom>
                  <a:avLst/>
                  <a:gdLst>
                    <a:gd name="T0" fmla="*/ 0 w 116"/>
                    <a:gd name="T1" fmla="*/ 0 h 305"/>
                    <a:gd name="T2" fmla="*/ 0 w 116"/>
                    <a:gd name="T3" fmla="*/ 275 h 305"/>
                    <a:gd name="T4" fmla="*/ 115 w 116"/>
                    <a:gd name="T5" fmla="*/ 304 h 305"/>
                    <a:gd name="T6" fmla="*/ 115 w 116"/>
                    <a:gd name="T7" fmla="*/ 29 h 305"/>
                    <a:gd name="T8" fmla="*/ 0 w 116"/>
                    <a:gd name="T9" fmla="*/ 0 h 3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305"/>
                    <a:gd name="T17" fmla="*/ 116 w 116"/>
                    <a:gd name="T18" fmla="*/ 305 h 3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305">
                      <a:moveTo>
                        <a:pt x="0" y="0"/>
                      </a:moveTo>
                      <a:lnTo>
                        <a:pt x="0" y="275"/>
                      </a:lnTo>
                      <a:lnTo>
                        <a:pt x="115" y="304"/>
                      </a:lnTo>
                      <a:lnTo>
                        <a:pt x="115" y="2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16" name="Freeform 63"/>
                <p:cNvSpPr>
                  <a:spLocks/>
                </p:cNvSpPr>
                <p:nvPr/>
              </p:nvSpPr>
              <p:spPr bwMode="auto">
                <a:xfrm>
                  <a:off x="4126" y="1459"/>
                  <a:ext cx="73" cy="319"/>
                </a:xfrm>
                <a:custGeom>
                  <a:avLst/>
                  <a:gdLst>
                    <a:gd name="T0" fmla="*/ 0 w 73"/>
                    <a:gd name="T1" fmla="*/ 43 h 319"/>
                    <a:gd name="T2" fmla="*/ 0 w 73"/>
                    <a:gd name="T3" fmla="*/ 318 h 319"/>
                    <a:gd name="T4" fmla="*/ 72 w 73"/>
                    <a:gd name="T5" fmla="*/ 260 h 319"/>
                    <a:gd name="T6" fmla="*/ 72 w 73"/>
                    <a:gd name="T7" fmla="*/ 0 h 319"/>
                    <a:gd name="T8" fmla="*/ 0 w 73"/>
                    <a:gd name="T9" fmla="*/ 43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319"/>
                    <a:gd name="T17" fmla="*/ 73 w 73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319">
                      <a:moveTo>
                        <a:pt x="0" y="43"/>
                      </a:moveTo>
                      <a:lnTo>
                        <a:pt x="0" y="318"/>
                      </a:lnTo>
                      <a:lnTo>
                        <a:pt x="72" y="260"/>
                      </a:lnTo>
                      <a:lnTo>
                        <a:pt x="72" y="0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17" name="Freeform 64"/>
                <p:cNvSpPr>
                  <a:spLocks/>
                </p:cNvSpPr>
                <p:nvPr/>
              </p:nvSpPr>
              <p:spPr bwMode="auto">
                <a:xfrm>
                  <a:off x="4126" y="1372"/>
                  <a:ext cx="88" cy="146"/>
                </a:xfrm>
                <a:custGeom>
                  <a:avLst/>
                  <a:gdLst>
                    <a:gd name="T0" fmla="*/ 0 w 88"/>
                    <a:gd name="T1" fmla="*/ 29 h 146"/>
                    <a:gd name="T2" fmla="*/ 0 w 88"/>
                    <a:gd name="T3" fmla="*/ 145 h 146"/>
                    <a:gd name="T4" fmla="*/ 87 w 88"/>
                    <a:gd name="T5" fmla="*/ 101 h 146"/>
                    <a:gd name="T6" fmla="*/ 87 w 88"/>
                    <a:gd name="T7" fmla="*/ 0 h 146"/>
                    <a:gd name="T8" fmla="*/ 0 w 88"/>
                    <a:gd name="T9" fmla="*/ 29 h 1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46"/>
                    <a:gd name="T17" fmla="*/ 88 w 88"/>
                    <a:gd name="T18" fmla="*/ 146 h 1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46">
                      <a:moveTo>
                        <a:pt x="0" y="29"/>
                      </a:moveTo>
                      <a:lnTo>
                        <a:pt x="0" y="145"/>
                      </a:lnTo>
                      <a:lnTo>
                        <a:pt x="87" y="101"/>
                      </a:lnTo>
                      <a:lnTo>
                        <a:pt x="87" y="0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18" name="Freeform 65"/>
                <p:cNvSpPr>
                  <a:spLocks/>
                </p:cNvSpPr>
                <p:nvPr/>
              </p:nvSpPr>
              <p:spPr bwMode="auto">
                <a:xfrm>
                  <a:off x="3997" y="1362"/>
                  <a:ext cx="217" cy="40"/>
                </a:xfrm>
                <a:custGeom>
                  <a:avLst/>
                  <a:gdLst>
                    <a:gd name="T0" fmla="*/ 0 w 217"/>
                    <a:gd name="T1" fmla="*/ 25 h 40"/>
                    <a:gd name="T2" fmla="*/ 129 w 217"/>
                    <a:gd name="T3" fmla="*/ 39 h 40"/>
                    <a:gd name="T4" fmla="*/ 216 w 217"/>
                    <a:gd name="T5" fmla="*/ 10 h 40"/>
                    <a:gd name="T6" fmla="*/ 104 w 217"/>
                    <a:gd name="T7" fmla="*/ 0 h 40"/>
                    <a:gd name="T8" fmla="*/ 0 w 217"/>
                    <a:gd name="T9" fmla="*/ 25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7"/>
                    <a:gd name="T16" fmla="*/ 0 h 40"/>
                    <a:gd name="T17" fmla="*/ 217 w 217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7" h="40">
                      <a:moveTo>
                        <a:pt x="0" y="25"/>
                      </a:moveTo>
                      <a:lnTo>
                        <a:pt x="129" y="39"/>
                      </a:lnTo>
                      <a:lnTo>
                        <a:pt x="216" y="10"/>
                      </a:lnTo>
                      <a:lnTo>
                        <a:pt x="104" y="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19" name="Freeform 66"/>
                <p:cNvSpPr>
                  <a:spLocks/>
                </p:cNvSpPr>
                <p:nvPr/>
              </p:nvSpPr>
              <p:spPr bwMode="auto">
                <a:xfrm>
                  <a:off x="4020" y="1484"/>
                  <a:ext cx="91" cy="58"/>
                </a:xfrm>
                <a:custGeom>
                  <a:avLst/>
                  <a:gdLst>
                    <a:gd name="T0" fmla="*/ 0 w 91"/>
                    <a:gd name="T1" fmla="*/ 0 h 58"/>
                    <a:gd name="T2" fmla="*/ 0 w 91"/>
                    <a:gd name="T3" fmla="*/ 35 h 58"/>
                    <a:gd name="T4" fmla="*/ 90 w 91"/>
                    <a:gd name="T5" fmla="*/ 57 h 58"/>
                    <a:gd name="T6" fmla="*/ 90 w 91"/>
                    <a:gd name="T7" fmla="*/ 20 h 58"/>
                    <a:gd name="T8" fmla="*/ 0 w 91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58"/>
                    <a:gd name="T17" fmla="*/ 91 w 91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58">
                      <a:moveTo>
                        <a:pt x="0" y="0"/>
                      </a:moveTo>
                      <a:lnTo>
                        <a:pt x="0" y="35"/>
                      </a:lnTo>
                      <a:lnTo>
                        <a:pt x="90" y="57"/>
                      </a:lnTo>
                      <a:lnTo>
                        <a:pt x="90" y="2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220" name="Freeform 67"/>
                <p:cNvSpPr>
                  <a:spLocks/>
                </p:cNvSpPr>
                <p:nvPr/>
              </p:nvSpPr>
              <p:spPr bwMode="auto">
                <a:xfrm>
                  <a:off x="3997" y="1387"/>
                  <a:ext cx="130" cy="131"/>
                </a:xfrm>
                <a:custGeom>
                  <a:avLst/>
                  <a:gdLst>
                    <a:gd name="T0" fmla="*/ 129 w 130"/>
                    <a:gd name="T1" fmla="*/ 14 h 131"/>
                    <a:gd name="T2" fmla="*/ 129 w 130"/>
                    <a:gd name="T3" fmla="*/ 130 h 131"/>
                    <a:gd name="T4" fmla="*/ 0 w 130"/>
                    <a:gd name="T5" fmla="*/ 101 h 131"/>
                    <a:gd name="T6" fmla="*/ 0 w 130"/>
                    <a:gd name="T7" fmla="*/ 0 h 131"/>
                    <a:gd name="T8" fmla="*/ 129 w 130"/>
                    <a:gd name="T9" fmla="*/ 14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131"/>
                    <a:gd name="T17" fmla="*/ 130 w 130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131">
                      <a:moveTo>
                        <a:pt x="129" y="14"/>
                      </a:moveTo>
                      <a:lnTo>
                        <a:pt x="129" y="130"/>
                      </a:ln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29" y="14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grpSp>
              <p:nvGrpSpPr>
                <p:cNvPr id="221" name="Group 68"/>
                <p:cNvGrpSpPr>
                  <a:grpSpLocks/>
                </p:cNvGrpSpPr>
                <p:nvPr/>
              </p:nvGrpSpPr>
              <p:grpSpPr bwMode="auto">
                <a:xfrm>
                  <a:off x="4067" y="1415"/>
                  <a:ext cx="49" cy="62"/>
                  <a:chOff x="4067" y="1415"/>
                  <a:chExt cx="49" cy="62"/>
                </a:xfrm>
              </p:grpSpPr>
              <p:sp>
                <p:nvSpPr>
                  <p:cNvPr id="249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072" y="1415"/>
                    <a:ext cx="44" cy="61"/>
                  </a:xfrm>
                  <a:prstGeom prst="ellipse">
                    <a:avLst/>
                  </a:prstGeom>
                  <a:solidFill>
                    <a:srgbClr val="5F5F7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5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1417"/>
                    <a:ext cx="44" cy="60"/>
                  </a:xfrm>
                  <a:prstGeom prst="ellipse">
                    <a:avLst/>
                  </a:prstGeom>
                  <a:solidFill>
                    <a:srgbClr val="BFBFD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51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075" y="1428"/>
                    <a:ext cx="27" cy="38"/>
                  </a:xfrm>
                  <a:prstGeom prst="ellipse">
                    <a:avLst/>
                  </a:prstGeom>
                  <a:solidFill>
                    <a:srgbClr val="7F7F9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grpSp>
                <p:nvGrpSpPr>
                  <p:cNvPr id="25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4084" y="1429"/>
                    <a:ext cx="11" cy="38"/>
                    <a:chOff x="4084" y="1429"/>
                    <a:chExt cx="11" cy="38"/>
                  </a:xfrm>
                </p:grpSpPr>
                <p:sp>
                  <p:nvSpPr>
                    <p:cNvPr id="253" name="Arc 73"/>
                    <p:cNvSpPr>
                      <a:spLocks/>
                    </p:cNvSpPr>
                    <p:nvPr/>
                  </p:nvSpPr>
                  <p:spPr bwMode="auto">
                    <a:xfrm>
                      <a:off x="4085" y="1429"/>
                      <a:ext cx="10" cy="4"/>
                    </a:xfrm>
                    <a:custGeom>
                      <a:avLst/>
                      <a:gdLst>
                        <a:gd name="T0" fmla="*/ 0 w 43200"/>
                        <a:gd name="T1" fmla="*/ 0 h 21600"/>
                        <a:gd name="T2" fmla="*/ 0 w 43200"/>
                        <a:gd name="T3" fmla="*/ 0 h 21600"/>
                        <a:gd name="T4" fmla="*/ 0 w 432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1600"/>
                        <a:gd name="T11" fmla="*/ 43200 w 432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1600" fill="none" extrusionOk="0">
                          <a:moveTo>
                            <a:pt x="-1" y="21599"/>
                          </a:move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200" y="9670"/>
                            <a:pt x="43200" y="21600"/>
                          </a:cubicBezTo>
                        </a:path>
                        <a:path w="43200" h="21600" stroke="0" extrusionOk="0">
                          <a:moveTo>
                            <a:pt x="-1" y="21599"/>
                          </a:move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529" y="-1"/>
                            <a:pt x="43200" y="9670"/>
                            <a:pt x="43200" y="2160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0" cap="rnd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54" name="Arc 74"/>
                    <p:cNvSpPr>
                      <a:spLocks/>
                    </p:cNvSpPr>
                    <p:nvPr/>
                  </p:nvSpPr>
                  <p:spPr bwMode="auto">
                    <a:xfrm>
                      <a:off x="4085" y="1462"/>
                      <a:ext cx="10" cy="5"/>
                    </a:xfrm>
                    <a:custGeom>
                      <a:avLst/>
                      <a:gdLst>
                        <a:gd name="T0" fmla="*/ 0 w 43200"/>
                        <a:gd name="T1" fmla="*/ 0 h 28865"/>
                        <a:gd name="T2" fmla="*/ 0 w 43200"/>
                        <a:gd name="T3" fmla="*/ 0 h 28865"/>
                        <a:gd name="T4" fmla="*/ 0 w 43200"/>
                        <a:gd name="T5" fmla="*/ 0 h 28865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8865"/>
                        <a:gd name="T11" fmla="*/ 43200 w 43200"/>
                        <a:gd name="T12" fmla="*/ 28865 h 2886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8865" fill="none" extrusionOk="0">
                          <a:moveTo>
                            <a:pt x="41941" y="0"/>
                          </a:moveTo>
                          <a:cubicBezTo>
                            <a:pt x="42774" y="2331"/>
                            <a:pt x="43200" y="4789"/>
                            <a:pt x="43200" y="7265"/>
                          </a:cubicBezTo>
                          <a:cubicBezTo>
                            <a:pt x="43200" y="19194"/>
                            <a:pt x="33529" y="28865"/>
                            <a:pt x="21600" y="28865"/>
                          </a:cubicBezTo>
                          <a:cubicBezTo>
                            <a:pt x="9670" y="28865"/>
                            <a:pt x="0" y="19194"/>
                            <a:pt x="0" y="7265"/>
                          </a:cubicBezTo>
                          <a:cubicBezTo>
                            <a:pt x="0" y="5258"/>
                            <a:pt x="279" y="3260"/>
                            <a:pt x="831" y="1331"/>
                          </a:cubicBezTo>
                        </a:path>
                        <a:path w="43200" h="28865" stroke="0" extrusionOk="0">
                          <a:moveTo>
                            <a:pt x="41941" y="0"/>
                          </a:moveTo>
                          <a:cubicBezTo>
                            <a:pt x="42774" y="2331"/>
                            <a:pt x="43200" y="4789"/>
                            <a:pt x="43200" y="7265"/>
                          </a:cubicBezTo>
                          <a:cubicBezTo>
                            <a:pt x="43200" y="19194"/>
                            <a:pt x="33529" y="28865"/>
                            <a:pt x="21600" y="28865"/>
                          </a:cubicBezTo>
                          <a:cubicBezTo>
                            <a:pt x="9670" y="28865"/>
                            <a:pt x="0" y="19194"/>
                            <a:pt x="0" y="7265"/>
                          </a:cubicBezTo>
                          <a:cubicBezTo>
                            <a:pt x="0" y="5258"/>
                            <a:pt x="279" y="3260"/>
                            <a:pt x="831" y="1331"/>
                          </a:cubicBezTo>
                          <a:lnTo>
                            <a:pt x="21600" y="72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0" cap="rnd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55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4084" y="1436"/>
                      <a:ext cx="11" cy="24"/>
                    </a:xfrm>
                    <a:custGeom>
                      <a:avLst/>
                      <a:gdLst>
                        <a:gd name="T0" fmla="*/ 0 w 11"/>
                        <a:gd name="T1" fmla="*/ 0 h 24"/>
                        <a:gd name="T2" fmla="*/ 10 w 11"/>
                        <a:gd name="T3" fmla="*/ 0 h 24"/>
                        <a:gd name="T4" fmla="*/ 6 w 11"/>
                        <a:gd name="T5" fmla="*/ 11 h 24"/>
                        <a:gd name="T6" fmla="*/ 10 w 11"/>
                        <a:gd name="T7" fmla="*/ 23 h 24"/>
                        <a:gd name="T8" fmla="*/ 0 w 11"/>
                        <a:gd name="T9" fmla="*/ 23 h 24"/>
                        <a:gd name="T10" fmla="*/ 4 w 11"/>
                        <a:gd name="T11" fmla="*/ 11 h 24"/>
                        <a:gd name="T12" fmla="*/ 0 w 11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"/>
                        <a:gd name="T22" fmla="*/ 0 h 24"/>
                        <a:gd name="T23" fmla="*/ 11 w 11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" h="24">
                          <a:moveTo>
                            <a:pt x="0" y="0"/>
                          </a:moveTo>
                          <a:lnTo>
                            <a:pt x="10" y="0"/>
                          </a:lnTo>
                          <a:lnTo>
                            <a:pt x="6" y="11"/>
                          </a:lnTo>
                          <a:lnTo>
                            <a:pt x="10" y="23"/>
                          </a:lnTo>
                          <a:lnTo>
                            <a:pt x="0" y="23"/>
                          </a:lnTo>
                          <a:lnTo>
                            <a:pt x="4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56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7" y="1445"/>
                      <a:ext cx="3" cy="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</p:grpSp>
            <p:grpSp>
              <p:nvGrpSpPr>
                <p:cNvPr id="222" name="Group 77"/>
                <p:cNvGrpSpPr>
                  <a:grpSpLocks/>
                </p:cNvGrpSpPr>
                <p:nvPr/>
              </p:nvGrpSpPr>
              <p:grpSpPr bwMode="auto">
                <a:xfrm>
                  <a:off x="4005" y="1405"/>
                  <a:ext cx="49" cy="61"/>
                  <a:chOff x="4005" y="1405"/>
                  <a:chExt cx="49" cy="61"/>
                </a:xfrm>
              </p:grpSpPr>
              <p:sp>
                <p:nvSpPr>
                  <p:cNvPr id="241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011" y="1405"/>
                    <a:ext cx="43" cy="60"/>
                  </a:xfrm>
                  <a:prstGeom prst="ellipse">
                    <a:avLst/>
                  </a:prstGeom>
                  <a:solidFill>
                    <a:srgbClr val="5F5F7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42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1406"/>
                    <a:ext cx="44" cy="60"/>
                  </a:xfrm>
                  <a:prstGeom prst="ellipse">
                    <a:avLst/>
                  </a:prstGeom>
                  <a:solidFill>
                    <a:srgbClr val="BFBFD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43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1418"/>
                    <a:ext cx="26" cy="38"/>
                  </a:xfrm>
                  <a:prstGeom prst="ellipse">
                    <a:avLst/>
                  </a:prstGeom>
                  <a:solidFill>
                    <a:srgbClr val="7F7F9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grpSp>
                <p:nvGrpSpPr>
                  <p:cNvPr id="244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4022" y="1419"/>
                    <a:ext cx="11" cy="37"/>
                    <a:chOff x="4022" y="1419"/>
                    <a:chExt cx="11" cy="37"/>
                  </a:xfrm>
                </p:grpSpPr>
                <p:sp>
                  <p:nvSpPr>
                    <p:cNvPr id="245" name="Arc 82"/>
                    <p:cNvSpPr>
                      <a:spLocks/>
                    </p:cNvSpPr>
                    <p:nvPr/>
                  </p:nvSpPr>
                  <p:spPr bwMode="auto">
                    <a:xfrm>
                      <a:off x="4022" y="1419"/>
                      <a:ext cx="10" cy="4"/>
                    </a:xfrm>
                    <a:custGeom>
                      <a:avLst/>
                      <a:gdLst>
                        <a:gd name="T0" fmla="*/ 0 w 41111"/>
                        <a:gd name="T1" fmla="*/ 0 h 21600"/>
                        <a:gd name="T2" fmla="*/ 0 w 41111"/>
                        <a:gd name="T3" fmla="*/ 0 h 21600"/>
                        <a:gd name="T4" fmla="*/ 0 w 41111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1111"/>
                        <a:gd name="T10" fmla="*/ 0 h 21600"/>
                        <a:gd name="T11" fmla="*/ 41111 w 41111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1111" h="21600" fill="none" extrusionOk="0">
                          <a:moveTo>
                            <a:pt x="0" y="15666"/>
                          </a:moveTo>
                          <a:cubicBezTo>
                            <a:pt x="2649" y="6393"/>
                            <a:pt x="11125" y="-1"/>
                            <a:pt x="20769" y="-1"/>
                          </a:cubicBezTo>
                          <a:cubicBezTo>
                            <a:pt x="29897" y="-1"/>
                            <a:pt x="38040" y="5738"/>
                            <a:pt x="41110" y="14335"/>
                          </a:cubicBezTo>
                        </a:path>
                        <a:path w="41111" h="21600" stroke="0" extrusionOk="0">
                          <a:moveTo>
                            <a:pt x="0" y="15666"/>
                          </a:moveTo>
                          <a:cubicBezTo>
                            <a:pt x="2649" y="6393"/>
                            <a:pt x="11125" y="-1"/>
                            <a:pt x="20769" y="-1"/>
                          </a:cubicBezTo>
                          <a:cubicBezTo>
                            <a:pt x="29897" y="-1"/>
                            <a:pt x="38040" y="5738"/>
                            <a:pt x="41110" y="14335"/>
                          </a:cubicBezTo>
                          <a:lnTo>
                            <a:pt x="20769" y="216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0" cap="rnd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46" name="Arc 83"/>
                    <p:cNvSpPr>
                      <a:spLocks/>
                    </p:cNvSpPr>
                    <p:nvPr/>
                  </p:nvSpPr>
                  <p:spPr bwMode="auto">
                    <a:xfrm>
                      <a:off x="4023" y="1452"/>
                      <a:ext cx="10" cy="4"/>
                    </a:xfrm>
                    <a:custGeom>
                      <a:avLst/>
                      <a:gdLst>
                        <a:gd name="T0" fmla="*/ 0 w 43200"/>
                        <a:gd name="T1" fmla="*/ 0 h 21600"/>
                        <a:gd name="T2" fmla="*/ 0 w 43200"/>
                        <a:gd name="T3" fmla="*/ 0 h 21600"/>
                        <a:gd name="T4" fmla="*/ 0 w 432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1600"/>
                        <a:gd name="T11" fmla="*/ 43200 w 432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1600" fill="none" extrusionOk="0">
                          <a:moveTo>
                            <a:pt x="43200" y="0"/>
                          </a:moveTo>
                          <a:cubicBezTo>
                            <a:pt x="43200" y="11929"/>
                            <a:pt x="33529" y="21600"/>
                            <a:pt x="21600" y="21600"/>
                          </a:cubicBezTo>
                          <a:cubicBezTo>
                            <a:pt x="9670" y="21599"/>
                            <a:pt x="-1" y="11929"/>
                            <a:pt x="-1" y="-1"/>
                          </a:cubicBezTo>
                        </a:path>
                        <a:path w="43200" h="21600" stroke="0" extrusionOk="0">
                          <a:moveTo>
                            <a:pt x="43200" y="0"/>
                          </a:moveTo>
                          <a:cubicBezTo>
                            <a:pt x="43200" y="11929"/>
                            <a:pt x="33529" y="21600"/>
                            <a:pt x="21600" y="21600"/>
                          </a:cubicBezTo>
                          <a:cubicBezTo>
                            <a:pt x="9670" y="21599"/>
                            <a:pt x="-1" y="11929"/>
                            <a:pt x="-1" y="-1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0" cap="rnd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47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4022" y="1425"/>
                      <a:ext cx="11" cy="24"/>
                    </a:xfrm>
                    <a:custGeom>
                      <a:avLst/>
                      <a:gdLst>
                        <a:gd name="T0" fmla="*/ 0 w 11"/>
                        <a:gd name="T1" fmla="*/ 0 h 24"/>
                        <a:gd name="T2" fmla="*/ 10 w 11"/>
                        <a:gd name="T3" fmla="*/ 0 h 24"/>
                        <a:gd name="T4" fmla="*/ 6 w 11"/>
                        <a:gd name="T5" fmla="*/ 11 h 24"/>
                        <a:gd name="T6" fmla="*/ 10 w 11"/>
                        <a:gd name="T7" fmla="*/ 23 h 24"/>
                        <a:gd name="T8" fmla="*/ 0 w 11"/>
                        <a:gd name="T9" fmla="*/ 23 h 24"/>
                        <a:gd name="T10" fmla="*/ 4 w 11"/>
                        <a:gd name="T11" fmla="*/ 11 h 24"/>
                        <a:gd name="T12" fmla="*/ 0 w 11"/>
                        <a:gd name="T13" fmla="*/ 0 h 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"/>
                        <a:gd name="T22" fmla="*/ 0 h 24"/>
                        <a:gd name="T23" fmla="*/ 11 w 11"/>
                        <a:gd name="T24" fmla="*/ 24 h 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" h="24">
                          <a:moveTo>
                            <a:pt x="0" y="0"/>
                          </a:moveTo>
                          <a:lnTo>
                            <a:pt x="10" y="0"/>
                          </a:lnTo>
                          <a:lnTo>
                            <a:pt x="6" y="11"/>
                          </a:lnTo>
                          <a:lnTo>
                            <a:pt x="10" y="23"/>
                          </a:lnTo>
                          <a:lnTo>
                            <a:pt x="0" y="23"/>
                          </a:lnTo>
                          <a:lnTo>
                            <a:pt x="4" y="1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48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5" y="1434"/>
                      <a:ext cx="3" cy="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</p:grpSp>
            <p:grpSp>
              <p:nvGrpSpPr>
                <p:cNvPr id="223" name="Group 86"/>
                <p:cNvGrpSpPr>
                  <a:grpSpLocks/>
                </p:cNvGrpSpPr>
                <p:nvPr/>
              </p:nvGrpSpPr>
              <p:grpSpPr bwMode="auto">
                <a:xfrm>
                  <a:off x="4030" y="1503"/>
                  <a:ext cx="70" cy="17"/>
                  <a:chOff x="4030" y="1503"/>
                  <a:chExt cx="70" cy="17"/>
                </a:xfrm>
              </p:grpSpPr>
              <p:sp>
                <p:nvSpPr>
                  <p:cNvPr id="233" name="Oval 8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030" y="1503"/>
                    <a:ext cx="2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4" name="Oval 88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040" y="1505"/>
                    <a:ext cx="2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5" name="Oval 89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049" y="1507"/>
                    <a:ext cx="2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6" name="Oval 90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059" y="1510"/>
                    <a:ext cx="2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7" name="Oval 91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068" y="1512"/>
                    <a:ext cx="3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8" name="Oval 9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78" y="1515"/>
                    <a:ext cx="3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9" name="Oval 9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88" y="1517"/>
                    <a:ext cx="2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40" name="Oval 94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4097" y="1519"/>
                    <a:ext cx="3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  <p:grpSp>
              <p:nvGrpSpPr>
                <p:cNvPr id="224" name="Group 95"/>
                <p:cNvGrpSpPr>
                  <a:grpSpLocks/>
                </p:cNvGrpSpPr>
                <p:nvPr/>
              </p:nvGrpSpPr>
              <p:grpSpPr bwMode="auto">
                <a:xfrm>
                  <a:off x="4025" y="1514"/>
                  <a:ext cx="81" cy="20"/>
                  <a:chOff x="4025" y="1514"/>
                  <a:chExt cx="81" cy="20"/>
                </a:xfrm>
              </p:grpSpPr>
              <p:sp>
                <p:nvSpPr>
                  <p:cNvPr id="225" name="Oval 9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25" y="1514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26" name="Oval 9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37" y="1517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27" name="Oval 9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47" y="1519"/>
                    <a:ext cx="2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28" name="Oval 9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59" y="1522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29" name="Oval 10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70" y="1525"/>
                    <a:ext cx="2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0" name="Oval 10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82" y="1527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1" name="Oval 10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93" y="1530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232" name="Oval 10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05" y="1533"/>
                    <a:ext cx="1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  <p:grpSp>
            <p:nvGrpSpPr>
              <p:cNvPr id="171" name="Group 104"/>
              <p:cNvGrpSpPr>
                <a:grpSpLocks/>
              </p:cNvGrpSpPr>
              <p:nvPr/>
            </p:nvGrpSpPr>
            <p:grpSpPr bwMode="auto">
              <a:xfrm>
                <a:off x="3431" y="1490"/>
                <a:ext cx="255" cy="200"/>
                <a:chOff x="3431" y="1490"/>
                <a:chExt cx="255" cy="200"/>
              </a:xfrm>
            </p:grpSpPr>
            <p:grpSp>
              <p:nvGrpSpPr>
                <p:cNvPr id="194" name="Group 105"/>
                <p:cNvGrpSpPr>
                  <a:grpSpLocks/>
                </p:cNvGrpSpPr>
                <p:nvPr/>
              </p:nvGrpSpPr>
              <p:grpSpPr bwMode="auto">
                <a:xfrm>
                  <a:off x="3431" y="1490"/>
                  <a:ext cx="255" cy="200"/>
                  <a:chOff x="3431" y="1490"/>
                  <a:chExt cx="255" cy="200"/>
                </a:xfrm>
              </p:grpSpPr>
              <p:grpSp>
                <p:nvGrpSpPr>
                  <p:cNvPr id="20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3436" y="1635"/>
                    <a:ext cx="235" cy="55"/>
                    <a:chOff x="3436" y="1635"/>
                    <a:chExt cx="235" cy="55"/>
                  </a:xfrm>
                </p:grpSpPr>
                <p:sp>
                  <p:nvSpPr>
                    <p:cNvPr id="213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3530" y="1635"/>
                      <a:ext cx="141" cy="55"/>
                    </a:xfrm>
                    <a:custGeom>
                      <a:avLst/>
                      <a:gdLst>
                        <a:gd name="T0" fmla="*/ 0 w 141"/>
                        <a:gd name="T1" fmla="*/ 26 h 55"/>
                        <a:gd name="T2" fmla="*/ 0 w 141"/>
                        <a:gd name="T3" fmla="*/ 54 h 55"/>
                        <a:gd name="T4" fmla="*/ 140 w 141"/>
                        <a:gd name="T5" fmla="*/ 28 h 55"/>
                        <a:gd name="T6" fmla="*/ 140 w 141"/>
                        <a:gd name="T7" fmla="*/ 0 h 55"/>
                        <a:gd name="T8" fmla="*/ 0 w 141"/>
                        <a:gd name="T9" fmla="*/ 26 h 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55"/>
                        <a:gd name="T17" fmla="*/ 141 w 141"/>
                        <a:gd name="T18" fmla="*/ 55 h 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55">
                          <a:moveTo>
                            <a:pt x="0" y="26"/>
                          </a:moveTo>
                          <a:lnTo>
                            <a:pt x="0" y="54"/>
                          </a:lnTo>
                          <a:lnTo>
                            <a:pt x="140" y="28"/>
                          </a:lnTo>
                          <a:lnTo>
                            <a:pt x="140" y="0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14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3436" y="1646"/>
                      <a:ext cx="95" cy="44"/>
                    </a:xfrm>
                    <a:custGeom>
                      <a:avLst/>
                      <a:gdLst>
                        <a:gd name="T0" fmla="*/ 94 w 95"/>
                        <a:gd name="T1" fmla="*/ 23 h 44"/>
                        <a:gd name="T2" fmla="*/ 94 w 95"/>
                        <a:gd name="T3" fmla="*/ 43 h 44"/>
                        <a:gd name="T4" fmla="*/ 0 w 95"/>
                        <a:gd name="T5" fmla="*/ 18 h 44"/>
                        <a:gd name="T6" fmla="*/ 0 w 95"/>
                        <a:gd name="T7" fmla="*/ 0 h 44"/>
                        <a:gd name="T8" fmla="*/ 94 w 95"/>
                        <a:gd name="T9" fmla="*/ 23 h 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5"/>
                        <a:gd name="T16" fmla="*/ 0 h 44"/>
                        <a:gd name="T17" fmla="*/ 95 w 95"/>
                        <a:gd name="T18" fmla="*/ 44 h 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5" h="44">
                          <a:moveTo>
                            <a:pt x="94" y="23"/>
                          </a:moveTo>
                          <a:lnTo>
                            <a:pt x="94" y="43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lnTo>
                            <a:pt x="94" y="23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  <p:grpSp>
                <p:nvGrpSpPr>
                  <p:cNvPr id="208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3431" y="1490"/>
                    <a:ext cx="255" cy="181"/>
                    <a:chOff x="3431" y="1490"/>
                    <a:chExt cx="255" cy="181"/>
                  </a:xfrm>
                </p:grpSpPr>
                <p:sp>
                  <p:nvSpPr>
                    <p:cNvPr id="209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3510" y="1509"/>
                      <a:ext cx="176" cy="162"/>
                    </a:xfrm>
                    <a:custGeom>
                      <a:avLst/>
                      <a:gdLst>
                        <a:gd name="T0" fmla="*/ 0 w 176"/>
                        <a:gd name="T1" fmla="*/ 30 h 162"/>
                        <a:gd name="T2" fmla="*/ 160 w 176"/>
                        <a:gd name="T3" fmla="*/ 0 h 162"/>
                        <a:gd name="T4" fmla="*/ 175 w 176"/>
                        <a:gd name="T5" fmla="*/ 12 h 162"/>
                        <a:gd name="T6" fmla="*/ 175 w 176"/>
                        <a:gd name="T7" fmla="*/ 131 h 162"/>
                        <a:gd name="T8" fmla="*/ 15 w 176"/>
                        <a:gd name="T9" fmla="*/ 161 h 162"/>
                        <a:gd name="T10" fmla="*/ 14 w 176"/>
                        <a:gd name="T11" fmla="*/ 43 h 162"/>
                        <a:gd name="T12" fmla="*/ 0 w 176"/>
                        <a:gd name="T13" fmla="*/ 30 h 16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6"/>
                        <a:gd name="T22" fmla="*/ 0 h 162"/>
                        <a:gd name="T23" fmla="*/ 176 w 176"/>
                        <a:gd name="T24" fmla="*/ 162 h 16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6" h="162">
                          <a:moveTo>
                            <a:pt x="0" y="30"/>
                          </a:moveTo>
                          <a:lnTo>
                            <a:pt x="160" y="0"/>
                          </a:lnTo>
                          <a:lnTo>
                            <a:pt x="175" y="12"/>
                          </a:lnTo>
                          <a:lnTo>
                            <a:pt x="175" y="131"/>
                          </a:lnTo>
                          <a:lnTo>
                            <a:pt x="15" y="161"/>
                          </a:lnTo>
                          <a:lnTo>
                            <a:pt x="14" y="43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10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432" y="1490"/>
                      <a:ext cx="239" cy="50"/>
                    </a:xfrm>
                    <a:custGeom>
                      <a:avLst/>
                      <a:gdLst>
                        <a:gd name="T0" fmla="*/ 0 w 239"/>
                        <a:gd name="T1" fmla="*/ 30 h 50"/>
                        <a:gd name="T2" fmla="*/ 159 w 239"/>
                        <a:gd name="T3" fmla="*/ 0 h 50"/>
                        <a:gd name="T4" fmla="*/ 238 w 239"/>
                        <a:gd name="T5" fmla="*/ 19 h 50"/>
                        <a:gd name="T6" fmla="*/ 77 w 239"/>
                        <a:gd name="T7" fmla="*/ 49 h 50"/>
                        <a:gd name="T8" fmla="*/ 0 w 239"/>
                        <a:gd name="T9" fmla="*/ 30 h 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9"/>
                        <a:gd name="T16" fmla="*/ 0 h 50"/>
                        <a:gd name="T17" fmla="*/ 239 w 239"/>
                        <a:gd name="T18" fmla="*/ 50 h 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9" h="50">
                          <a:moveTo>
                            <a:pt x="0" y="30"/>
                          </a:moveTo>
                          <a:lnTo>
                            <a:pt x="159" y="0"/>
                          </a:lnTo>
                          <a:lnTo>
                            <a:pt x="238" y="19"/>
                          </a:lnTo>
                          <a:lnTo>
                            <a:pt x="77" y="49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11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431" y="1520"/>
                      <a:ext cx="95" cy="150"/>
                    </a:xfrm>
                    <a:custGeom>
                      <a:avLst/>
                      <a:gdLst>
                        <a:gd name="T0" fmla="*/ 0 w 95"/>
                        <a:gd name="T1" fmla="*/ 0 h 150"/>
                        <a:gd name="T2" fmla="*/ 79 w 95"/>
                        <a:gd name="T3" fmla="*/ 19 h 150"/>
                        <a:gd name="T4" fmla="*/ 94 w 95"/>
                        <a:gd name="T5" fmla="*/ 31 h 150"/>
                        <a:gd name="T6" fmla="*/ 94 w 95"/>
                        <a:gd name="T7" fmla="*/ 149 h 150"/>
                        <a:gd name="T8" fmla="*/ 0 w 95"/>
                        <a:gd name="T9" fmla="*/ 123 h 150"/>
                        <a:gd name="T10" fmla="*/ 0 w 95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5"/>
                        <a:gd name="T19" fmla="*/ 0 h 150"/>
                        <a:gd name="T20" fmla="*/ 95 w 95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5" h="150">
                          <a:moveTo>
                            <a:pt x="0" y="0"/>
                          </a:moveTo>
                          <a:lnTo>
                            <a:pt x="79" y="19"/>
                          </a:lnTo>
                          <a:lnTo>
                            <a:pt x="94" y="31"/>
                          </a:lnTo>
                          <a:lnTo>
                            <a:pt x="94" y="149"/>
                          </a:lnTo>
                          <a:lnTo>
                            <a:pt x="0" y="12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212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3525" y="1521"/>
                      <a:ext cx="161" cy="31"/>
                    </a:xfrm>
                    <a:custGeom>
                      <a:avLst/>
                      <a:gdLst>
                        <a:gd name="T0" fmla="*/ 0 w 161"/>
                        <a:gd name="T1" fmla="*/ 30 h 31"/>
                        <a:gd name="T2" fmla="*/ 160 w 161"/>
                        <a:gd name="T3" fmla="*/ 0 h 31"/>
                        <a:gd name="T4" fmla="*/ 0 60000 65536"/>
                        <a:gd name="T5" fmla="*/ 0 60000 65536"/>
                        <a:gd name="T6" fmla="*/ 0 w 161"/>
                        <a:gd name="T7" fmla="*/ 0 h 31"/>
                        <a:gd name="T8" fmla="*/ 161 w 161"/>
                        <a:gd name="T9" fmla="*/ 31 h 3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61" h="31">
                          <a:moveTo>
                            <a:pt x="0" y="30"/>
                          </a:moveTo>
                          <a:lnTo>
                            <a:pt x="16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</p:grpSp>
            <p:grpSp>
              <p:nvGrpSpPr>
                <p:cNvPr id="195" name="Group 114"/>
                <p:cNvGrpSpPr>
                  <a:grpSpLocks/>
                </p:cNvGrpSpPr>
                <p:nvPr/>
              </p:nvGrpSpPr>
              <p:grpSpPr bwMode="auto">
                <a:xfrm>
                  <a:off x="3547" y="1545"/>
                  <a:ext cx="120" cy="99"/>
                  <a:chOff x="3547" y="1545"/>
                  <a:chExt cx="120" cy="99"/>
                </a:xfrm>
              </p:grpSpPr>
              <p:sp>
                <p:nvSpPr>
                  <p:cNvPr id="196" name="Freeform 115"/>
                  <p:cNvSpPr>
                    <a:spLocks/>
                  </p:cNvSpPr>
                  <p:nvPr/>
                </p:nvSpPr>
                <p:spPr bwMode="auto">
                  <a:xfrm>
                    <a:off x="3548" y="1545"/>
                    <a:ext cx="112" cy="93"/>
                  </a:xfrm>
                  <a:custGeom>
                    <a:avLst/>
                    <a:gdLst>
                      <a:gd name="T0" fmla="*/ 0 w 112"/>
                      <a:gd name="T1" fmla="*/ 21 h 93"/>
                      <a:gd name="T2" fmla="*/ 111 w 112"/>
                      <a:gd name="T3" fmla="*/ 0 h 93"/>
                      <a:gd name="T4" fmla="*/ 111 w 112"/>
                      <a:gd name="T5" fmla="*/ 72 h 93"/>
                      <a:gd name="T6" fmla="*/ 0 w 112"/>
                      <a:gd name="T7" fmla="*/ 92 h 93"/>
                      <a:gd name="T8" fmla="*/ 0 w 112"/>
                      <a:gd name="T9" fmla="*/ 21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93"/>
                      <a:gd name="T17" fmla="*/ 112 w 112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93">
                        <a:moveTo>
                          <a:pt x="0" y="21"/>
                        </a:moveTo>
                        <a:lnTo>
                          <a:pt x="111" y="0"/>
                        </a:lnTo>
                        <a:lnTo>
                          <a:pt x="111" y="72"/>
                        </a:lnTo>
                        <a:lnTo>
                          <a:pt x="0" y="9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5F7FF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grpSp>
                <p:nvGrpSpPr>
                  <p:cNvPr id="19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548" y="1548"/>
                    <a:ext cx="102" cy="72"/>
                    <a:chOff x="3548" y="1548"/>
                    <a:chExt cx="102" cy="72"/>
                  </a:xfrm>
                </p:grpSpPr>
                <p:grpSp>
                  <p:nvGrpSpPr>
                    <p:cNvPr id="199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8" y="1548"/>
                      <a:ext cx="97" cy="72"/>
                      <a:chOff x="3548" y="1548"/>
                      <a:chExt cx="97" cy="72"/>
                    </a:xfrm>
                  </p:grpSpPr>
                  <p:sp>
                    <p:nvSpPr>
                      <p:cNvPr id="204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8" y="1591"/>
                        <a:ext cx="97" cy="29"/>
                      </a:xfrm>
                      <a:custGeom>
                        <a:avLst/>
                        <a:gdLst>
                          <a:gd name="T0" fmla="*/ 0 w 97"/>
                          <a:gd name="T1" fmla="*/ 26 h 29"/>
                          <a:gd name="T2" fmla="*/ 6 w 97"/>
                          <a:gd name="T3" fmla="*/ 27 h 29"/>
                          <a:gd name="T4" fmla="*/ 11 w 97"/>
                          <a:gd name="T5" fmla="*/ 27 h 29"/>
                          <a:gd name="T6" fmla="*/ 18 w 97"/>
                          <a:gd name="T7" fmla="*/ 28 h 29"/>
                          <a:gd name="T8" fmla="*/ 26 w 97"/>
                          <a:gd name="T9" fmla="*/ 27 h 29"/>
                          <a:gd name="T10" fmla="*/ 33 w 97"/>
                          <a:gd name="T11" fmla="*/ 27 h 29"/>
                          <a:gd name="T12" fmla="*/ 42 w 97"/>
                          <a:gd name="T13" fmla="*/ 26 h 29"/>
                          <a:gd name="T14" fmla="*/ 50 w 97"/>
                          <a:gd name="T15" fmla="*/ 24 h 29"/>
                          <a:gd name="T16" fmla="*/ 59 w 97"/>
                          <a:gd name="T17" fmla="*/ 22 h 29"/>
                          <a:gd name="T18" fmla="*/ 68 w 97"/>
                          <a:gd name="T19" fmla="*/ 20 h 29"/>
                          <a:gd name="T20" fmla="*/ 75 w 97"/>
                          <a:gd name="T21" fmla="*/ 18 h 29"/>
                          <a:gd name="T22" fmla="*/ 83 w 97"/>
                          <a:gd name="T23" fmla="*/ 16 h 29"/>
                          <a:gd name="T24" fmla="*/ 90 w 97"/>
                          <a:gd name="T25" fmla="*/ 12 h 29"/>
                          <a:gd name="T26" fmla="*/ 95 w 97"/>
                          <a:gd name="T27" fmla="*/ 9 h 29"/>
                          <a:gd name="T28" fmla="*/ 96 w 97"/>
                          <a:gd name="T29" fmla="*/ 6 h 29"/>
                          <a:gd name="T30" fmla="*/ 96 w 97"/>
                          <a:gd name="T31" fmla="*/ 4 h 29"/>
                          <a:gd name="T32" fmla="*/ 94 w 97"/>
                          <a:gd name="T33" fmla="*/ 2 h 29"/>
                          <a:gd name="T34" fmla="*/ 91 w 97"/>
                          <a:gd name="T35" fmla="*/ 1 h 29"/>
                          <a:gd name="T36" fmla="*/ 87 w 97"/>
                          <a:gd name="T37" fmla="*/ 0 h 29"/>
                          <a:gd name="T38" fmla="*/ 0 w 97"/>
                          <a:gd name="T39" fmla="*/ 15 h 29"/>
                          <a:gd name="T40" fmla="*/ 0 w 97"/>
                          <a:gd name="T41" fmla="*/ 26 h 29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97"/>
                          <a:gd name="T64" fmla="*/ 0 h 29"/>
                          <a:gd name="T65" fmla="*/ 97 w 97"/>
                          <a:gd name="T66" fmla="*/ 29 h 29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97" h="29">
                            <a:moveTo>
                              <a:pt x="0" y="26"/>
                            </a:moveTo>
                            <a:lnTo>
                              <a:pt x="6" y="27"/>
                            </a:lnTo>
                            <a:lnTo>
                              <a:pt x="11" y="27"/>
                            </a:lnTo>
                            <a:lnTo>
                              <a:pt x="18" y="28"/>
                            </a:lnTo>
                            <a:lnTo>
                              <a:pt x="26" y="27"/>
                            </a:lnTo>
                            <a:lnTo>
                              <a:pt x="33" y="27"/>
                            </a:lnTo>
                            <a:lnTo>
                              <a:pt x="42" y="26"/>
                            </a:lnTo>
                            <a:lnTo>
                              <a:pt x="50" y="24"/>
                            </a:lnTo>
                            <a:lnTo>
                              <a:pt x="59" y="22"/>
                            </a:lnTo>
                            <a:lnTo>
                              <a:pt x="68" y="20"/>
                            </a:lnTo>
                            <a:lnTo>
                              <a:pt x="75" y="18"/>
                            </a:lnTo>
                            <a:lnTo>
                              <a:pt x="83" y="16"/>
                            </a:lnTo>
                            <a:lnTo>
                              <a:pt x="90" y="12"/>
                            </a:lnTo>
                            <a:lnTo>
                              <a:pt x="95" y="9"/>
                            </a:lnTo>
                            <a:lnTo>
                              <a:pt x="96" y="6"/>
                            </a:lnTo>
                            <a:lnTo>
                              <a:pt x="96" y="4"/>
                            </a:lnTo>
                            <a:lnTo>
                              <a:pt x="94" y="2"/>
                            </a:lnTo>
                            <a:lnTo>
                              <a:pt x="91" y="1"/>
                            </a:lnTo>
                            <a:lnTo>
                              <a:pt x="87" y="0"/>
                            </a:lnTo>
                            <a:lnTo>
                              <a:pt x="0" y="15"/>
                            </a:lnTo>
                            <a:lnTo>
                              <a:pt x="0" y="26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05" name="Freeform 1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8" y="1552"/>
                        <a:ext cx="97" cy="62"/>
                      </a:xfrm>
                      <a:custGeom>
                        <a:avLst/>
                        <a:gdLst>
                          <a:gd name="T0" fmla="*/ 96 w 97"/>
                          <a:gd name="T1" fmla="*/ 0 h 62"/>
                          <a:gd name="T2" fmla="*/ 96 w 97"/>
                          <a:gd name="T3" fmla="*/ 42 h 62"/>
                          <a:gd name="T4" fmla="*/ 0 w 97"/>
                          <a:gd name="T5" fmla="*/ 61 h 62"/>
                          <a:gd name="T6" fmla="*/ 0 w 97"/>
                          <a:gd name="T7" fmla="*/ 18 h 62"/>
                          <a:gd name="T8" fmla="*/ 96 w 97"/>
                          <a:gd name="T9" fmla="*/ 0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7"/>
                          <a:gd name="T16" fmla="*/ 0 h 62"/>
                          <a:gd name="T17" fmla="*/ 97 w 97"/>
                          <a:gd name="T18" fmla="*/ 62 h 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7" h="62">
                            <a:moveTo>
                              <a:pt x="96" y="0"/>
                            </a:moveTo>
                            <a:lnTo>
                              <a:pt x="96" y="42"/>
                            </a:lnTo>
                            <a:lnTo>
                              <a:pt x="0" y="61"/>
                            </a:lnTo>
                            <a:lnTo>
                              <a:pt x="0" y="18"/>
                            </a:lnTo>
                            <a:lnTo>
                              <a:pt x="96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06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8" y="1548"/>
                        <a:ext cx="97" cy="27"/>
                      </a:xfrm>
                      <a:custGeom>
                        <a:avLst/>
                        <a:gdLst>
                          <a:gd name="T0" fmla="*/ 0 w 97"/>
                          <a:gd name="T1" fmla="*/ 24 h 27"/>
                          <a:gd name="T2" fmla="*/ 5 w 97"/>
                          <a:gd name="T3" fmla="*/ 24 h 27"/>
                          <a:gd name="T4" fmla="*/ 11 w 97"/>
                          <a:gd name="T5" fmla="*/ 25 h 27"/>
                          <a:gd name="T6" fmla="*/ 18 w 97"/>
                          <a:gd name="T7" fmla="*/ 26 h 27"/>
                          <a:gd name="T8" fmla="*/ 26 w 97"/>
                          <a:gd name="T9" fmla="*/ 25 h 27"/>
                          <a:gd name="T10" fmla="*/ 33 w 97"/>
                          <a:gd name="T11" fmla="*/ 24 h 27"/>
                          <a:gd name="T12" fmla="*/ 42 w 97"/>
                          <a:gd name="T13" fmla="*/ 24 h 27"/>
                          <a:gd name="T14" fmla="*/ 50 w 97"/>
                          <a:gd name="T15" fmla="*/ 22 h 27"/>
                          <a:gd name="T16" fmla="*/ 59 w 97"/>
                          <a:gd name="T17" fmla="*/ 20 h 27"/>
                          <a:gd name="T18" fmla="*/ 68 w 97"/>
                          <a:gd name="T19" fmla="*/ 18 h 27"/>
                          <a:gd name="T20" fmla="*/ 75 w 97"/>
                          <a:gd name="T21" fmla="*/ 16 h 27"/>
                          <a:gd name="T22" fmla="*/ 82 w 97"/>
                          <a:gd name="T23" fmla="*/ 14 h 27"/>
                          <a:gd name="T24" fmla="*/ 90 w 97"/>
                          <a:gd name="T25" fmla="*/ 10 h 27"/>
                          <a:gd name="T26" fmla="*/ 94 w 97"/>
                          <a:gd name="T27" fmla="*/ 7 h 27"/>
                          <a:gd name="T28" fmla="*/ 96 w 97"/>
                          <a:gd name="T29" fmla="*/ 5 h 27"/>
                          <a:gd name="T30" fmla="*/ 96 w 97"/>
                          <a:gd name="T31" fmla="*/ 2 h 27"/>
                          <a:gd name="T32" fmla="*/ 94 w 97"/>
                          <a:gd name="T33" fmla="*/ 0 h 27"/>
                          <a:gd name="T34" fmla="*/ 90 w 97"/>
                          <a:gd name="T35" fmla="*/ 1 h 27"/>
                          <a:gd name="T36" fmla="*/ 0 w 97"/>
                          <a:gd name="T37" fmla="*/ 15 h 27"/>
                          <a:gd name="T38" fmla="*/ 0 w 97"/>
                          <a:gd name="T39" fmla="*/ 24 h 27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97"/>
                          <a:gd name="T61" fmla="*/ 0 h 27"/>
                          <a:gd name="T62" fmla="*/ 97 w 97"/>
                          <a:gd name="T63" fmla="*/ 27 h 27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97" h="27">
                            <a:moveTo>
                              <a:pt x="0" y="24"/>
                            </a:moveTo>
                            <a:lnTo>
                              <a:pt x="5" y="24"/>
                            </a:lnTo>
                            <a:lnTo>
                              <a:pt x="11" y="25"/>
                            </a:lnTo>
                            <a:lnTo>
                              <a:pt x="18" y="26"/>
                            </a:lnTo>
                            <a:lnTo>
                              <a:pt x="26" y="25"/>
                            </a:lnTo>
                            <a:lnTo>
                              <a:pt x="33" y="24"/>
                            </a:lnTo>
                            <a:lnTo>
                              <a:pt x="42" y="24"/>
                            </a:lnTo>
                            <a:lnTo>
                              <a:pt x="50" y="22"/>
                            </a:lnTo>
                            <a:lnTo>
                              <a:pt x="59" y="20"/>
                            </a:lnTo>
                            <a:lnTo>
                              <a:pt x="68" y="18"/>
                            </a:lnTo>
                            <a:lnTo>
                              <a:pt x="75" y="16"/>
                            </a:lnTo>
                            <a:lnTo>
                              <a:pt x="82" y="14"/>
                            </a:lnTo>
                            <a:lnTo>
                              <a:pt x="90" y="10"/>
                            </a:lnTo>
                            <a:lnTo>
                              <a:pt x="94" y="7"/>
                            </a:lnTo>
                            <a:lnTo>
                              <a:pt x="96" y="5"/>
                            </a:lnTo>
                            <a:lnTo>
                              <a:pt x="96" y="2"/>
                            </a:lnTo>
                            <a:lnTo>
                              <a:pt x="94" y="0"/>
                            </a:lnTo>
                            <a:lnTo>
                              <a:pt x="90" y="1"/>
                            </a:lnTo>
                            <a:lnTo>
                              <a:pt x="0" y="15"/>
                            </a:lnTo>
                            <a:lnTo>
                              <a:pt x="0" y="24"/>
                            </a:lnTo>
                          </a:path>
                        </a:pathLst>
                      </a:custGeom>
                      <a:solidFill>
                        <a:srgbClr val="FF9F1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  <p:grpSp>
                  <p:nvGrpSpPr>
                    <p:cNvPr id="200" name="Group 1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6" y="1567"/>
                      <a:ext cx="74" cy="28"/>
                      <a:chOff x="3576" y="1567"/>
                      <a:chExt cx="74" cy="28"/>
                    </a:xfrm>
                  </p:grpSpPr>
                  <p:sp>
                    <p:nvSpPr>
                      <p:cNvPr id="201" name="Freeform 1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5" y="1567"/>
                        <a:ext cx="45" cy="16"/>
                      </a:xfrm>
                      <a:custGeom>
                        <a:avLst/>
                        <a:gdLst>
                          <a:gd name="T0" fmla="*/ 0 w 45"/>
                          <a:gd name="T1" fmla="*/ 0 h 16"/>
                          <a:gd name="T2" fmla="*/ 44 w 45"/>
                          <a:gd name="T3" fmla="*/ 15 h 16"/>
                          <a:gd name="T4" fmla="*/ 0 60000 65536"/>
                          <a:gd name="T5" fmla="*/ 0 60000 65536"/>
                          <a:gd name="T6" fmla="*/ 0 w 45"/>
                          <a:gd name="T7" fmla="*/ 0 h 16"/>
                          <a:gd name="T8" fmla="*/ 45 w 45"/>
                          <a:gd name="T9" fmla="*/ 16 h 1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5" h="16">
                            <a:moveTo>
                              <a:pt x="0" y="0"/>
                            </a:moveTo>
                            <a:lnTo>
                              <a:pt x="44" y="15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3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02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9" y="1576"/>
                        <a:ext cx="51" cy="18"/>
                      </a:xfrm>
                      <a:custGeom>
                        <a:avLst/>
                        <a:gdLst>
                          <a:gd name="T0" fmla="*/ 0 w 51"/>
                          <a:gd name="T1" fmla="*/ 0 h 18"/>
                          <a:gd name="T2" fmla="*/ 50 w 51"/>
                          <a:gd name="T3" fmla="*/ 17 h 18"/>
                          <a:gd name="T4" fmla="*/ 0 60000 65536"/>
                          <a:gd name="T5" fmla="*/ 0 60000 65536"/>
                          <a:gd name="T6" fmla="*/ 0 w 51"/>
                          <a:gd name="T7" fmla="*/ 0 h 18"/>
                          <a:gd name="T8" fmla="*/ 51 w 51"/>
                          <a:gd name="T9" fmla="*/ 18 h 1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" h="18">
                            <a:moveTo>
                              <a:pt x="0" y="0"/>
                            </a:moveTo>
                            <a:lnTo>
                              <a:pt x="50" y="17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203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6" y="1575"/>
                        <a:ext cx="54" cy="20"/>
                      </a:xfrm>
                      <a:custGeom>
                        <a:avLst/>
                        <a:gdLst>
                          <a:gd name="T0" fmla="*/ 0 w 54"/>
                          <a:gd name="T1" fmla="*/ 0 h 20"/>
                          <a:gd name="T2" fmla="*/ 53 w 54"/>
                          <a:gd name="T3" fmla="*/ 19 h 20"/>
                          <a:gd name="T4" fmla="*/ 0 60000 65536"/>
                          <a:gd name="T5" fmla="*/ 0 60000 65536"/>
                          <a:gd name="T6" fmla="*/ 0 w 54"/>
                          <a:gd name="T7" fmla="*/ 0 h 20"/>
                          <a:gd name="T8" fmla="*/ 54 w 54"/>
                          <a:gd name="T9" fmla="*/ 20 h 20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4" h="20">
                            <a:moveTo>
                              <a:pt x="0" y="0"/>
                            </a:moveTo>
                            <a:lnTo>
                              <a:pt x="53" y="19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</p:grpSp>
              <p:sp>
                <p:nvSpPr>
                  <p:cNvPr id="198" name="Freeform 125"/>
                  <p:cNvSpPr>
                    <a:spLocks/>
                  </p:cNvSpPr>
                  <p:nvPr/>
                </p:nvSpPr>
                <p:spPr bwMode="auto">
                  <a:xfrm>
                    <a:off x="3547" y="1545"/>
                    <a:ext cx="120" cy="99"/>
                  </a:xfrm>
                  <a:custGeom>
                    <a:avLst/>
                    <a:gdLst>
                      <a:gd name="T0" fmla="*/ 0 w 120"/>
                      <a:gd name="T1" fmla="*/ 22 h 99"/>
                      <a:gd name="T2" fmla="*/ 119 w 120"/>
                      <a:gd name="T3" fmla="*/ 0 h 99"/>
                      <a:gd name="T4" fmla="*/ 119 w 120"/>
                      <a:gd name="T5" fmla="*/ 76 h 99"/>
                      <a:gd name="T6" fmla="*/ 0 w 120"/>
                      <a:gd name="T7" fmla="*/ 98 h 99"/>
                      <a:gd name="T8" fmla="*/ 0 w 120"/>
                      <a:gd name="T9" fmla="*/ 22 h 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99"/>
                      <a:gd name="T17" fmla="*/ 120 w 120"/>
                      <a:gd name="T18" fmla="*/ 99 h 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99">
                        <a:moveTo>
                          <a:pt x="0" y="22"/>
                        </a:moveTo>
                        <a:lnTo>
                          <a:pt x="119" y="0"/>
                        </a:lnTo>
                        <a:lnTo>
                          <a:pt x="119" y="76"/>
                        </a:lnTo>
                        <a:lnTo>
                          <a:pt x="0" y="98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  <p:grpSp>
            <p:nvGrpSpPr>
              <p:cNvPr id="172" name="Group 126"/>
              <p:cNvGrpSpPr>
                <a:grpSpLocks/>
              </p:cNvGrpSpPr>
              <p:nvPr/>
            </p:nvGrpSpPr>
            <p:grpSpPr bwMode="auto">
              <a:xfrm>
                <a:off x="3253" y="1535"/>
                <a:ext cx="255" cy="200"/>
                <a:chOff x="3253" y="1535"/>
                <a:chExt cx="255" cy="200"/>
              </a:xfrm>
            </p:grpSpPr>
            <p:grpSp>
              <p:nvGrpSpPr>
                <p:cNvPr id="173" name="Group 127"/>
                <p:cNvGrpSpPr>
                  <a:grpSpLocks/>
                </p:cNvGrpSpPr>
                <p:nvPr/>
              </p:nvGrpSpPr>
              <p:grpSpPr bwMode="auto">
                <a:xfrm>
                  <a:off x="3253" y="1535"/>
                  <a:ext cx="255" cy="200"/>
                  <a:chOff x="3253" y="1535"/>
                  <a:chExt cx="255" cy="200"/>
                </a:xfrm>
              </p:grpSpPr>
              <p:grpSp>
                <p:nvGrpSpPr>
                  <p:cNvPr id="18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3258" y="1680"/>
                    <a:ext cx="234" cy="55"/>
                    <a:chOff x="3258" y="1680"/>
                    <a:chExt cx="234" cy="55"/>
                  </a:xfrm>
                </p:grpSpPr>
                <p:sp>
                  <p:nvSpPr>
                    <p:cNvPr id="192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3352" y="1680"/>
                      <a:ext cx="140" cy="55"/>
                    </a:xfrm>
                    <a:custGeom>
                      <a:avLst/>
                      <a:gdLst>
                        <a:gd name="T0" fmla="*/ 0 w 140"/>
                        <a:gd name="T1" fmla="*/ 26 h 55"/>
                        <a:gd name="T2" fmla="*/ 0 w 140"/>
                        <a:gd name="T3" fmla="*/ 54 h 55"/>
                        <a:gd name="T4" fmla="*/ 139 w 140"/>
                        <a:gd name="T5" fmla="*/ 28 h 55"/>
                        <a:gd name="T6" fmla="*/ 139 w 140"/>
                        <a:gd name="T7" fmla="*/ 0 h 55"/>
                        <a:gd name="T8" fmla="*/ 0 w 140"/>
                        <a:gd name="T9" fmla="*/ 26 h 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0"/>
                        <a:gd name="T16" fmla="*/ 0 h 55"/>
                        <a:gd name="T17" fmla="*/ 140 w 140"/>
                        <a:gd name="T18" fmla="*/ 55 h 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0" h="55">
                          <a:moveTo>
                            <a:pt x="0" y="26"/>
                          </a:moveTo>
                          <a:lnTo>
                            <a:pt x="0" y="54"/>
                          </a:lnTo>
                          <a:lnTo>
                            <a:pt x="139" y="28"/>
                          </a:lnTo>
                          <a:lnTo>
                            <a:pt x="139" y="0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9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3258" y="1691"/>
                      <a:ext cx="95" cy="44"/>
                    </a:xfrm>
                    <a:custGeom>
                      <a:avLst/>
                      <a:gdLst>
                        <a:gd name="T0" fmla="*/ 94 w 95"/>
                        <a:gd name="T1" fmla="*/ 23 h 44"/>
                        <a:gd name="T2" fmla="*/ 94 w 95"/>
                        <a:gd name="T3" fmla="*/ 43 h 44"/>
                        <a:gd name="T4" fmla="*/ 0 w 95"/>
                        <a:gd name="T5" fmla="*/ 18 h 44"/>
                        <a:gd name="T6" fmla="*/ 0 w 95"/>
                        <a:gd name="T7" fmla="*/ 0 h 44"/>
                        <a:gd name="T8" fmla="*/ 94 w 95"/>
                        <a:gd name="T9" fmla="*/ 23 h 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5"/>
                        <a:gd name="T16" fmla="*/ 0 h 44"/>
                        <a:gd name="T17" fmla="*/ 95 w 95"/>
                        <a:gd name="T18" fmla="*/ 44 h 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5" h="44">
                          <a:moveTo>
                            <a:pt x="94" y="23"/>
                          </a:moveTo>
                          <a:lnTo>
                            <a:pt x="94" y="43"/>
                          </a:lnTo>
                          <a:lnTo>
                            <a:pt x="0" y="18"/>
                          </a:lnTo>
                          <a:lnTo>
                            <a:pt x="0" y="0"/>
                          </a:lnTo>
                          <a:lnTo>
                            <a:pt x="94" y="23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  <p:grpSp>
                <p:nvGrpSpPr>
                  <p:cNvPr id="18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3253" y="1535"/>
                    <a:ext cx="255" cy="181"/>
                    <a:chOff x="3253" y="1535"/>
                    <a:chExt cx="255" cy="181"/>
                  </a:xfrm>
                </p:grpSpPr>
                <p:sp>
                  <p:nvSpPr>
                    <p:cNvPr id="188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3332" y="1554"/>
                      <a:ext cx="176" cy="162"/>
                    </a:xfrm>
                    <a:custGeom>
                      <a:avLst/>
                      <a:gdLst>
                        <a:gd name="T0" fmla="*/ 0 w 176"/>
                        <a:gd name="T1" fmla="*/ 30 h 162"/>
                        <a:gd name="T2" fmla="*/ 160 w 176"/>
                        <a:gd name="T3" fmla="*/ 0 h 162"/>
                        <a:gd name="T4" fmla="*/ 175 w 176"/>
                        <a:gd name="T5" fmla="*/ 12 h 162"/>
                        <a:gd name="T6" fmla="*/ 175 w 176"/>
                        <a:gd name="T7" fmla="*/ 131 h 162"/>
                        <a:gd name="T8" fmla="*/ 15 w 176"/>
                        <a:gd name="T9" fmla="*/ 161 h 162"/>
                        <a:gd name="T10" fmla="*/ 14 w 176"/>
                        <a:gd name="T11" fmla="*/ 43 h 162"/>
                        <a:gd name="T12" fmla="*/ 0 w 176"/>
                        <a:gd name="T13" fmla="*/ 30 h 16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76"/>
                        <a:gd name="T22" fmla="*/ 0 h 162"/>
                        <a:gd name="T23" fmla="*/ 176 w 176"/>
                        <a:gd name="T24" fmla="*/ 162 h 16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76" h="162">
                          <a:moveTo>
                            <a:pt x="0" y="30"/>
                          </a:moveTo>
                          <a:lnTo>
                            <a:pt x="160" y="0"/>
                          </a:lnTo>
                          <a:lnTo>
                            <a:pt x="175" y="12"/>
                          </a:lnTo>
                          <a:lnTo>
                            <a:pt x="175" y="131"/>
                          </a:lnTo>
                          <a:lnTo>
                            <a:pt x="15" y="161"/>
                          </a:lnTo>
                          <a:lnTo>
                            <a:pt x="14" y="43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8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254" y="1535"/>
                      <a:ext cx="239" cy="50"/>
                    </a:xfrm>
                    <a:custGeom>
                      <a:avLst/>
                      <a:gdLst>
                        <a:gd name="T0" fmla="*/ 0 w 239"/>
                        <a:gd name="T1" fmla="*/ 30 h 50"/>
                        <a:gd name="T2" fmla="*/ 159 w 239"/>
                        <a:gd name="T3" fmla="*/ 0 h 50"/>
                        <a:gd name="T4" fmla="*/ 238 w 239"/>
                        <a:gd name="T5" fmla="*/ 19 h 50"/>
                        <a:gd name="T6" fmla="*/ 77 w 239"/>
                        <a:gd name="T7" fmla="*/ 49 h 50"/>
                        <a:gd name="T8" fmla="*/ 0 w 239"/>
                        <a:gd name="T9" fmla="*/ 30 h 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9"/>
                        <a:gd name="T16" fmla="*/ 0 h 50"/>
                        <a:gd name="T17" fmla="*/ 239 w 239"/>
                        <a:gd name="T18" fmla="*/ 50 h 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9" h="50">
                          <a:moveTo>
                            <a:pt x="0" y="30"/>
                          </a:moveTo>
                          <a:lnTo>
                            <a:pt x="159" y="0"/>
                          </a:lnTo>
                          <a:lnTo>
                            <a:pt x="238" y="19"/>
                          </a:lnTo>
                          <a:lnTo>
                            <a:pt x="77" y="49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90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253" y="1565"/>
                      <a:ext cx="95" cy="151"/>
                    </a:xfrm>
                    <a:custGeom>
                      <a:avLst/>
                      <a:gdLst>
                        <a:gd name="T0" fmla="*/ 0 w 95"/>
                        <a:gd name="T1" fmla="*/ 0 h 151"/>
                        <a:gd name="T2" fmla="*/ 79 w 95"/>
                        <a:gd name="T3" fmla="*/ 19 h 151"/>
                        <a:gd name="T4" fmla="*/ 94 w 95"/>
                        <a:gd name="T5" fmla="*/ 31 h 151"/>
                        <a:gd name="T6" fmla="*/ 94 w 95"/>
                        <a:gd name="T7" fmla="*/ 150 h 151"/>
                        <a:gd name="T8" fmla="*/ 0 w 95"/>
                        <a:gd name="T9" fmla="*/ 123 h 151"/>
                        <a:gd name="T10" fmla="*/ 0 w 95"/>
                        <a:gd name="T11" fmla="*/ 0 h 1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5"/>
                        <a:gd name="T19" fmla="*/ 0 h 151"/>
                        <a:gd name="T20" fmla="*/ 95 w 95"/>
                        <a:gd name="T21" fmla="*/ 151 h 1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5" h="151">
                          <a:moveTo>
                            <a:pt x="0" y="0"/>
                          </a:moveTo>
                          <a:lnTo>
                            <a:pt x="79" y="19"/>
                          </a:lnTo>
                          <a:lnTo>
                            <a:pt x="94" y="31"/>
                          </a:lnTo>
                          <a:lnTo>
                            <a:pt x="94" y="150"/>
                          </a:lnTo>
                          <a:lnTo>
                            <a:pt x="0" y="12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91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347" y="1567"/>
                      <a:ext cx="161" cy="30"/>
                    </a:xfrm>
                    <a:custGeom>
                      <a:avLst/>
                      <a:gdLst>
                        <a:gd name="T0" fmla="*/ 0 w 161"/>
                        <a:gd name="T1" fmla="*/ 29 h 30"/>
                        <a:gd name="T2" fmla="*/ 160 w 161"/>
                        <a:gd name="T3" fmla="*/ 0 h 30"/>
                        <a:gd name="T4" fmla="*/ 0 60000 65536"/>
                        <a:gd name="T5" fmla="*/ 0 60000 65536"/>
                        <a:gd name="T6" fmla="*/ 0 w 161"/>
                        <a:gd name="T7" fmla="*/ 0 h 30"/>
                        <a:gd name="T8" fmla="*/ 161 w 161"/>
                        <a:gd name="T9" fmla="*/ 30 h 3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61" h="30">
                          <a:moveTo>
                            <a:pt x="0" y="29"/>
                          </a:moveTo>
                          <a:lnTo>
                            <a:pt x="16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</p:grpSp>
            <p:grpSp>
              <p:nvGrpSpPr>
                <p:cNvPr id="174" name="Group 136"/>
                <p:cNvGrpSpPr>
                  <a:grpSpLocks/>
                </p:cNvGrpSpPr>
                <p:nvPr/>
              </p:nvGrpSpPr>
              <p:grpSpPr bwMode="auto">
                <a:xfrm>
                  <a:off x="3369" y="1590"/>
                  <a:ext cx="120" cy="99"/>
                  <a:chOff x="3369" y="1590"/>
                  <a:chExt cx="120" cy="99"/>
                </a:xfrm>
              </p:grpSpPr>
              <p:sp>
                <p:nvSpPr>
                  <p:cNvPr id="175" name="Freeform 137"/>
                  <p:cNvSpPr>
                    <a:spLocks/>
                  </p:cNvSpPr>
                  <p:nvPr/>
                </p:nvSpPr>
                <p:spPr bwMode="auto">
                  <a:xfrm>
                    <a:off x="3370" y="1591"/>
                    <a:ext cx="112" cy="92"/>
                  </a:xfrm>
                  <a:custGeom>
                    <a:avLst/>
                    <a:gdLst>
                      <a:gd name="T0" fmla="*/ 0 w 112"/>
                      <a:gd name="T1" fmla="*/ 20 h 92"/>
                      <a:gd name="T2" fmla="*/ 111 w 112"/>
                      <a:gd name="T3" fmla="*/ 0 h 92"/>
                      <a:gd name="T4" fmla="*/ 111 w 112"/>
                      <a:gd name="T5" fmla="*/ 71 h 92"/>
                      <a:gd name="T6" fmla="*/ 0 w 112"/>
                      <a:gd name="T7" fmla="*/ 91 h 92"/>
                      <a:gd name="T8" fmla="*/ 0 w 112"/>
                      <a:gd name="T9" fmla="*/ 20 h 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92"/>
                      <a:gd name="T17" fmla="*/ 112 w 112"/>
                      <a:gd name="T18" fmla="*/ 92 h 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92">
                        <a:moveTo>
                          <a:pt x="0" y="20"/>
                        </a:moveTo>
                        <a:lnTo>
                          <a:pt x="111" y="0"/>
                        </a:lnTo>
                        <a:lnTo>
                          <a:pt x="111" y="71"/>
                        </a:lnTo>
                        <a:lnTo>
                          <a:pt x="0" y="91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5F7FF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grpSp>
                <p:nvGrpSpPr>
                  <p:cNvPr id="176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3370" y="1594"/>
                    <a:ext cx="102" cy="71"/>
                    <a:chOff x="3370" y="1594"/>
                    <a:chExt cx="102" cy="71"/>
                  </a:xfrm>
                </p:grpSpPr>
                <p:grpSp>
                  <p:nvGrpSpPr>
                    <p:cNvPr id="178" name="Group 1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0" y="1594"/>
                      <a:ext cx="97" cy="71"/>
                      <a:chOff x="3370" y="1594"/>
                      <a:chExt cx="97" cy="71"/>
                    </a:xfrm>
                  </p:grpSpPr>
                  <p:sp>
                    <p:nvSpPr>
                      <p:cNvPr id="183" name="Freeform 1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70" y="1636"/>
                        <a:ext cx="97" cy="29"/>
                      </a:xfrm>
                      <a:custGeom>
                        <a:avLst/>
                        <a:gdLst>
                          <a:gd name="T0" fmla="*/ 0 w 97"/>
                          <a:gd name="T1" fmla="*/ 26 h 29"/>
                          <a:gd name="T2" fmla="*/ 5 w 97"/>
                          <a:gd name="T3" fmla="*/ 27 h 29"/>
                          <a:gd name="T4" fmla="*/ 11 w 97"/>
                          <a:gd name="T5" fmla="*/ 28 h 29"/>
                          <a:gd name="T6" fmla="*/ 18 w 97"/>
                          <a:gd name="T7" fmla="*/ 28 h 29"/>
                          <a:gd name="T8" fmla="*/ 26 w 97"/>
                          <a:gd name="T9" fmla="*/ 28 h 29"/>
                          <a:gd name="T10" fmla="*/ 33 w 97"/>
                          <a:gd name="T11" fmla="*/ 27 h 29"/>
                          <a:gd name="T12" fmla="*/ 42 w 97"/>
                          <a:gd name="T13" fmla="*/ 26 h 29"/>
                          <a:gd name="T14" fmla="*/ 50 w 97"/>
                          <a:gd name="T15" fmla="*/ 24 h 29"/>
                          <a:gd name="T16" fmla="*/ 59 w 97"/>
                          <a:gd name="T17" fmla="*/ 23 h 29"/>
                          <a:gd name="T18" fmla="*/ 68 w 97"/>
                          <a:gd name="T19" fmla="*/ 20 h 29"/>
                          <a:gd name="T20" fmla="*/ 75 w 97"/>
                          <a:gd name="T21" fmla="*/ 19 h 29"/>
                          <a:gd name="T22" fmla="*/ 83 w 97"/>
                          <a:gd name="T23" fmla="*/ 16 h 29"/>
                          <a:gd name="T24" fmla="*/ 90 w 97"/>
                          <a:gd name="T25" fmla="*/ 12 h 29"/>
                          <a:gd name="T26" fmla="*/ 95 w 97"/>
                          <a:gd name="T27" fmla="*/ 9 h 29"/>
                          <a:gd name="T28" fmla="*/ 96 w 97"/>
                          <a:gd name="T29" fmla="*/ 6 h 29"/>
                          <a:gd name="T30" fmla="*/ 96 w 97"/>
                          <a:gd name="T31" fmla="*/ 4 h 29"/>
                          <a:gd name="T32" fmla="*/ 94 w 97"/>
                          <a:gd name="T33" fmla="*/ 2 h 29"/>
                          <a:gd name="T34" fmla="*/ 91 w 97"/>
                          <a:gd name="T35" fmla="*/ 1 h 29"/>
                          <a:gd name="T36" fmla="*/ 87 w 97"/>
                          <a:gd name="T37" fmla="*/ 0 h 29"/>
                          <a:gd name="T38" fmla="*/ 0 w 97"/>
                          <a:gd name="T39" fmla="*/ 15 h 29"/>
                          <a:gd name="T40" fmla="*/ 0 w 97"/>
                          <a:gd name="T41" fmla="*/ 26 h 29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97"/>
                          <a:gd name="T64" fmla="*/ 0 h 29"/>
                          <a:gd name="T65" fmla="*/ 97 w 97"/>
                          <a:gd name="T66" fmla="*/ 29 h 29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97" h="29">
                            <a:moveTo>
                              <a:pt x="0" y="26"/>
                            </a:moveTo>
                            <a:lnTo>
                              <a:pt x="5" y="27"/>
                            </a:lnTo>
                            <a:lnTo>
                              <a:pt x="11" y="28"/>
                            </a:lnTo>
                            <a:lnTo>
                              <a:pt x="18" y="28"/>
                            </a:lnTo>
                            <a:lnTo>
                              <a:pt x="26" y="28"/>
                            </a:lnTo>
                            <a:lnTo>
                              <a:pt x="33" y="27"/>
                            </a:lnTo>
                            <a:lnTo>
                              <a:pt x="42" y="26"/>
                            </a:lnTo>
                            <a:lnTo>
                              <a:pt x="50" y="24"/>
                            </a:lnTo>
                            <a:lnTo>
                              <a:pt x="59" y="23"/>
                            </a:lnTo>
                            <a:lnTo>
                              <a:pt x="68" y="20"/>
                            </a:lnTo>
                            <a:lnTo>
                              <a:pt x="75" y="19"/>
                            </a:lnTo>
                            <a:lnTo>
                              <a:pt x="83" y="16"/>
                            </a:lnTo>
                            <a:lnTo>
                              <a:pt x="90" y="12"/>
                            </a:lnTo>
                            <a:lnTo>
                              <a:pt x="95" y="9"/>
                            </a:lnTo>
                            <a:lnTo>
                              <a:pt x="96" y="6"/>
                            </a:lnTo>
                            <a:lnTo>
                              <a:pt x="96" y="4"/>
                            </a:lnTo>
                            <a:lnTo>
                              <a:pt x="94" y="2"/>
                            </a:lnTo>
                            <a:lnTo>
                              <a:pt x="91" y="1"/>
                            </a:lnTo>
                            <a:lnTo>
                              <a:pt x="87" y="0"/>
                            </a:lnTo>
                            <a:lnTo>
                              <a:pt x="0" y="15"/>
                            </a:lnTo>
                            <a:lnTo>
                              <a:pt x="0" y="26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84" name="Freeform 1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70" y="1597"/>
                        <a:ext cx="97" cy="62"/>
                      </a:xfrm>
                      <a:custGeom>
                        <a:avLst/>
                        <a:gdLst>
                          <a:gd name="T0" fmla="*/ 96 w 97"/>
                          <a:gd name="T1" fmla="*/ 0 h 62"/>
                          <a:gd name="T2" fmla="*/ 96 w 97"/>
                          <a:gd name="T3" fmla="*/ 42 h 62"/>
                          <a:gd name="T4" fmla="*/ 0 w 97"/>
                          <a:gd name="T5" fmla="*/ 61 h 62"/>
                          <a:gd name="T6" fmla="*/ 0 w 97"/>
                          <a:gd name="T7" fmla="*/ 18 h 62"/>
                          <a:gd name="T8" fmla="*/ 96 w 97"/>
                          <a:gd name="T9" fmla="*/ 0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7"/>
                          <a:gd name="T16" fmla="*/ 0 h 62"/>
                          <a:gd name="T17" fmla="*/ 97 w 97"/>
                          <a:gd name="T18" fmla="*/ 62 h 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7" h="62">
                            <a:moveTo>
                              <a:pt x="96" y="0"/>
                            </a:moveTo>
                            <a:lnTo>
                              <a:pt x="96" y="42"/>
                            </a:lnTo>
                            <a:lnTo>
                              <a:pt x="0" y="61"/>
                            </a:lnTo>
                            <a:lnTo>
                              <a:pt x="0" y="18"/>
                            </a:lnTo>
                            <a:lnTo>
                              <a:pt x="96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85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70" y="1594"/>
                        <a:ext cx="97" cy="26"/>
                      </a:xfrm>
                      <a:custGeom>
                        <a:avLst/>
                        <a:gdLst>
                          <a:gd name="T0" fmla="*/ 0 w 97"/>
                          <a:gd name="T1" fmla="*/ 23 h 26"/>
                          <a:gd name="T2" fmla="*/ 5 w 97"/>
                          <a:gd name="T3" fmla="*/ 23 h 26"/>
                          <a:gd name="T4" fmla="*/ 11 w 97"/>
                          <a:gd name="T5" fmla="*/ 24 h 26"/>
                          <a:gd name="T6" fmla="*/ 18 w 97"/>
                          <a:gd name="T7" fmla="*/ 25 h 26"/>
                          <a:gd name="T8" fmla="*/ 26 w 97"/>
                          <a:gd name="T9" fmla="*/ 24 h 26"/>
                          <a:gd name="T10" fmla="*/ 33 w 97"/>
                          <a:gd name="T11" fmla="*/ 24 h 26"/>
                          <a:gd name="T12" fmla="*/ 42 w 97"/>
                          <a:gd name="T13" fmla="*/ 23 h 26"/>
                          <a:gd name="T14" fmla="*/ 50 w 97"/>
                          <a:gd name="T15" fmla="*/ 21 h 26"/>
                          <a:gd name="T16" fmla="*/ 59 w 97"/>
                          <a:gd name="T17" fmla="*/ 19 h 26"/>
                          <a:gd name="T18" fmla="*/ 68 w 97"/>
                          <a:gd name="T19" fmla="*/ 17 h 26"/>
                          <a:gd name="T20" fmla="*/ 75 w 97"/>
                          <a:gd name="T21" fmla="*/ 15 h 26"/>
                          <a:gd name="T22" fmla="*/ 82 w 97"/>
                          <a:gd name="T23" fmla="*/ 13 h 26"/>
                          <a:gd name="T24" fmla="*/ 90 w 97"/>
                          <a:gd name="T25" fmla="*/ 10 h 26"/>
                          <a:gd name="T26" fmla="*/ 94 w 97"/>
                          <a:gd name="T27" fmla="*/ 6 h 26"/>
                          <a:gd name="T28" fmla="*/ 96 w 97"/>
                          <a:gd name="T29" fmla="*/ 4 h 26"/>
                          <a:gd name="T30" fmla="*/ 96 w 97"/>
                          <a:gd name="T31" fmla="*/ 2 h 26"/>
                          <a:gd name="T32" fmla="*/ 94 w 97"/>
                          <a:gd name="T33" fmla="*/ 0 h 26"/>
                          <a:gd name="T34" fmla="*/ 90 w 97"/>
                          <a:gd name="T35" fmla="*/ 0 h 26"/>
                          <a:gd name="T36" fmla="*/ 0 w 97"/>
                          <a:gd name="T37" fmla="*/ 14 h 26"/>
                          <a:gd name="T38" fmla="*/ 0 w 97"/>
                          <a:gd name="T39" fmla="*/ 23 h 2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97"/>
                          <a:gd name="T61" fmla="*/ 0 h 26"/>
                          <a:gd name="T62" fmla="*/ 97 w 97"/>
                          <a:gd name="T63" fmla="*/ 26 h 26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97" h="26">
                            <a:moveTo>
                              <a:pt x="0" y="23"/>
                            </a:moveTo>
                            <a:lnTo>
                              <a:pt x="5" y="23"/>
                            </a:lnTo>
                            <a:lnTo>
                              <a:pt x="11" y="24"/>
                            </a:lnTo>
                            <a:lnTo>
                              <a:pt x="18" y="25"/>
                            </a:lnTo>
                            <a:lnTo>
                              <a:pt x="26" y="24"/>
                            </a:lnTo>
                            <a:lnTo>
                              <a:pt x="33" y="24"/>
                            </a:lnTo>
                            <a:lnTo>
                              <a:pt x="42" y="23"/>
                            </a:lnTo>
                            <a:lnTo>
                              <a:pt x="50" y="21"/>
                            </a:lnTo>
                            <a:lnTo>
                              <a:pt x="59" y="19"/>
                            </a:lnTo>
                            <a:lnTo>
                              <a:pt x="68" y="17"/>
                            </a:lnTo>
                            <a:lnTo>
                              <a:pt x="75" y="15"/>
                            </a:lnTo>
                            <a:lnTo>
                              <a:pt x="82" y="13"/>
                            </a:lnTo>
                            <a:lnTo>
                              <a:pt x="90" y="10"/>
                            </a:lnTo>
                            <a:lnTo>
                              <a:pt x="94" y="6"/>
                            </a:lnTo>
                            <a:lnTo>
                              <a:pt x="96" y="4"/>
                            </a:lnTo>
                            <a:lnTo>
                              <a:pt x="96" y="2"/>
                            </a:lnTo>
                            <a:lnTo>
                              <a:pt x="94" y="0"/>
                            </a:lnTo>
                            <a:lnTo>
                              <a:pt x="90" y="0"/>
                            </a:lnTo>
                            <a:lnTo>
                              <a:pt x="0" y="14"/>
                            </a:lnTo>
                            <a:lnTo>
                              <a:pt x="0" y="23"/>
                            </a:lnTo>
                          </a:path>
                        </a:pathLst>
                      </a:custGeom>
                      <a:solidFill>
                        <a:srgbClr val="FF9F1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  <p:grpSp>
                  <p:nvGrpSpPr>
                    <p:cNvPr id="179" name="Group 1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8" y="1612"/>
                      <a:ext cx="74" cy="28"/>
                      <a:chOff x="3398" y="1612"/>
                      <a:chExt cx="74" cy="28"/>
                    </a:xfrm>
                  </p:grpSpPr>
                  <p:sp>
                    <p:nvSpPr>
                      <p:cNvPr id="180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7" y="1612"/>
                        <a:ext cx="45" cy="17"/>
                      </a:xfrm>
                      <a:custGeom>
                        <a:avLst/>
                        <a:gdLst>
                          <a:gd name="T0" fmla="*/ 0 w 45"/>
                          <a:gd name="T1" fmla="*/ 0 h 17"/>
                          <a:gd name="T2" fmla="*/ 44 w 45"/>
                          <a:gd name="T3" fmla="*/ 16 h 17"/>
                          <a:gd name="T4" fmla="*/ 0 60000 65536"/>
                          <a:gd name="T5" fmla="*/ 0 60000 65536"/>
                          <a:gd name="T6" fmla="*/ 0 w 45"/>
                          <a:gd name="T7" fmla="*/ 0 h 17"/>
                          <a:gd name="T8" fmla="*/ 45 w 45"/>
                          <a:gd name="T9" fmla="*/ 17 h 1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5" h="17">
                            <a:moveTo>
                              <a:pt x="0" y="0"/>
                            </a:moveTo>
                            <a:lnTo>
                              <a:pt x="44" y="16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3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81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21" y="1621"/>
                        <a:ext cx="51" cy="18"/>
                      </a:xfrm>
                      <a:custGeom>
                        <a:avLst/>
                        <a:gdLst>
                          <a:gd name="T0" fmla="*/ 0 w 51"/>
                          <a:gd name="T1" fmla="*/ 0 h 18"/>
                          <a:gd name="T2" fmla="*/ 50 w 51"/>
                          <a:gd name="T3" fmla="*/ 17 h 18"/>
                          <a:gd name="T4" fmla="*/ 0 60000 65536"/>
                          <a:gd name="T5" fmla="*/ 0 60000 65536"/>
                          <a:gd name="T6" fmla="*/ 0 w 51"/>
                          <a:gd name="T7" fmla="*/ 0 h 18"/>
                          <a:gd name="T8" fmla="*/ 51 w 51"/>
                          <a:gd name="T9" fmla="*/ 18 h 1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1" h="18">
                            <a:moveTo>
                              <a:pt x="0" y="0"/>
                            </a:moveTo>
                            <a:lnTo>
                              <a:pt x="50" y="17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82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98" y="1620"/>
                        <a:ext cx="54" cy="20"/>
                      </a:xfrm>
                      <a:custGeom>
                        <a:avLst/>
                        <a:gdLst>
                          <a:gd name="T0" fmla="*/ 0 w 54"/>
                          <a:gd name="T1" fmla="*/ 0 h 20"/>
                          <a:gd name="T2" fmla="*/ 53 w 54"/>
                          <a:gd name="T3" fmla="*/ 19 h 20"/>
                          <a:gd name="T4" fmla="*/ 0 60000 65536"/>
                          <a:gd name="T5" fmla="*/ 0 60000 65536"/>
                          <a:gd name="T6" fmla="*/ 0 w 54"/>
                          <a:gd name="T7" fmla="*/ 0 h 20"/>
                          <a:gd name="T8" fmla="*/ 54 w 54"/>
                          <a:gd name="T9" fmla="*/ 20 h 20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54" h="20">
                            <a:moveTo>
                              <a:pt x="0" y="0"/>
                            </a:moveTo>
                            <a:lnTo>
                              <a:pt x="53" y="19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</p:grpSp>
              <p:sp>
                <p:nvSpPr>
                  <p:cNvPr id="177" name="Freeform 147"/>
                  <p:cNvSpPr>
                    <a:spLocks/>
                  </p:cNvSpPr>
                  <p:nvPr/>
                </p:nvSpPr>
                <p:spPr bwMode="auto">
                  <a:xfrm>
                    <a:off x="3369" y="1590"/>
                    <a:ext cx="120" cy="99"/>
                  </a:xfrm>
                  <a:custGeom>
                    <a:avLst/>
                    <a:gdLst>
                      <a:gd name="T0" fmla="*/ 0 w 120"/>
                      <a:gd name="T1" fmla="*/ 22 h 99"/>
                      <a:gd name="T2" fmla="*/ 119 w 120"/>
                      <a:gd name="T3" fmla="*/ 0 h 99"/>
                      <a:gd name="T4" fmla="*/ 119 w 120"/>
                      <a:gd name="T5" fmla="*/ 76 h 99"/>
                      <a:gd name="T6" fmla="*/ 0 w 120"/>
                      <a:gd name="T7" fmla="*/ 98 h 99"/>
                      <a:gd name="T8" fmla="*/ 0 w 120"/>
                      <a:gd name="T9" fmla="*/ 22 h 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99"/>
                      <a:gd name="T17" fmla="*/ 120 w 120"/>
                      <a:gd name="T18" fmla="*/ 99 h 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99">
                        <a:moveTo>
                          <a:pt x="0" y="22"/>
                        </a:moveTo>
                        <a:lnTo>
                          <a:pt x="119" y="0"/>
                        </a:lnTo>
                        <a:lnTo>
                          <a:pt x="119" y="76"/>
                        </a:lnTo>
                        <a:lnTo>
                          <a:pt x="0" y="98"/>
                        </a:lnTo>
                        <a:lnTo>
                          <a:pt x="0" y="22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</p:grpSp>
        <p:sp>
          <p:nvSpPr>
            <p:cNvPr id="15" name="Rectangle 148"/>
            <p:cNvSpPr>
              <a:spLocks noChangeArrowheads="1"/>
            </p:cNvSpPr>
            <p:nvPr/>
          </p:nvSpPr>
          <p:spPr bwMode="auto">
            <a:xfrm>
              <a:off x="4898" y="2533"/>
              <a:ext cx="862" cy="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 anchorCtr="1">
              <a:spAutoFit/>
            </a:bodyPr>
            <a:lstStyle/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Application Programs</a:t>
              </a:r>
            </a:p>
          </p:txBody>
        </p:sp>
        <p:pic>
          <p:nvPicPr>
            <p:cNvPr id="16" name="Picture 14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8" y="2877"/>
              <a:ext cx="319" cy="2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7" name="Rectangle 150"/>
            <p:cNvSpPr>
              <a:spLocks noChangeArrowheads="1"/>
            </p:cNvSpPr>
            <p:nvPr/>
          </p:nvSpPr>
          <p:spPr bwMode="auto">
            <a:xfrm>
              <a:off x="4720" y="2919"/>
              <a:ext cx="618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tx2"/>
                  </a:solidFill>
                  <a:latin typeface="R Frutiger Roman" charset="0"/>
                  <a:ea typeface="Hei" charset="-122"/>
                </a:rPr>
                <a:t>Mediator </a:t>
              </a:r>
              <a:endParaRPr lang="en-US" sz="1400" b="1" dirty="0">
                <a:solidFill>
                  <a:schemeClr val="tx2"/>
                </a:solidFill>
                <a:latin typeface="R Frutiger Roman" charset="0"/>
                <a:ea typeface="Hei" charset="-122"/>
              </a:endParaRPr>
            </a:p>
          </p:txBody>
        </p:sp>
        <p:sp>
          <p:nvSpPr>
            <p:cNvPr id="18" name="Line 151"/>
            <p:cNvSpPr>
              <a:spLocks noChangeShapeType="1"/>
            </p:cNvSpPr>
            <p:nvPr/>
          </p:nvSpPr>
          <p:spPr bwMode="auto">
            <a:xfrm flipH="1" flipV="1">
              <a:off x="4787" y="3175"/>
              <a:ext cx="528" cy="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52"/>
            <p:cNvSpPr>
              <a:spLocks noChangeShapeType="1"/>
            </p:cNvSpPr>
            <p:nvPr/>
          </p:nvSpPr>
          <p:spPr bwMode="auto">
            <a:xfrm flipH="1" flipV="1">
              <a:off x="4715" y="3201"/>
              <a:ext cx="76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53"/>
            <p:cNvGrpSpPr>
              <a:grpSpLocks/>
            </p:cNvGrpSpPr>
            <p:nvPr/>
          </p:nvGrpSpPr>
          <p:grpSpPr bwMode="auto">
            <a:xfrm>
              <a:off x="4234" y="3355"/>
              <a:ext cx="297" cy="420"/>
              <a:chOff x="1940" y="3132"/>
              <a:chExt cx="594" cy="756"/>
            </a:xfrm>
          </p:grpSpPr>
          <p:sp>
            <p:nvSpPr>
              <p:cNvPr id="141" name="Oval 154"/>
              <p:cNvSpPr>
                <a:spLocks noChangeArrowheads="1"/>
              </p:cNvSpPr>
              <p:nvPr/>
            </p:nvSpPr>
            <p:spPr bwMode="auto">
              <a:xfrm>
                <a:off x="2084" y="3132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42" name="Oval 155"/>
              <p:cNvSpPr>
                <a:spLocks noChangeArrowheads="1"/>
              </p:cNvSpPr>
              <p:nvPr/>
            </p:nvSpPr>
            <p:spPr bwMode="auto">
              <a:xfrm>
                <a:off x="1972" y="3300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43" name="Oval 156"/>
              <p:cNvSpPr>
                <a:spLocks noChangeArrowheads="1"/>
              </p:cNvSpPr>
              <p:nvPr/>
            </p:nvSpPr>
            <p:spPr bwMode="auto">
              <a:xfrm>
                <a:off x="2196" y="3300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44" name="Oval 157"/>
              <p:cNvSpPr>
                <a:spLocks noChangeArrowheads="1"/>
              </p:cNvSpPr>
              <p:nvPr/>
            </p:nvSpPr>
            <p:spPr bwMode="auto">
              <a:xfrm>
                <a:off x="2092" y="3476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45" name="Oval 158"/>
              <p:cNvSpPr>
                <a:spLocks noChangeArrowheads="1"/>
              </p:cNvSpPr>
              <p:nvPr/>
            </p:nvSpPr>
            <p:spPr bwMode="auto">
              <a:xfrm>
                <a:off x="2220" y="3476"/>
                <a:ext cx="72" cy="7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46" name="Oval 159"/>
              <p:cNvSpPr>
                <a:spLocks noChangeArrowheads="1"/>
              </p:cNvSpPr>
              <p:nvPr/>
            </p:nvSpPr>
            <p:spPr bwMode="auto">
              <a:xfrm>
                <a:off x="2348" y="3476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47" name="Oval 160"/>
              <p:cNvSpPr>
                <a:spLocks noChangeArrowheads="1"/>
              </p:cNvSpPr>
              <p:nvPr/>
            </p:nvSpPr>
            <p:spPr bwMode="auto">
              <a:xfrm>
                <a:off x="1940" y="3556"/>
                <a:ext cx="72" cy="7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48" name="Line 161"/>
              <p:cNvSpPr>
                <a:spLocks noChangeShapeType="1"/>
              </p:cNvSpPr>
              <p:nvPr/>
            </p:nvSpPr>
            <p:spPr bwMode="auto">
              <a:xfrm flipH="1">
                <a:off x="2018" y="3202"/>
                <a:ext cx="84" cy="9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162"/>
              <p:cNvSpPr>
                <a:spLocks noChangeShapeType="1"/>
              </p:cNvSpPr>
              <p:nvPr/>
            </p:nvSpPr>
            <p:spPr bwMode="auto">
              <a:xfrm>
                <a:off x="2148" y="3200"/>
                <a:ext cx="60" cy="1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163"/>
              <p:cNvSpPr>
                <a:spLocks noChangeShapeType="1"/>
              </p:cNvSpPr>
              <p:nvPr/>
            </p:nvSpPr>
            <p:spPr bwMode="auto">
              <a:xfrm flipH="1">
                <a:off x="2136" y="3368"/>
                <a:ext cx="76" cy="10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Line 164"/>
              <p:cNvSpPr>
                <a:spLocks noChangeShapeType="1"/>
              </p:cNvSpPr>
              <p:nvPr/>
            </p:nvSpPr>
            <p:spPr bwMode="auto">
              <a:xfrm>
                <a:off x="2242" y="3378"/>
                <a:ext cx="4" cy="9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165"/>
              <p:cNvSpPr>
                <a:spLocks noChangeShapeType="1"/>
              </p:cNvSpPr>
              <p:nvPr/>
            </p:nvSpPr>
            <p:spPr bwMode="auto">
              <a:xfrm>
                <a:off x="2268" y="3362"/>
                <a:ext cx="92" cy="11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Line 166"/>
              <p:cNvSpPr>
                <a:spLocks noChangeShapeType="1"/>
              </p:cNvSpPr>
              <p:nvPr/>
            </p:nvSpPr>
            <p:spPr bwMode="auto">
              <a:xfrm flipH="1">
                <a:off x="1972" y="3378"/>
                <a:ext cx="38" cy="17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67"/>
              <p:cNvSpPr>
                <a:spLocks noChangeArrowheads="1"/>
              </p:cNvSpPr>
              <p:nvPr/>
            </p:nvSpPr>
            <p:spPr bwMode="auto">
              <a:xfrm>
                <a:off x="2094" y="3630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55" name="Line 168"/>
              <p:cNvSpPr>
                <a:spLocks noChangeShapeType="1"/>
              </p:cNvSpPr>
              <p:nvPr/>
            </p:nvSpPr>
            <p:spPr bwMode="auto">
              <a:xfrm>
                <a:off x="2130" y="3558"/>
                <a:ext cx="0" cy="6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69"/>
              <p:cNvSpPr>
                <a:spLocks noChangeArrowheads="1"/>
              </p:cNvSpPr>
              <p:nvPr/>
            </p:nvSpPr>
            <p:spPr bwMode="auto">
              <a:xfrm>
                <a:off x="2290" y="3640"/>
                <a:ext cx="72" cy="7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57" name="Oval 170"/>
              <p:cNvSpPr>
                <a:spLocks noChangeArrowheads="1"/>
              </p:cNvSpPr>
              <p:nvPr/>
            </p:nvSpPr>
            <p:spPr bwMode="auto">
              <a:xfrm>
                <a:off x="2186" y="3816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58" name="Oval 171"/>
              <p:cNvSpPr>
                <a:spLocks noChangeArrowheads="1"/>
              </p:cNvSpPr>
              <p:nvPr/>
            </p:nvSpPr>
            <p:spPr bwMode="auto">
              <a:xfrm>
                <a:off x="2314" y="3816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59" name="Oval 172"/>
              <p:cNvSpPr>
                <a:spLocks noChangeArrowheads="1"/>
              </p:cNvSpPr>
              <p:nvPr/>
            </p:nvSpPr>
            <p:spPr bwMode="auto">
              <a:xfrm>
                <a:off x="2442" y="3816"/>
                <a:ext cx="72" cy="7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60" name="Line 173"/>
              <p:cNvSpPr>
                <a:spLocks noChangeShapeType="1"/>
              </p:cNvSpPr>
              <p:nvPr/>
            </p:nvSpPr>
            <p:spPr bwMode="auto">
              <a:xfrm flipH="1">
                <a:off x="2230" y="3708"/>
                <a:ext cx="76" cy="10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74"/>
              <p:cNvSpPr>
                <a:spLocks noChangeShapeType="1"/>
              </p:cNvSpPr>
              <p:nvPr/>
            </p:nvSpPr>
            <p:spPr bwMode="auto">
              <a:xfrm>
                <a:off x="2336" y="3718"/>
                <a:ext cx="4" cy="94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75"/>
              <p:cNvSpPr>
                <a:spLocks noChangeShapeType="1"/>
              </p:cNvSpPr>
              <p:nvPr/>
            </p:nvSpPr>
            <p:spPr bwMode="auto">
              <a:xfrm>
                <a:off x="2362" y="3702"/>
                <a:ext cx="92" cy="11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176"/>
              <p:cNvSpPr>
                <a:spLocks noChangeShapeType="1"/>
              </p:cNvSpPr>
              <p:nvPr/>
            </p:nvSpPr>
            <p:spPr bwMode="auto">
              <a:xfrm flipH="1">
                <a:off x="2330" y="3552"/>
                <a:ext cx="44" cy="7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Oval 177"/>
              <p:cNvSpPr>
                <a:spLocks noChangeArrowheads="1"/>
              </p:cNvSpPr>
              <p:nvPr/>
            </p:nvSpPr>
            <p:spPr bwMode="auto">
              <a:xfrm>
                <a:off x="2462" y="3642"/>
                <a:ext cx="72" cy="7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165" name="Line 178"/>
              <p:cNvSpPr>
                <a:spLocks noChangeShapeType="1"/>
              </p:cNvSpPr>
              <p:nvPr/>
            </p:nvSpPr>
            <p:spPr bwMode="auto">
              <a:xfrm>
                <a:off x="2414" y="3542"/>
                <a:ext cx="60" cy="1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Rectangle 179"/>
            <p:cNvSpPr>
              <a:spLocks noChangeArrowheads="1"/>
            </p:cNvSpPr>
            <p:nvPr/>
          </p:nvSpPr>
          <p:spPr bwMode="auto">
            <a:xfrm>
              <a:off x="4074" y="3759"/>
              <a:ext cx="566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Knowledge</a:t>
              </a:r>
            </a:p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Bases</a:t>
              </a:r>
            </a:p>
          </p:txBody>
        </p:sp>
        <p:grpSp>
          <p:nvGrpSpPr>
            <p:cNvPr id="22" name="Group 180"/>
            <p:cNvGrpSpPr>
              <a:grpSpLocks/>
            </p:cNvGrpSpPr>
            <p:nvPr/>
          </p:nvGrpSpPr>
          <p:grpSpPr bwMode="auto">
            <a:xfrm>
              <a:off x="3682" y="3563"/>
              <a:ext cx="252" cy="193"/>
              <a:chOff x="848" y="3535"/>
              <a:chExt cx="506" cy="349"/>
            </a:xfrm>
          </p:grpSpPr>
          <p:grpSp>
            <p:nvGrpSpPr>
              <p:cNvPr id="82" name="Group 181"/>
              <p:cNvGrpSpPr>
                <a:grpSpLocks/>
              </p:cNvGrpSpPr>
              <p:nvPr/>
            </p:nvGrpSpPr>
            <p:grpSpPr bwMode="auto">
              <a:xfrm>
                <a:off x="1038" y="3535"/>
                <a:ext cx="316" cy="269"/>
                <a:chOff x="1038" y="3535"/>
                <a:chExt cx="316" cy="269"/>
              </a:xfrm>
            </p:grpSpPr>
            <p:sp>
              <p:nvSpPr>
                <p:cNvPr id="127" name="Freeform 182"/>
                <p:cNvSpPr>
                  <a:spLocks/>
                </p:cNvSpPr>
                <p:nvPr/>
              </p:nvSpPr>
              <p:spPr bwMode="auto">
                <a:xfrm>
                  <a:off x="1038" y="3557"/>
                  <a:ext cx="224" cy="233"/>
                </a:xfrm>
                <a:custGeom>
                  <a:avLst/>
                  <a:gdLst>
                    <a:gd name="T0" fmla="*/ 0 w 224"/>
                    <a:gd name="T1" fmla="*/ 0 h 233"/>
                    <a:gd name="T2" fmla="*/ 223 w 224"/>
                    <a:gd name="T3" fmla="*/ 46 h 233"/>
                    <a:gd name="T4" fmla="*/ 202 w 224"/>
                    <a:gd name="T5" fmla="*/ 83 h 233"/>
                    <a:gd name="T6" fmla="*/ 189 w 224"/>
                    <a:gd name="T7" fmla="*/ 131 h 233"/>
                    <a:gd name="T8" fmla="*/ 189 w 224"/>
                    <a:gd name="T9" fmla="*/ 232 h 233"/>
                    <a:gd name="T10" fmla="*/ 0 w 224"/>
                    <a:gd name="T11" fmla="*/ 127 h 233"/>
                    <a:gd name="T12" fmla="*/ 0 w 224"/>
                    <a:gd name="T13" fmla="*/ 0 h 2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4"/>
                    <a:gd name="T22" fmla="*/ 0 h 233"/>
                    <a:gd name="T23" fmla="*/ 224 w 224"/>
                    <a:gd name="T24" fmla="*/ 233 h 2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4" h="233">
                      <a:moveTo>
                        <a:pt x="0" y="0"/>
                      </a:moveTo>
                      <a:lnTo>
                        <a:pt x="223" y="46"/>
                      </a:lnTo>
                      <a:lnTo>
                        <a:pt x="202" y="83"/>
                      </a:lnTo>
                      <a:lnTo>
                        <a:pt x="189" y="131"/>
                      </a:lnTo>
                      <a:lnTo>
                        <a:pt x="189" y="232"/>
                      </a:lnTo>
                      <a:lnTo>
                        <a:pt x="0" y="1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128" name="Freeform 183"/>
                <p:cNvSpPr>
                  <a:spLocks/>
                </p:cNvSpPr>
                <p:nvPr/>
              </p:nvSpPr>
              <p:spPr bwMode="auto">
                <a:xfrm>
                  <a:off x="1227" y="3617"/>
                  <a:ext cx="127" cy="72"/>
                </a:xfrm>
                <a:custGeom>
                  <a:avLst/>
                  <a:gdLst>
                    <a:gd name="T0" fmla="*/ 13 w 127"/>
                    <a:gd name="T1" fmla="*/ 23 h 72"/>
                    <a:gd name="T2" fmla="*/ 126 w 127"/>
                    <a:gd name="T3" fmla="*/ 0 h 72"/>
                    <a:gd name="T4" fmla="*/ 111 w 127"/>
                    <a:gd name="T5" fmla="*/ 48 h 72"/>
                    <a:gd name="T6" fmla="*/ 0 w 127"/>
                    <a:gd name="T7" fmla="*/ 71 h 72"/>
                    <a:gd name="T8" fmla="*/ 13 w 127"/>
                    <a:gd name="T9" fmla="*/ 23 h 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7"/>
                    <a:gd name="T16" fmla="*/ 0 h 72"/>
                    <a:gd name="T17" fmla="*/ 127 w 127"/>
                    <a:gd name="T18" fmla="*/ 72 h 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7" h="72">
                      <a:moveTo>
                        <a:pt x="13" y="23"/>
                      </a:moveTo>
                      <a:lnTo>
                        <a:pt x="126" y="0"/>
                      </a:lnTo>
                      <a:lnTo>
                        <a:pt x="111" y="48"/>
                      </a:lnTo>
                      <a:lnTo>
                        <a:pt x="0" y="71"/>
                      </a:lnTo>
                      <a:lnTo>
                        <a:pt x="13" y="23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129" name="Freeform 184"/>
                <p:cNvSpPr>
                  <a:spLocks/>
                </p:cNvSpPr>
                <p:nvPr/>
              </p:nvSpPr>
              <p:spPr bwMode="auto">
                <a:xfrm>
                  <a:off x="1227" y="3764"/>
                  <a:ext cx="108" cy="39"/>
                </a:xfrm>
                <a:custGeom>
                  <a:avLst/>
                  <a:gdLst>
                    <a:gd name="T0" fmla="*/ 0 w 108"/>
                    <a:gd name="T1" fmla="*/ 22 h 39"/>
                    <a:gd name="T2" fmla="*/ 107 w 108"/>
                    <a:gd name="T3" fmla="*/ 0 h 39"/>
                    <a:gd name="T4" fmla="*/ 107 w 108"/>
                    <a:gd name="T5" fmla="*/ 16 h 39"/>
                    <a:gd name="T6" fmla="*/ 0 w 108"/>
                    <a:gd name="T7" fmla="*/ 38 h 39"/>
                    <a:gd name="T8" fmla="*/ 0 w 108"/>
                    <a:gd name="T9" fmla="*/ 22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"/>
                    <a:gd name="T16" fmla="*/ 0 h 39"/>
                    <a:gd name="T17" fmla="*/ 108 w 108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" h="39">
                      <a:moveTo>
                        <a:pt x="0" y="22"/>
                      </a:moveTo>
                      <a:lnTo>
                        <a:pt x="107" y="0"/>
                      </a:lnTo>
                      <a:lnTo>
                        <a:pt x="107" y="16"/>
                      </a:lnTo>
                      <a:lnTo>
                        <a:pt x="0" y="3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5F5F5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130" name="Freeform 185"/>
                <p:cNvSpPr>
                  <a:spLocks/>
                </p:cNvSpPr>
                <p:nvPr/>
              </p:nvSpPr>
              <p:spPr bwMode="auto">
                <a:xfrm>
                  <a:off x="1227" y="3665"/>
                  <a:ext cx="112" cy="125"/>
                </a:xfrm>
                <a:custGeom>
                  <a:avLst/>
                  <a:gdLst>
                    <a:gd name="T0" fmla="*/ 0 w 112"/>
                    <a:gd name="T1" fmla="*/ 23 h 125"/>
                    <a:gd name="T2" fmla="*/ 111 w 112"/>
                    <a:gd name="T3" fmla="*/ 0 h 125"/>
                    <a:gd name="T4" fmla="*/ 111 w 112"/>
                    <a:gd name="T5" fmla="*/ 102 h 125"/>
                    <a:gd name="T6" fmla="*/ 0 w 112"/>
                    <a:gd name="T7" fmla="*/ 124 h 125"/>
                    <a:gd name="T8" fmla="*/ 0 w 112"/>
                    <a:gd name="T9" fmla="*/ 23 h 1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25"/>
                    <a:gd name="T17" fmla="*/ 112 w 112"/>
                    <a:gd name="T18" fmla="*/ 125 h 1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25">
                      <a:moveTo>
                        <a:pt x="0" y="23"/>
                      </a:moveTo>
                      <a:lnTo>
                        <a:pt x="111" y="0"/>
                      </a:lnTo>
                      <a:lnTo>
                        <a:pt x="111" y="102"/>
                      </a:lnTo>
                      <a:lnTo>
                        <a:pt x="0" y="124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9F9F9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131" name="Freeform 186"/>
                <p:cNvSpPr>
                  <a:spLocks/>
                </p:cNvSpPr>
                <p:nvPr/>
              </p:nvSpPr>
              <p:spPr bwMode="auto">
                <a:xfrm>
                  <a:off x="1045" y="3683"/>
                  <a:ext cx="183" cy="121"/>
                </a:xfrm>
                <a:custGeom>
                  <a:avLst/>
                  <a:gdLst>
                    <a:gd name="T0" fmla="*/ 182 w 183"/>
                    <a:gd name="T1" fmla="*/ 107 h 121"/>
                    <a:gd name="T2" fmla="*/ 182 w 183"/>
                    <a:gd name="T3" fmla="*/ 120 h 121"/>
                    <a:gd name="T4" fmla="*/ 0 w 183"/>
                    <a:gd name="T5" fmla="*/ 15 h 121"/>
                    <a:gd name="T6" fmla="*/ 0 w 183"/>
                    <a:gd name="T7" fmla="*/ 0 h 121"/>
                    <a:gd name="T8" fmla="*/ 182 w 183"/>
                    <a:gd name="T9" fmla="*/ 107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3"/>
                    <a:gd name="T16" fmla="*/ 0 h 121"/>
                    <a:gd name="T17" fmla="*/ 183 w 183"/>
                    <a:gd name="T18" fmla="*/ 121 h 1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3" h="121">
                      <a:moveTo>
                        <a:pt x="182" y="107"/>
                      </a:moveTo>
                      <a:lnTo>
                        <a:pt x="182" y="120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82" y="107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132" name="Freeform 187"/>
                <p:cNvSpPr>
                  <a:spLocks/>
                </p:cNvSpPr>
                <p:nvPr/>
              </p:nvSpPr>
              <p:spPr bwMode="auto">
                <a:xfrm>
                  <a:off x="1039" y="3535"/>
                  <a:ext cx="314" cy="106"/>
                </a:xfrm>
                <a:custGeom>
                  <a:avLst/>
                  <a:gdLst>
                    <a:gd name="T0" fmla="*/ 0 w 314"/>
                    <a:gd name="T1" fmla="*/ 22 h 106"/>
                    <a:gd name="T2" fmla="*/ 107 w 314"/>
                    <a:gd name="T3" fmla="*/ 0 h 106"/>
                    <a:gd name="T4" fmla="*/ 308 w 314"/>
                    <a:gd name="T5" fmla="*/ 56 h 106"/>
                    <a:gd name="T6" fmla="*/ 313 w 314"/>
                    <a:gd name="T7" fmla="*/ 83 h 106"/>
                    <a:gd name="T8" fmla="*/ 201 w 314"/>
                    <a:gd name="T9" fmla="*/ 105 h 106"/>
                    <a:gd name="T10" fmla="*/ 196 w 314"/>
                    <a:gd name="T11" fmla="*/ 77 h 106"/>
                    <a:gd name="T12" fmla="*/ 0 w 314"/>
                    <a:gd name="T13" fmla="*/ 22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4"/>
                    <a:gd name="T22" fmla="*/ 0 h 106"/>
                    <a:gd name="T23" fmla="*/ 314 w 314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4" h="106">
                      <a:moveTo>
                        <a:pt x="0" y="22"/>
                      </a:moveTo>
                      <a:lnTo>
                        <a:pt x="107" y="0"/>
                      </a:lnTo>
                      <a:lnTo>
                        <a:pt x="308" y="56"/>
                      </a:lnTo>
                      <a:lnTo>
                        <a:pt x="313" y="83"/>
                      </a:lnTo>
                      <a:lnTo>
                        <a:pt x="201" y="105"/>
                      </a:lnTo>
                      <a:lnTo>
                        <a:pt x="196" y="77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3F3F3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133" name="Freeform 188"/>
                <p:cNvSpPr>
                  <a:spLocks/>
                </p:cNvSpPr>
                <p:nvPr/>
              </p:nvSpPr>
              <p:spPr bwMode="auto">
                <a:xfrm>
                  <a:off x="1238" y="3591"/>
                  <a:ext cx="110" cy="22"/>
                </a:xfrm>
                <a:custGeom>
                  <a:avLst/>
                  <a:gdLst>
                    <a:gd name="T0" fmla="*/ 0 w 110"/>
                    <a:gd name="T1" fmla="*/ 21 h 22"/>
                    <a:gd name="T2" fmla="*/ 109 w 110"/>
                    <a:gd name="T3" fmla="*/ 0 h 22"/>
                    <a:gd name="T4" fmla="*/ 0 60000 65536"/>
                    <a:gd name="T5" fmla="*/ 0 60000 65536"/>
                    <a:gd name="T6" fmla="*/ 0 w 110"/>
                    <a:gd name="T7" fmla="*/ 0 h 22"/>
                    <a:gd name="T8" fmla="*/ 110 w 110"/>
                    <a:gd name="T9" fmla="*/ 22 h 2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0" h="22">
                      <a:moveTo>
                        <a:pt x="0" y="21"/>
                      </a:moveTo>
                      <a:lnTo>
                        <a:pt x="109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grpSp>
              <p:nvGrpSpPr>
                <p:cNvPr id="134" name="Group 189"/>
                <p:cNvGrpSpPr>
                  <a:grpSpLocks/>
                </p:cNvGrpSpPr>
                <p:nvPr/>
              </p:nvGrpSpPr>
              <p:grpSpPr bwMode="auto">
                <a:xfrm>
                  <a:off x="1260" y="3635"/>
                  <a:ext cx="64" cy="29"/>
                  <a:chOff x="1260" y="3635"/>
                  <a:chExt cx="64" cy="29"/>
                </a:xfrm>
              </p:grpSpPr>
              <p:sp>
                <p:nvSpPr>
                  <p:cNvPr id="135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1319" y="3635"/>
                    <a:ext cx="5" cy="1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136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1308" y="3653"/>
                    <a:ext cx="6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137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1294" y="3640"/>
                    <a:ext cx="5" cy="1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138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1284" y="3658"/>
                    <a:ext cx="6" cy="1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139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1268" y="3645"/>
                    <a:ext cx="5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sp>
                <p:nvSpPr>
                  <p:cNvPr id="140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1260" y="3663"/>
                    <a:ext cx="5" cy="1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  <p:grpSp>
            <p:nvGrpSpPr>
              <p:cNvPr id="83" name="Group 196"/>
              <p:cNvGrpSpPr>
                <a:grpSpLocks/>
              </p:cNvGrpSpPr>
              <p:nvPr/>
            </p:nvGrpSpPr>
            <p:grpSpPr bwMode="auto">
              <a:xfrm>
                <a:off x="1000" y="3655"/>
                <a:ext cx="217" cy="187"/>
                <a:chOff x="1000" y="3655"/>
                <a:chExt cx="217" cy="187"/>
              </a:xfrm>
            </p:grpSpPr>
            <p:grpSp>
              <p:nvGrpSpPr>
                <p:cNvPr id="106" name="Group 197"/>
                <p:cNvGrpSpPr>
                  <a:grpSpLocks/>
                </p:cNvGrpSpPr>
                <p:nvPr/>
              </p:nvGrpSpPr>
              <p:grpSpPr bwMode="auto">
                <a:xfrm>
                  <a:off x="1000" y="3655"/>
                  <a:ext cx="217" cy="187"/>
                  <a:chOff x="1000" y="3655"/>
                  <a:chExt cx="217" cy="187"/>
                </a:xfrm>
              </p:grpSpPr>
              <p:grpSp>
                <p:nvGrpSpPr>
                  <p:cNvPr id="119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1004" y="3790"/>
                    <a:ext cx="199" cy="52"/>
                    <a:chOff x="1004" y="3790"/>
                    <a:chExt cx="199" cy="52"/>
                  </a:xfrm>
                </p:grpSpPr>
                <p:sp>
                  <p:nvSpPr>
                    <p:cNvPr id="125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1084" y="3790"/>
                      <a:ext cx="119" cy="52"/>
                    </a:xfrm>
                    <a:custGeom>
                      <a:avLst/>
                      <a:gdLst>
                        <a:gd name="T0" fmla="*/ 0 w 119"/>
                        <a:gd name="T1" fmla="*/ 25 h 52"/>
                        <a:gd name="T2" fmla="*/ 0 w 119"/>
                        <a:gd name="T3" fmla="*/ 51 h 52"/>
                        <a:gd name="T4" fmla="*/ 118 w 119"/>
                        <a:gd name="T5" fmla="*/ 27 h 52"/>
                        <a:gd name="T6" fmla="*/ 118 w 119"/>
                        <a:gd name="T7" fmla="*/ 0 h 52"/>
                        <a:gd name="T8" fmla="*/ 0 w 119"/>
                        <a:gd name="T9" fmla="*/ 25 h 5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9"/>
                        <a:gd name="T16" fmla="*/ 0 h 52"/>
                        <a:gd name="T17" fmla="*/ 119 w 119"/>
                        <a:gd name="T18" fmla="*/ 52 h 5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9" h="52">
                          <a:moveTo>
                            <a:pt x="0" y="25"/>
                          </a:moveTo>
                          <a:lnTo>
                            <a:pt x="0" y="51"/>
                          </a:lnTo>
                          <a:lnTo>
                            <a:pt x="118" y="27"/>
                          </a:lnTo>
                          <a:lnTo>
                            <a:pt x="118" y="0"/>
                          </a:lnTo>
                          <a:lnTo>
                            <a:pt x="0" y="25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26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1004" y="3801"/>
                      <a:ext cx="81" cy="41"/>
                    </a:xfrm>
                    <a:custGeom>
                      <a:avLst/>
                      <a:gdLst>
                        <a:gd name="T0" fmla="*/ 80 w 81"/>
                        <a:gd name="T1" fmla="*/ 21 h 41"/>
                        <a:gd name="T2" fmla="*/ 80 w 81"/>
                        <a:gd name="T3" fmla="*/ 40 h 41"/>
                        <a:gd name="T4" fmla="*/ 0 w 81"/>
                        <a:gd name="T5" fmla="*/ 17 h 41"/>
                        <a:gd name="T6" fmla="*/ 0 w 81"/>
                        <a:gd name="T7" fmla="*/ 0 h 41"/>
                        <a:gd name="T8" fmla="*/ 80 w 81"/>
                        <a:gd name="T9" fmla="*/ 21 h 4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1"/>
                        <a:gd name="T16" fmla="*/ 0 h 41"/>
                        <a:gd name="T17" fmla="*/ 81 w 81"/>
                        <a:gd name="T18" fmla="*/ 41 h 4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1" h="41">
                          <a:moveTo>
                            <a:pt x="80" y="21"/>
                          </a:moveTo>
                          <a:lnTo>
                            <a:pt x="80" y="40"/>
                          </a:lnTo>
                          <a:lnTo>
                            <a:pt x="0" y="17"/>
                          </a:lnTo>
                          <a:lnTo>
                            <a:pt x="0" y="0"/>
                          </a:lnTo>
                          <a:lnTo>
                            <a:pt x="80" y="21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  <p:grpSp>
                <p:nvGrpSpPr>
                  <p:cNvPr id="120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1000" y="3655"/>
                    <a:ext cx="217" cy="170"/>
                    <a:chOff x="1000" y="3655"/>
                    <a:chExt cx="217" cy="170"/>
                  </a:xfrm>
                </p:grpSpPr>
                <p:sp>
                  <p:nvSpPr>
                    <p:cNvPr id="121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1067" y="3673"/>
                      <a:ext cx="150" cy="152"/>
                    </a:xfrm>
                    <a:custGeom>
                      <a:avLst/>
                      <a:gdLst>
                        <a:gd name="T0" fmla="*/ 0 w 150"/>
                        <a:gd name="T1" fmla="*/ 28 h 152"/>
                        <a:gd name="T2" fmla="*/ 136 w 150"/>
                        <a:gd name="T3" fmla="*/ 0 h 152"/>
                        <a:gd name="T4" fmla="*/ 149 w 150"/>
                        <a:gd name="T5" fmla="*/ 11 h 152"/>
                        <a:gd name="T6" fmla="*/ 149 w 150"/>
                        <a:gd name="T7" fmla="*/ 123 h 152"/>
                        <a:gd name="T8" fmla="*/ 12 w 150"/>
                        <a:gd name="T9" fmla="*/ 151 h 152"/>
                        <a:gd name="T10" fmla="*/ 12 w 150"/>
                        <a:gd name="T11" fmla="*/ 40 h 152"/>
                        <a:gd name="T12" fmla="*/ 0 w 150"/>
                        <a:gd name="T13" fmla="*/ 28 h 15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50"/>
                        <a:gd name="T22" fmla="*/ 0 h 152"/>
                        <a:gd name="T23" fmla="*/ 150 w 150"/>
                        <a:gd name="T24" fmla="*/ 152 h 15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50" h="152">
                          <a:moveTo>
                            <a:pt x="0" y="28"/>
                          </a:moveTo>
                          <a:lnTo>
                            <a:pt x="136" y="0"/>
                          </a:lnTo>
                          <a:lnTo>
                            <a:pt x="149" y="11"/>
                          </a:lnTo>
                          <a:lnTo>
                            <a:pt x="149" y="123"/>
                          </a:lnTo>
                          <a:lnTo>
                            <a:pt x="12" y="151"/>
                          </a:lnTo>
                          <a:lnTo>
                            <a:pt x="12" y="40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22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1001" y="3655"/>
                      <a:ext cx="203" cy="47"/>
                    </a:xfrm>
                    <a:custGeom>
                      <a:avLst/>
                      <a:gdLst>
                        <a:gd name="T0" fmla="*/ 0 w 203"/>
                        <a:gd name="T1" fmla="*/ 28 h 47"/>
                        <a:gd name="T2" fmla="*/ 135 w 203"/>
                        <a:gd name="T3" fmla="*/ 0 h 47"/>
                        <a:gd name="T4" fmla="*/ 202 w 203"/>
                        <a:gd name="T5" fmla="*/ 18 h 47"/>
                        <a:gd name="T6" fmla="*/ 65 w 203"/>
                        <a:gd name="T7" fmla="*/ 46 h 47"/>
                        <a:gd name="T8" fmla="*/ 0 w 203"/>
                        <a:gd name="T9" fmla="*/ 28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3"/>
                        <a:gd name="T16" fmla="*/ 0 h 47"/>
                        <a:gd name="T17" fmla="*/ 203 w 203"/>
                        <a:gd name="T18" fmla="*/ 47 h 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3" h="47">
                          <a:moveTo>
                            <a:pt x="0" y="28"/>
                          </a:moveTo>
                          <a:lnTo>
                            <a:pt x="135" y="0"/>
                          </a:lnTo>
                          <a:lnTo>
                            <a:pt x="202" y="18"/>
                          </a:lnTo>
                          <a:lnTo>
                            <a:pt x="65" y="46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23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1000" y="3683"/>
                      <a:ext cx="80" cy="141"/>
                    </a:xfrm>
                    <a:custGeom>
                      <a:avLst/>
                      <a:gdLst>
                        <a:gd name="T0" fmla="*/ 0 w 80"/>
                        <a:gd name="T1" fmla="*/ 0 h 141"/>
                        <a:gd name="T2" fmla="*/ 67 w 80"/>
                        <a:gd name="T3" fmla="*/ 18 h 141"/>
                        <a:gd name="T4" fmla="*/ 79 w 80"/>
                        <a:gd name="T5" fmla="*/ 29 h 141"/>
                        <a:gd name="T6" fmla="*/ 79 w 80"/>
                        <a:gd name="T7" fmla="*/ 140 h 141"/>
                        <a:gd name="T8" fmla="*/ 0 w 80"/>
                        <a:gd name="T9" fmla="*/ 115 h 141"/>
                        <a:gd name="T10" fmla="*/ 0 w 80"/>
                        <a:gd name="T11" fmla="*/ 0 h 14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0"/>
                        <a:gd name="T19" fmla="*/ 0 h 141"/>
                        <a:gd name="T20" fmla="*/ 80 w 80"/>
                        <a:gd name="T21" fmla="*/ 141 h 14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0" h="141">
                          <a:moveTo>
                            <a:pt x="0" y="0"/>
                          </a:moveTo>
                          <a:lnTo>
                            <a:pt x="67" y="18"/>
                          </a:lnTo>
                          <a:lnTo>
                            <a:pt x="79" y="29"/>
                          </a:lnTo>
                          <a:lnTo>
                            <a:pt x="79" y="140"/>
                          </a:lnTo>
                          <a:lnTo>
                            <a:pt x="0" y="1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24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080" y="3685"/>
                      <a:ext cx="137" cy="28"/>
                    </a:xfrm>
                    <a:custGeom>
                      <a:avLst/>
                      <a:gdLst>
                        <a:gd name="T0" fmla="*/ 0 w 137"/>
                        <a:gd name="T1" fmla="*/ 27 h 28"/>
                        <a:gd name="T2" fmla="*/ 136 w 137"/>
                        <a:gd name="T3" fmla="*/ 0 h 28"/>
                        <a:gd name="T4" fmla="*/ 0 60000 65536"/>
                        <a:gd name="T5" fmla="*/ 0 60000 65536"/>
                        <a:gd name="T6" fmla="*/ 0 w 137"/>
                        <a:gd name="T7" fmla="*/ 0 h 28"/>
                        <a:gd name="T8" fmla="*/ 137 w 137"/>
                        <a:gd name="T9" fmla="*/ 28 h 2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37" h="28">
                          <a:moveTo>
                            <a:pt x="0" y="27"/>
                          </a:moveTo>
                          <a:lnTo>
                            <a:pt x="136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</p:grpSp>
            <p:grpSp>
              <p:nvGrpSpPr>
                <p:cNvPr id="107" name="Group 206"/>
                <p:cNvGrpSpPr>
                  <a:grpSpLocks/>
                </p:cNvGrpSpPr>
                <p:nvPr/>
              </p:nvGrpSpPr>
              <p:grpSpPr bwMode="auto">
                <a:xfrm>
                  <a:off x="1099" y="3707"/>
                  <a:ext cx="101" cy="93"/>
                  <a:chOff x="1099" y="3707"/>
                  <a:chExt cx="101" cy="93"/>
                </a:xfrm>
              </p:grpSpPr>
              <p:sp>
                <p:nvSpPr>
                  <p:cNvPr id="108" name="Freeform 207"/>
                  <p:cNvSpPr>
                    <a:spLocks/>
                  </p:cNvSpPr>
                  <p:nvPr/>
                </p:nvSpPr>
                <p:spPr bwMode="auto">
                  <a:xfrm>
                    <a:off x="1099" y="3707"/>
                    <a:ext cx="94" cy="86"/>
                  </a:xfrm>
                  <a:custGeom>
                    <a:avLst/>
                    <a:gdLst>
                      <a:gd name="T0" fmla="*/ 0 w 94"/>
                      <a:gd name="T1" fmla="*/ 19 h 86"/>
                      <a:gd name="T2" fmla="*/ 93 w 94"/>
                      <a:gd name="T3" fmla="*/ 0 h 86"/>
                      <a:gd name="T4" fmla="*/ 93 w 94"/>
                      <a:gd name="T5" fmla="*/ 66 h 86"/>
                      <a:gd name="T6" fmla="*/ 0 w 94"/>
                      <a:gd name="T7" fmla="*/ 85 h 86"/>
                      <a:gd name="T8" fmla="*/ 0 w 94"/>
                      <a:gd name="T9" fmla="*/ 19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86"/>
                      <a:gd name="T17" fmla="*/ 94 w 94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86">
                        <a:moveTo>
                          <a:pt x="0" y="19"/>
                        </a:moveTo>
                        <a:lnTo>
                          <a:pt x="93" y="0"/>
                        </a:lnTo>
                        <a:lnTo>
                          <a:pt x="93" y="66"/>
                        </a:lnTo>
                        <a:lnTo>
                          <a:pt x="0" y="85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5F7FF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grpSp>
                <p:nvGrpSpPr>
                  <p:cNvPr id="109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099" y="3710"/>
                    <a:ext cx="87" cy="66"/>
                    <a:chOff x="1099" y="3710"/>
                    <a:chExt cx="87" cy="66"/>
                  </a:xfrm>
                </p:grpSpPr>
                <p:grpSp>
                  <p:nvGrpSpPr>
                    <p:cNvPr id="111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99" y="3710"/>
                      <a:ext cx="82" cy="66"/>
                      <a:chOff x="1099" y="3710"/>
                      <a:chExt cx="82" cy="66"/>
                    </a:xfrm>
                  </p:grpSpPr>
                  <p:sp>
                    <p:nvSpPr>
                      <p:cNvPr id="116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99" y="3750"/>
                        <a:ext cx="82" cy="26"/>
                      </a:xfrm>
                      <a:custGeom>
                        <a:avLst/>
                        <a:gdLst>
                          <a:gd name="T0" fmla="*/ 0 w 82"/>
                          <a:gd name="T1" fmla="*/ 23 h 26"/>
                          <a:gd name="T2" fmla="*/ 5 w 82"/>
                          <a:gd name="T3" fmla="*/ 24 h 26"/>
                          <a:gd name="T4" fmla="*/ 10 w 82"/>
                          <a:gd name="T5" fmla="*/ 25 h 26"/>
                          <a:gd name="T6" fmla="*/ 15 w 82"/>
                          <a:gd name="T7" fmla="*/ 25 h 26"/>
                          <a:gd name="T8" fmla="*/ 22 w 82"/>
                          <a:gd name="T9" fmla="*/ 25 h 26"/>
                          <a:gd name="T10" fmla="*/ 28 w 82"/>
                          <a:gd name="T11" fmla="*/ 24 h 26"/>
                          <a:gd name="T12" fmla="*/ 35 w 82"/>
                          <a:gd name="T13" fmla="*/ 23 h 26"/>
                          <a:gd name="T14" fmla="*/ 42 w 82"/>
                          <a:gd name="T15" fmla="*/ 22 h 26"/>
                          <a:gd name="T16" fmla="*/ 49 w 82"/>
                          <a:gd name="T17" fmla="*/ 20 h 26"/>
                          <a:gd name="T18" fmla="*/ 57 w 82"/>
                          <a:gd name="T19" fmla="*/ 18 h 26"/>
                          <a:gd name="T20" fmla="*/ 63 w 82"/>
                          <a:gd name="T21" fmla="*/ 17 h 26"/>
                          <a:gd name="T22" fmla="*/ 69 w 82"/>
                          <a:gd name="T23" fmla="*/ 14 h 26"/>
                          <a:gd name="T24" fmla="*/ 76 w 82"/>
                          <a:gd name="T25" fmla="*/ 11 h 26"/>
                          <a:gd name="T26" fmla="*/ 79 w 82"/>
                          <a:gd name="T27" fmla="*/ 8 h 26"/>
                          <a:gd name="T28" fmla="*/ 81 w 82"/>
                          <a:gd name="T29" fmla="*/ 5 h 26"/>
                          <a:gd name="T30" fmla="*/ 80 w 82"/>
                          <a:gd name="T31" fmla="*/ 3 h 26"/>
                          <a:gd name="T32" fmla="*/ 79 w 82"/>
                          <a:gd name="T33" fmla="*/ 2 h 26"/>
                          <a:gd name="T34" fmla="*/ 77 w 82"/>
                          <a:gd name="T35" fmla="*/ 1 h 26"/>
                          <a:gd name="T36" fmla="*/ 73 w 82"/>
                          <a:gd name="T37" fmla="*/ 0 h 26"/>
                          <a:gd name="T38" fmla="*/ 1 w 82"/>
                          <a:gd name="T39" fmla="*/ 14 h 26"/>
                          <a:gd name="T40" fmla="*/ 0 w 82"/>
                          <a:gd name="T41" fmla="*/ 23 h 2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82"/>
                          <a:gd name="T64" fmla="*/ 0 h 26"/>
                          <a:gd name="T65" fmla="*/ 82 w 82"/>
                          <a:gd name="T66" fmla="*/ 26 h 26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82" h="26">
                            <a:moveTo>
                              <a:pt x="0" y="23"/>
                            </a:moveTo>
                            <a:lnTo>
                              <a:pt x="5" y="24"/>
                            </a:lnTo>
                            <a:lnTo>
                              <a:pt x="10" y="25"/>
                            </a:lnTo>
                            <a:lnTo>
                              <a:pt x="15" y="25"/>
                            </a:lnTo>
                            <a:lnTo>
                              <a:pt x="22" y="25"/>
                            </a:lnTo>
                            <a:lnTo>
                              <a:pt x="28" y="24"/>
                            </a:lnTo>
                            <a:lnTo>
                              <a:pt x="35" y="23"/>
                            </a:lnTo>
                            <a:lnTo>
                              <a:pt x="42" y="22"/>
                            </a:lnTo>
                            <a:lnTo>
                              <a:pt x="49" y="20"/>
                            </a:lnTo>
                            <a:lnTo>
                              <a:pt x="57" y="18"/>
                            </a:lnTo>
                            <a:lnTo>
                              <a:pt x="63" y="17"/>
                            </a:lnTo>
                            <a:lnTo>
                              <a:pt x="69" y="14"/>
                            </a:lnTo>
                            <a:lnTo>
                              <a:pt x="76" y="11"/>
                            </a:lnTo>
                            <a:lnTo>
                              <a:pt x="79" y="8"/>
                            </a:lnTo>
                            <a:lnTo>
                              <a:pt x="81" y="5"/>
                            </a:lnTo>
                            <a:lnTo>
                              <a:pt x="80" y="3"/>
                            </a:lnTo>
                            <a:lnTo>
                              <a:pt x="79" y="2"/>
                            </a:lnTo>
                            <a:lnTo>
                              <a:pt x="77" y="1"/>
                            </a:lnTo>
                            <a:lnTo>
                              <a:pt x="73" y="0"/>
                            </a:lnTo>
                            <a:lnTo>
                              <a:pt x="1" y="14"/>
                            </a:lnTo>
                            <a:lnTo>
                              <a:pt x="0" y="23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17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99" y="3713"/>
                        <a:ext cx="82" cy="58"/>
                      </a:xfrm>
                      <a:custGeom>
                        <a:avLst/>
                        <a:gdLst>
                          <a:gd name="T0" fmla="*/ 81 w 82"/>
                          <a:gd name="T1" fmla="*/ 0 h 58"/>
                          <a:gd name="T2" fmla="*/ 81 w 82"/>
                          <a:gd name="T3" fmla="*/ 39 h 58"/>
                          <a:gd name="T4" fmla="*/ 0 w 82"/>
                          <a:gd name="T5" fmla="*/ 57 h 58"/>
                          <a:gd name="T6" fmla="*/ 1 w 82"/>
                          <a:gd name="T7" fmla="*/ 17 h 58"/>
                          <a:gd name="T8" fmla="*/ 81 w 82"/>
                          <a:gd name="T9" fmla="*/ 0 h 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2"/>
                          <a:gd name="T16" fmla="*/ 0 h 58"/>
                          <a:gd name="T17" fmla="*/ 82 w 82"/>
                          <a:gd name="T18" fmla="*/ 58 h 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2" h="58">
                            <a:moveTo>
                              <a:pt x="81" y="0"/>
                            </a:moveTo>
                            <a:lnTo>
                              <a:pt x="81" y="39"/>
                            </a:lnTo>
                            <a:lnTo>
                              <a:pt x="0" y="57"/>
                            </a:lnTo>
                            <a:lnTo>
                              <a:pt x="1" y="17"/>
                            </a:lnTo>
                            <a:lnTo>
                              <a:pt x="81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18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99" y="3710"/>
                        <a:ext cx="82" cy="24"/>
                      </a:xfrm>
                      <a:custGeom>
                        <a:avLst/>
                        <a:gdLst>
                          <a:gd name="T0" fmla="*/ 0 w 82"/>
                          <a:gd name="T1" fmla="*/ 21 h 24"/>
                          <a:gd name="T2" fmla="*/ 4 w 82"/>
                          <a:gd name="T3" fmla="*/ 22 h 24"/>
                          <a:gd name="T4" fmla="*/ 10 w 82"/>
                          <a:gd name="T5" fmla="*/ 23 h 24"/>
                          <a:gd name="T6" fmla="*/ 15 w 82"/>
                          <a:gd name="T7" fmla="*/ 23 h 24"/>
                          <a:gd name="T8" fmla="*/ 22 w 82"/>
                          <a:gd name="T9" fmla="*/ 23 h 24"/>
                          <a:gd name="T10" fmla="*/ 28 w 82"/>
                          <a:gd name="T11" fmla="*/ 22 h 24"/>
                          <a:gd name="T12" fmla="*/ 35 w 82"/>
                          <a:gd name="T13" fmla="*/ 21 h 24"/>
                          <a:gd name="T14" fmla="*/ 42 w 82"/>
                          <a:gd name="T15" fmla="*/ 20 h 24"/>
                          <a:gd name="T16" fmla="*/ 49 w 82"/>
                          <a:gd name="T17" fmla="*/ 18 h 24"/>
                          <a:gd name="T18" fmla="*/ 57 w 82"/>
                          <a:gd name="T19" fmla="*/ 16 h 24"/>
                          <a:gd name="T20" fmla="*/ 63 w 82"/>
                          <a:gd name="T21" fmla="*/ 14 h 24"/>
                          <a:gd name="T22" fmla="*/ 69 w 82"/>
                          <a:gd name="T23" fmla="*/ 12 h 24"/>
                          <a:gd name="T24" fmla="*/ 75 w 82"/>
                          <a:gd name="T25" fmla="*/ 9 h 24"/>
                          <a:gd name="T26" fmla="*/ 79 w 82"/>
                          <a:gd name="T27" fmla="*/ 6 h 24"/>
                          <a:gd name="T28" fmla="*/ 81 w 82"/>
                          <a:gd name="T29" fmla="*/ 4 h 24"/>
                          <a:gd name="T30" fmla="*/ 80 w 82"/>
                          <a:gd name="T31" fmla="*/ 1 h 24"/>
                          <a:gd name="T32" fmla="*/ 79 w 82"/>
                          <a:gd name="T33" fmla="*/ 0 h 24"/>
                          <a:gd name="T34" fmla="*/ 76 w 82"/>
                          <a:gd name="T35" fmla="*/ 0 h 24"/>
                          <a:gd name="T36" fmla="*/ 1 w 82"/>
                          <a:gd name="T37" fmla="*/ 13 h 24"/>
                          <a:gd name="T38" fmla="*/ 0 w 82"/>
                          <a:gd name="T39" fmla="*/ 21 h 24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82"/>
                          <a:gd name="T61" fmla="*/ 0 h 24"/>
                          <a:gd name="T62" fmla="*/ 82 w 82"/>
                          <a:gd name="T63" fmla="*/ 24 h 24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82" h="24">
                            <a:moveTo>
                              <a:pt x="0" y="21"/>
                            </a:moveTo>
                            <a:lnTo>
                              <a:pt x="4" y="22"/>
                            </a:lnTo>
                            <a:lnTo>
                              <a:pt x="10" y="23"/>
                            </a:lnTo>
                            <a:lnTo>
                              <a:pt x="15" y="23"/>
                            </a:lnTo>
                            <a:lnTo>
                              <a:pt x="22" y="23"/>
                            </a:lnTo>
                            <a:lnTo>
                              <a:pt x="28" y="22"/>
                            </a:lnTo>
                            <a:lnTo>
                              <a:pt x="35" y="21"/>
                            </a:lnTo>
                            <a:lnTo>
                              <a:pt x="42" y="20"/>
                            </a:lnTo>
                            <a:lnTo>
                              <a:pt x="49" y="18"/>
                            </a:lnTo>
                            <a:lnTo>
                              <a:pt x="57" y="16"/>
                            </a:lnTo>
                            <a:lnTo>
                              <a:pt x="63" y="14"/>
                            </a:lnTo>
                            <a:lnTo>
                              <a:pt x="69" y="12"/>
                            </a:lnTo>
                            <a:lnTo>
                              <a:pt x="75" y="9"/>
                            </a:lnTo>
                            <a:lnTo>
                              <a:pt x="79" y="6"/>
                            </a:lnTo>
                            <a:lnTo>
                              <a:pt x="81" y="4"/>
                            </a:lnTo>
                            <a:lnTo>
                              <a:pt x="80" y="1"/>
                            </a:lnTo>
                            <a:lnTo>
                              <a:pt x="79" y="0"/>
                            </a:lnTo>
                            <a:lnTo>
                              <a:pt x="76" y="0"/>
                            </a:lnTo>
                            <a:lnTo>
                              <a:pt x="1" y="13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solidFill>
                        <a:srgbClr val="FF9F1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  <p:grpSp>
                  <p:nvGrpSpPr>
                    <p:cNvPr id="112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23" y="3727"/>
                      <a:ext cx="63" cy="26"/>
                      <a:chOff x="1123" y="3727"/>
                      <a:chExt cx="63" cy="26"/>
                    </a:xfrm>
                  </p:grpSpPr>
                  <p:sp>
                    <p:nvSpPr>
                      <p:cNvPr id="113" name="Freeform 2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8" y="3727"/>
                        <a:ext cx="38" cy="16"/>
                      </a:xfrm>
                      <a:custGeom>
                        <a:avLst/>
                        <a:gdLst>
                          <a:gd name="T0" fmla="*/ 0 w 38"/>
                          <a:gd name="T1" fmla="*/ 0 h 16"/>
                          <a:gd name="T2" fmla="*/ 37 w 38"/>
                          <a:gd name="T3" fmla="*/ 15 h 16"/>
                          <a:gd name="T4" fmla="*/ 0 60000 65536"/>
                          <a:gd name="T5" fmla="*/ 0 60000 65536"/>
                          <a:gd name="T6" fmla="*/ 0 w 38"/>
                          <a:gd name="T7" fmla="*/ 0 h 16"/>
                          <a:gd name="T8" fmla="*/ 38 w 38"/>
                          <a:gd name="T9" fmla="*/ 16 h 16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8" h="16">
                            <a:moveTo>
                              <a:pt x="0" y="0"/>
                            </a:moveTo>
                            <a:lnTo>
                              <a:pt x="37" y="15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3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14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3735"/>
                        <a:ext cx="44" cy="17"/>
                      </a:xfrm>
                      <a:custGeom>
                        <a:avLst/>
                        <a:gdLst>
                          <a:gd name="T0" fmla="*/ 0 w 44"/>
                          <a:gd name="T1" fmla="*/ 0 h 17"/>
                          <a:gd name="T2" fmla="*/ 43 w 44"/>
                          <a:gd name="T3" fmla="*/ 16 h 17"/>
                          <a:gd name="T4" fmla="*/ 0 60000 65536"/>
                          <a:gd name="T5" fmla="*/ 0 60000 65536"/>
                          <a:gd name="T6" fmla="*/ 0 w 44"/>
                          <a:gd name="T7" fmla="*/ 0 h 17"/>
                          <a:gd name="T8" fmla="*/ 44 w 44"/>
                          <a:gd name="T9" fmla="*/ 17 h 1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4" h="17">
                            <a:moveTo>
                              <a:pt x="0" y="0"/>
                            </a:moveTo>
                            <a:lnTo>
                              <a:pt x="43" y="16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115" name="Freeform 2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23" y="3735"/>
                        <a:ext cx="46" cy="18"/>
                      </a:xfrm>
                      <a:custGeom>
                        <a:avLst/>
                        <a:gdLst>
                          <a:gd name="T0" fmla="*/ 0 w 46"/>
                          <a:gd name="T1" fmla="*/ 0 h 18"/>
                          <a:gd name="T2" fmla="*/ 45 w 46"/>
                          <a:gd name="T3" fmla="*/ 17 h 18"/>
                          <a:gd name="T4" fmla="*/ 0 60000 65536"/>
                          <a:gd name="T5" fmla="*/ 0 60000 65536"/>
                          <a:gd name="T6" fmla="*/ 0 w 46"/>
                          <a:gd name="T7" fmla="*/ 0 h 18"/>
                          <a:gd name="T8" fmla="*/ 46 w 46"/>
                          <a:gd name="T9" fmla="*/ 18 h 1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6" h="18">
                            <a:moveTo>
                              <a:pt x="0" y="0"/>
                            </a:moveTo>
                            <a:lnTo>
                              <a:pt x="45" y="17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</p:grpSp>
              <p:sp>
                <p:nvSpPr>
                  <p:cNvPr id="110" name="Freeform 217"/>
                  <p:cNvSpPr>
                    <a:spLocks/>
                  </p:cNvSpPr>
                  <p:nvPr/>
                </p:nvSpPr>
                <p:spPr bwMode="auto">
                  <a:xfrm>
                    <a:off x="1099" y="3707"/>
                    <a:ext cx="101" cy="93"/>
                  </a:xfrm>
                  <a:custGeom>
                    <a:avLst/>
                    <a:gdLst>
                      <a:gd name="T0" fmla="*/ 0 w 101"/>
                      <a:gd name="T1" fmla="*/ 20 h 93"/>
                      <a:gd name="T2" fmla="*/ 100 w 101"/>
                      <a:gd name="T3" fmla="*/ 0 h 93"/>
                      <a:gd name="T4" fmla="*/ 100 w 101"/>
                      <a:gd name="T5" fmla="*/ 71 h 93"/>
                      <a:gd name="T6" fmla="*/ 0 w 101"/>
                      <a:gd name="T7" fmla="*/ 92 h 93"/>
                      <a:gd name="T8" fmla="*/ 0 w 101"/>
                      <a:gd name="T9" fmla="*/ 2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1"/>
                      <a:gd name="T16" fmla="*/ 0 h 93"/>
                      <a:gd name="T17" fmla="*/ 101 w 101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1" h="93">
                        <a:moveTo>
                          <a:pt x="0" y="20"/>
                        </a:moveTo>
                        <a:lnTo>
                          <a:pt x="100" y="0"/>
                        </a:lnTo>
                        <a:lnTo>
                          <a:pt x="100" y="71"/>
                        </a:lnTo>
                        <a:lnTo>
                          <a:pt x="0" y="92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  <p:grpSp>
            <p:nvGrpSpPr>
              <p:cNvPr id="84" name="Group 218"/>
              <p:cNvGrpSpPr>
                <a:grpSpLocks/>
              </p:cNvGrpSpPr>
              <p:nvPr/>
            </p:nvGrpSpPr>
            <p:grpSpPr bwMode="auto">
              <a:xfrm>
                <a:off x="848" y="3697"/>
                <a:ext cx="218" cy="187"/>
                <a:chOff x="848" y="3697"/>
                <a:chExt cx="218" cy="187"/>
              </a:xfrm>
            </p:grpSpPr>
            <p:grpSp>
              <p:nvGrpSpPr>
                <p:cNvPr id="85" name="Group 219"/>
                <p:cNvGrpSpPr>
                  <a:grpSpLocks/>
                </p:cNvGrpSpPr>
                <p:nvPr/>
              </p:nvGrpSpPr>
              <p:grpSpPr bwMode="auto">
                <a:xfrm>
                  <a:off x="848" y="3697"/>
                  <a:ext cx="218" cy="187"/>
                  <a:chOff x="848" y="3697"/>
                  <a:chExt cx="218" cy="187"/>
                </a:xfrm>
              </p:grpSpPr>
              <p:grpSp>
                <p:nvGrpSpPr>
                  <p:cNvPr id="98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853" y="3833"/>
                    <a:ext cx="199" cy="51"/>
                    <a:chOff x="853" y="3833"/>
                    <a:chExt cx="199" cy="51"/>
                  </a:xfrm>
                </p:grpSpPr>
                <p:sp>
                  <p:nvSpPr>
                    <p:cNvPr id="104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932" y="3833"/>
                      <a:ext cx="120" cy="51"/>
                    </a:xfrm>
                    <a:custGeom>
                      <a:avLst/>
                      <a:gdLst>
                        <a:gd name="T0" fmla="*/ 0 w 120"/>
                        <a:gd name="T1" fmla="*/ 24 h 51"/>
                        <a:gd name="T2" fmla="*/ 0 w 120"/>
                        <a:gd name="T3" fmla="*/ 50 h 51"/>
                        <a:gd name="T4" fmla="*/ 119 w 120"/>
                        <a:gd name="T5" fmla="*/ 26 h 51"/>
                        <a:gd name="T6" fmla="*/ 119 w 120"/>
                        <a:gd name="T7" fmla="*/ 0 h 51"/>
                        <a:gd name="T8" fmla="*/ 0 w 120"/>
                        <a:gd name="T9" fmla="*/ 24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0"/>
                        <a:gd name="T16" fmla="*/ 0 h 51"/>
                        <a:gd name="T17" fmla="*/ 120 w 120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0" h="51">
                          <a:moveTo>
                            <a:pt x="0" y="24"/>
                          </a:moveTo>
                          <a:lnTo>
                            <a:pt x="0" y="50"/>
                          </a:lnTo>
                          <a:lnTo>
                            <a:pt x="119" y="26"/>
                          </a:lnTo>
                          <a:lnTo>
                            <a:pt x="119" y="0"/>
                          </a:lnTo>
                          <a:lnTo>
                            <a:pt x="0" y="24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05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853" y="3844"/>
                      <a:ext cx="80" cy="40"/>
                    </a:xfrm>
                    <a:custGeom>
                      <a:avLst/>
                      <a:gdLst>
                        <a:gd name="T0" fmla="*/ 79 w 80"/>
                        <a:gd name="T1" fmla="*/ 20 h 40"/>
                        <a:gd name="T2" fmla="*/ 79 w 80"/>
                        <a:gd name="T3" fmla="*/ 39 h 40"/>
                        <a:gd name="T4" fmla="*/ 0 w 80"/>
                        <a:gd name="T5" fmla="*/ 16 h 40"/>
                        <a:gd name="T6" fmla="*/ 0 w 80"/>
                        <a:gd name="T7" fmla="*/ 0 h 40"/>
                        <a:gd name="T8" fmla="*/ 79 w 80"/>
                        <a:gd name="T9" fmla="*/ 20 h 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0"/>
                        <a:gd name="T16" fmla="*/ 0 h 40"/>
                        <a:gd name="T17" fmla="*/ 80 w 80"/>
                        <a:gd name="T18" fmla="*/ 40 h 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0" h="40">
                          <a:moveTo>
                            <a:pt x="79" y="20"/>
                          </a:moveTo>
                          <a:lnTo>
                            <a:pt x="79" y="39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79" y="2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  <p:grpSp>
                <p:nvGrpSpPr>
                  <p:cNvPr id="99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848" y="3697"/>
                    <a:ext cx="218" cy="170"/>
                    <a:chOff x="848" y="3697"/>
                    <a:chExt cx="218" cy="170"/>
                  </a:xfrm>
                </p:grpSpPr>
                <p:sp>
                  <p:nvSpPr>
                    <p:cNvPr id="100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916" y="3715"/>
                      <a:ext cx="149" cy="152"/>
                    </a:xfrm>
                    <a:custGeom>
                      <a:avLst/>
                      <a:gdLst>
                        <a:gd name="T0" fmla="*/ 0 w 149"/>
                        <a:gd name="T1" fmla="*/ 28 h 152"/>
                        <a:gd name="T2" fmla="*/ 136 w 149"/>
                        <a:gd name="T3" fmla="*/ 0 h 152"/>
                        <a:gd name="T4" fmla="*/ 148 w 149"/>
                        <a:gd name="T5" fmla="*/ 12 h 152"/>
                        <a:gd name="T6" fmla="*/ 148 w 149"/>
                        <a:gd name="T7" fmla="*/ 123 h 152"/>
                        <a:gd name="T8" fmla="*/ 12 w 149"/>
                        <a:gd name="T9" fmla="*/ 151 h 152"/>
                        <a:gd name="T10" fmla="*/ 12 w 149"/>
                        <a:gd name="T11" fmla="*/ 41 h 152"/>
                        <a:gd name="T12" fmla="*/ 0 w 149"/>
                        <a:gd name="T13" fmla="*/ 28 h 15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9"/>
                        <a:gd name="T22" fmla="*/ 0 h 152"/>
                        <a:gd name="T23" fmla="*/ 149 w 149"/>
                        <a:gd name="T24" fmla="*/ 152 h 15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9" h="152">
                          <a:moveTo>
                            <a:pt x="0" y="28"/>
                          </a:moveTo>
                          <a:lnTo>
                            <a:pt x="136" y="0"/>
                          </a:lnTo>
                          <a:lnTo>
                            <a:pt x="148" y="12"/>
                          </a:lnTo>
                          <a:lnTo>
                            <a:pt x="148" y="123"/>
                          </a:lnTo>
                          <a:lnTo>
                            <a:pt x="12" y="151"/>
                          </a:lnTo>
                          <a:lnTo>
                            <a:pt x="12" y="41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01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849" y="3697"/>
                      <a:ext cx="204" cy="47"/>
                    </a:xfrm>
                    <a:custGeom>
                      <a:avLst/>
                      <a:gdLst>
                        <a:gd name="T0" fmla="*/ 0 w 204"/>
                        <a:gd name="T1" fmla="*/ 28 h 47"/>
                        <a:gd name="T2" fmla="*/ 136 w 204"/>
                        <a:gd name="T3" fmla="*/ 0 h 47"/>
                        <a:gd name="T4" fmla="*/ 203 w 204"/>
                        <a:gd name="T5" fmla="*/ 18 h 47"/>
                        <a:gd name="T6" fmla="*/ 66 w 204"/>
                        <a:gd name="T7" fmla="*/ 46 h 47"/>
                        <a:gd name="T8" fmla="*/ 0 w 204"/>
                        <a:gd name="T9" fmla="*/ 28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4"/>
                        <a:gd name="T16" fmla="*/ 0 h 47"/>
                        <a:gd name="T17" fmla="*/ 204 w 204"/>
                        <a:gd name="T18" fmla="*/ 47 h 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4" h="47">
                          <a:moveTo>
                            <a:pt x="0" y="28"/>
                          </a:moveTo>
                          <a:lnTo>
                            <a:pt x="136" y="0"/>
                          </a:lnTo>
                          <a:lnTo>
                            <a:pt x="203" y="18"/>
                          </a:lnTo>
                          <a:lnTo>
                            <a:pt x="66" y="46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9F9F9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02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848" y="3725"/>
                      <a:ext cx="81" cy="141"/>
                    </a:xfrm>
                    <a:custGeom>
                      <a:avLst/>
                      <a:gdLst>
                        <a:gd name="T0" fmla="*/ 0 w 81"/>
                        <a:gd name="T1" fmla="*/ 0 h 141"/>
                        <a:gd name="T2" fmla="*/ 68 w 81"/>
                        <a:gd name="T3" fmla="*/ 18 h 141"/>
                        <a:gd name="T4" fmla="*/ 80 w 81"/>
                        <a:gd name="T5" fmla="*/ 30 h 141"/>
                        <a:gd name="T6" fmla="*/ 80 w 81"/>
                        <a:gd name="T7" fmla="*/ 140 h 141"/>
                        <a:gd name="T8" fmla="*/ 0 w 81"/>
                        <a:gd name="T9" fmla="*/ 116 h 141"/>
                        <a:gd name="T10" fmla="*/ 0 w 81"/>
                        <a:gd name="T11" fmla="*/ 0 h 14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1"/>
                        <a:gd name="T19" fmla="*/ 0 h 141"/>
                        <a:gd name="T20" fmla="*/ 81 w 81"/>
                        <a:gd name="T21" fmla="*/ 141 h 14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1" h="141">
                          <a:moveTo>
                            <a:pt x="0" y="0"/>
                          </a:moveTo>
                          <a:lnTo>
                            <a:pt x="68" y="18"/>
                          </a:lnTo>
                          <a:lnTo>
                            <a:pt x="80" y="30"/>
                          </a:lnTo>
                          <a:lnTo>
                            <a:pt x="80" y="140"/>
                          </a:lnTo>
                          <a:lnTo>
                            <a:pt x="0" y="1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  <p:sp>
                  <p:nvSpPr>
                    <p:cNvPr id="103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929" y="3727"/>
                      <a:ext cx="137" cy="29"/>
                    </a:xfrm>
                    <a:custGeom>
                      <a:avLst/>
                      <a:gdLst>
                        <a:gd name="T0" fmla="*/ 0 w 137"/>
                        <a:gd name="T1" fmla="*/ 28 h 29"/>
                        <a:gd name="T2" fmla="*/ 136 w 137"/>
                        <a:gd name="T3" fmla="*/ 0 h 29"/>
                        <a:gd name="T4" fmla="*/ 0 60000 65536"/>
                        <a:gd name="T5" fmla="*/ 0 60000 65536"/>
                        <a:gd name="T6" fmla="*/ 0 w 137"/>
                        <a:gd name="T7" fmla="*/ 0 h 29"/>
                        <a:gd name="T8" fmla="*/ 137 w 137"/>
                        <a:gd name="T9" fmla="*/ 29 h 2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37" h="29">
                          <a:moveTo>
                            <a:pt x="0" y="28"/>
                          </a:moveTo>
                          <a:lnTo>
                            <a:pt x="136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0" hangingPunct="0"/>
                      <a:endParaRPr lang="en-US" sz="4000" b="1">
                        <a:ea typeface="Hei" charset="-122"/>
                      </a:endParaRPr>
                    </a:p>
                  </p:txBody>
                </p:sp>
              </p:grpSp>
            </p:grpSp>
            <p:grpSp>
              <p:nvGrpSpPr>
                <p:cNvPr id="86" name="Group 228"/>
                <p:cNvGrpSpPr>
                  <a:grpSpLocks/>
                </p:cNvGrpSpPr>
                <p:nvPr/>
              </p:nvGrpSpPr>
              <p:grpSpPr bwMode="auto">
                <a:xfrm>
                  <a:off x="947" y="3749"/>
                  <a:ext cx="102" cy="93"/>
                  <a:chOff x="947" y="3749"/>
                  <a:chExt cx="102" cy="93"/>
                </a:xfrm>
              </p:grpSpPr>
              <p:sp>
                <p:nvSpPr>
                  <p:cNvPr id="87" name="Freeform 229"/>
                  <p:cNvSpPr>
                    <a:spLocks/>
                  </p:cNvSpPr>
                  <p:nvPr/>
                </p:nvSpPr>
                <p:spPr bwMode="auto">
                  <a:xfrm>
                    <a:off x="948" y="3749"/>
                    <a:ext cx="94" cy="86"/>
                  </a:xfrm>
                  <a:custGeom>
                    <a:avLst/>
                    <a:gdLst>
                      <a:gd name="T0" fmla="*/ 0 w 94"/>
                      <a:gd name="T1" fmla="*/ 19 h 86"/>
                      <a:gd name="T2" fmla="*/ 93 w 94"/>
                      <a:gd name="T3" fmla="*/ 0 h 86"/>
                      <a:gd name="T4" fmla="*/ 93 w 94"/>
                      <a:gd name="T5" fmla="*/ 67 h 86"/>
                      <a:gd name="T6" fmla="*/ 0 w 94"/>
                      <a:gd name="T7" fmla="*/ 85 h 86"/>
                      <a:gd name="T8" fmla="*/ 0 w 94"/>
                      <a:gd name="T9" fmla="*/ 19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4"/>
                      <a:gd name="T16" fmla="*/ 0 h 86"/>
                      <a:gd name="T17" fmla="*/ 94 w 94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4" h="86">
                        <a:moveTo>
                          <a:pt x="0" y="19"/>
                        </a:moveTo>
                        <a:lnTo>
                          <a:pt x="93" y="0"/>
                        </a:lnTo>
                        <a:lnTo>
                          <a:pt x="93" y="67"/>
                        </a:lnTo>
                        <a:lnTo>
                          <a:pt x="0" y="85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5F7FFF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  <p:grpSp>
                <p:nvGrpSpPr>
                  <p:cNvPr id="88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948" y="3752"/>
                    <a:ext cx="87" cy="66"/>
                    <a:chOff x="948" y="3752"/>
                    <a:chExt cx="87" cy="66"/>
                  </a:xfrm>
                </p:grpSpPr>
                <p:grpSp>
                  <p:nvGrpSpPr>
                    <p:cNvPr id="90" name="Group 2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48" y="3752"/>
                      <a:ext cx="81" cy="66"/>
                      <a:chOff x="948" y="3752"/>
                      <a:chExt cx="81" cy="66"/>
                    </a:xfrm>
                  </p:grpSpPr>
                  <p:sp>
                    <p:nvSpPr>
                      <p:cNvPr id="95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8" y="3792"/>
                        <a:ext cx="81" cy="26"/>
                      </a:xfrm>
                      <a:custGeom>
                        <a:avLst/>
                        <a:gdLst>
                          <a:gd name="T0" fmla="*/ 0 w 81"/>
                          <a:gd name="T1" fmla="*/ 23 h 26"/>
                          <a:gd name="T2" fmla="*/ 5 w 81"/>
                          <a:gd name="T3" fmla="*/ 24 h 26"/>
                          <a:gd name="T4" fmla="*/ 10 w 81"/>
                          <a:gd name="T5" fmla="*/ 25 h 26"/>
                          <a:gd name="T6" fmla="*/ 15 w 81"/>
                          <a:gd name="T7" fmla="*/ 25 h 26"/>
                          <a:gd name="T8" fmla="*/ 22 w 81"/>
                          <a:gd name="T9" fmla="*/ 25 h 26"/>
                          <a:gd name="T10" fmla="*/ 28 w 81"/>
                          <a:gd name="T11" fmla="*/ 24 h 26"/>
                          <a:gd name="T12" fmla="*/ 35 w 81"/>
                          <a:gd name="T13" fmla="*/ 23 h 26"/>
                          <a:gd name="T14" fmla="*/ 42 w 81"/>
                          <a:gd name="T15" fmla="*/ 22 h 26"/>
                          <a:gd name="T16" fmla="*/ 49 w 81"/>
                          <a:gd name="T17" fmla="*/ 20 h 26"/>
                          <a:gd name="T18" fmla="*/ 56 w 81"/>
                          <a:gd name="T19" fmla="*/ 18 h 26"/>
                          <a:gd name="T20" fmla="*/ 63 w 81"/>
                          <a:gd name="T21" fmla="*/ 17 h 26"/>
                          <a:gd name="T22" fmla="*/ 69 w 81"/>
                          <a:gd name="T23" fmla="*/ 14 h 26"/>
                          <a:gd name="T24" fmla="*/ 75 w 81"/>
                          <a:gd name="T25" fmla="*/ 11 h 26"/>
                          <a:gd name="T26" fmla="*/ 79 w 81"/>
                          <a:gd name="T27" fmla="*/ 8 h 26"/>
                          <a:gd name="T28" fmla="*/ 80 w 81"/>
                          <a:gd name="T29" fmla="*/ 5 h 26"/>
                          <a:gd name="T30" fmla="*/ 80 w 81"/>
                          <a:gd name="T31" fmla="*/ 4 h 26"/>
                          <a:gd name="T32" fmla="*/ 79 w 81"/>
                          <a:gd name="T33" fmla="*/ 2 h 26"/>
                          <a:gd name="T34" fmla="*/ 76 w 81"/>
                          <a:gd name="T35" fmla="*/ 1 h 26"/>
                          <a:gd name="T36" fmla="*/ 73 w 81"/>
                          <a:gd name="T37" fmla="*/ 0 h 26"/>
                          <a:gd name="T38" fmla="*/ 0 w 81"/>
                          <a:gd name="T39" fmla="*/ 14 h 26"/>
                          <a:gd name="T40" fmla="*/ 0 w 81"/>
                          <a:gd name="T41" fmla="*/ 23 h 2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81"/>
                          <a:gd name="T64" fmla="*/ 0 h 26"/>
                          <a:gd name="T65" fmla="*/ 81 w 81"/>
                          <a:gd name="T66" fmla="*/ 26 h 26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81" h="26">
                            <a:moveTo>
                              <a:pt x="0" y="23"/>
                            </a:moveTo>
                            <a:lnTo>
                              <a:pt x="5" y="24"/>
                            </a:lnTo>
                            <a:lnTo>
                              <a:pt x="10" y="25"/>
                            </a:lnTo>
                            <a:lnTo>
                              <a:pt x="15" y="25"/>
                            </a:lnTo>
                            <a:lnTo>
                              <a:pt x="22" y="25"/>
                            </a:lnTo>
                            <a:lnTo>
                              <a:pt x="28" y="24"/>
                            </a:lnTo>
                            <a:lnTo>
                              <a:pt x="35" y="23"/>
                            </a:lnTo>
                            <a:lnTo>
                              <a:pt x="42" y="22"/>
                            </a:lnTo>
                            <a:lnTo>
                              <a:pt x="49" y="20"/>
                            </a:lnTo>
                            <a:lnTo>
                              <a:pt x="56" y="18"/>
                            </a:lnTo>
                            <a:lnTo>
                              <a:pt x="63" y="17"/>
                            </a:lnTo>
                            <a:lnTo>
                              <a:pt x="69" y="14"/>
                            </a:lnTo>
                            <a:lnTo>
                              <a:pt x="75" y="11"/>
                            </a:lnTo>
                            <a:lnTo>
                              <a:pt x="79" y="8"/>
                            </a:lnTo>
                            <a:lnTo>
                              <a:pt x="80" y="5"/>
                            </a:lnTo>
                            <a:lnTo>
                              <a:pt x="80" y="4"/>
                            </a:lnTo>
                            <a:lnTo>
                              <a:pt x="79" y="2"/>
                            </a:lnTo>
                            <a:lnTo>
                              <a:pt x="76" y="1"/>
                            </a:lnTo>
                            <a:lnTo>
                              <a:pt x="73" y="0"/>
                            </a:lnTo>
                            <a:lnTo>
                              <a:pt x="0" y="14"/>
                            </a:lnTo>
                            <a:lnTo>
                              <a:pt x="0" y="23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96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8" y="3756"/>
                        <a:ext cx="81" cy="57"/>
                      </a:xfrm>
                      <a:custGeom>
                        <a:avLst/>
                        <a:gdLst>
                          <a:gd name="T0" fmla="*/ 80 w 81"/>
                          <a:gd name="T1" fmla="*/ 0 h 57"/>
                          <a:gd name="T2" fmla="*/ 80 w 81"/>
                          <a:gd name="T3" fmla="*/ 38 h 57"/>
                          <a:gd name="T4" fmla="*/ 0 w 81"/>
                          <a:gd name="T5" fmla="*/ 56 h 57"/>
                          <a:gd name="T6" fmla="*/ 0 w 81"/>
                          <a:gd name="T7" fmla="*/ 16 h 57"/>
                          <a:gd name="T8" fmla="*/ 80 w 81"/>
                          <a:gd name="T9" fmla="*/ 0 h 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1"/>
                          <a:gd name="T16" fmla="*/ 0 h 57"/>
                          <a:gd name="T17" fmla="*/ 81 w 81"/>
                          <a:gd name="T18" fmla="*/ 57 h 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1" h="57">
                            <a:moveTo>
                              <a:pt x="80" y="0"/>
                            </a:moveTo>
                            <a:lnTo>
                              <a:pt x="80" y="38"/>
                            </a:lnTo>
                            <a:lnTo>
                              <a:pt x="0" y="56"/>
                            </a:lnTo>
                            <a:lnTo>
                              <a:pt x="0" y="16"/>
                            </a:lnTo>
                            <a:lnTo>
                              <a:pt x="80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97" name="Freeform 2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48" y="3752"/>
                        <a:ext cx="81" cy="24"/>
                      </a:xfrm>
                      <a:custGeom>
                        <a:avLst/>
                        <a:gdLst>
                          <a:gd name="T0" fmla="*/ 0 w 81"/>
                          <a:gd name="T1" fmla="*/ 21 h 24"/>
                          <a:gd name="T2" fmla="*/ 4 w 81"/>
                          <a:gd name="T3" fmla="*/ 22 h 24"/>
                          <a:gd name="T4" fmla="*/ 10 w 81"/>
                          <a:gd name="T5" fmla="*/ 23 h 24"/>
                          <a:gd name="T6" fmla="*/ 15 w 81"/>
                          <a:gd name="T7" fmla="*/ 23 h 24"/>
                          <a:gd name="T8" fmla="*/ 22 w 81"/>
                          <a:gd name="T9" fmla="*/ 23 h 24"/>
                          <a:gd name="T10" fmla="*/ 28 w 81"/>
                          <a:gd name="T11" fmla="*/ 22 h 24"/>
                          <a:gd name="T12" fmla="*/ 35 w 81"/>
                          <a:gd name="T13" fmla="*/ 22 h 24"/>
                          <a:gd name="T14" fmla="*/ 42 w 81"/>
                          <a:gd name="T15" fmla="*/ 20 h 24"/>
                          <a:gd name="T16" fmla="*/ 49 w 81"/>
                          <a:gd name="T17" fmla="*/ 18 h 24"/>
                          <a:gd name="T18" fmla="*/ 56 w 81"/>
                          <a:gd name="T19" fmla="*/ 16 h 24"/>
                          <a:gd name="T20" fmla="*/ 63 w 81"/>
                          <a:gd name="T21" fmla="*/ 14 h 24"/>
                          <a:gd name="T22" fmla="*/ 69 w 81"/>
                          <a:gd name="T23" fmla="*/ 12 h 24"/>
                          <a:gd name="T24" fmla="*/ 75 w 81"/>
                          <a:gd name="T25" fmla="*/ 9 h 24"/>
                          <a:gd name="T26" fmla="*/ 79 w 81"/>
                          <a:gd name="T27" fmla="*/ 6 h 24"/>
                          <a:gd name="T28" fmla="*/ 80 w 81"/>
                          <a:gd name="T29" fmla="*/ 4 h 24"/>
                          <a:gd name="T30" fmla="*/ 80 w 81"/>
                          <a:gd name="T31" fmla="*/ 1 h 24"/>
                          <a:gd name="T32" fmla="*/ 79 w 81"/>
                          <a:gd name="T33" fmla="*/ 0 h 24"/>
                          <a:gd name="T34" fmla="*/ 75 w 81"/>
                          <a:gd name="T35" fmla="*/ 0 h 24"/>
                          <a:gd name="T36" fmla="*/ 0 w 81"/>
                          <a:gd name="T37" fmla="*/ 13 h 24"/>
                          <a:gd name="T38" fmla="*/ 0 w 81"/>
                          <a:gd name="T39" fmla="*/ 21 h 24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81"/>
                          <a:gd name="T61" fmla="*/ 0 h 24"/>
                          <a:gd name="T62" fmla="*/ 81 w 81"/>
                          <a:gd name="T63" fmla="*/ 24 h 24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81" h="24">
                            <a:moveTo>
                              <a:pt x="0" y="21"/>
                            </a:moveTo>
                            <a:lnTo>
                              <a:pt x="4" y="22"/>
                            </a:lnTo>
                            <a:lnTo>
                              <a:pt x="10" y="23"/>
                            </a:lnTo>
                            <a:lnTo>
                              <a:pt x="15" y="23"/>
                            </a:lnTo>
                            <a:lnTo>
                              <a:pt x="22" y="23"/>
                            </a:lnTo>
                            <a:lnTo>
                              <a:pt x="28" y="22"/>
                            </a:lnTo>
                            <a:lnTo>
                              <a:pt x="35" y="22"/>
                            </a:lnTo>
                            <a:lnTo>
                              <a:pt x="42" y="20"/>
                            </a:lnTo>
                            <a:lnTo>
                              <a:pt x="49" y="18"/>
                            </a:lnTo>
                            <a:lnTo>
                              <a:pt x="56" y="16"/>
                            </a:lnTo>
                            <a:lnTo>
                              <a:pt x="63" y="14"/>
                            </a:lnTo>
                            <a:lnTo>
                              <a:pt x="69" y="12"/>
                            </a:lnTo>
                            <a:lnTo>
                              <a:pt x="75" y="9"/>
                            </a:lnTo>
                            <a:lnTo>
                              <a:pt x="79" y="6"/>
                            </a:lnTo>
                            <a:lnTo>
                              <a:pt x="80" y="4"/>
                            </a:lnTo>
                            <a:lnTo>
                              <a:pt x="80" y="1"/>
                            </a:lnTo>
                            <a:lnTo>
                              <a:pt x="79" y="0"/>
                            </a:lnTo>
                            <a:lnTo>
                              <a:pt x="75" y="0"/>
                            </a:lnTo>
                            <a:lnTo>
                              <a:pt x="0" y="13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solidFill>
                        <a:srgbClr val="FF9F1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  <p:grpSp>
                  <p:nvGrpSpPr>
                    <p:cNvPr id="91" name="Group 2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2" y="3770"/>
                      <a:ext cx="63" cy="26"/>
                      <a:chOff x="972" y="3770"/>
                      <a:chExt cx="63" cy="26"/>
                    </a:xfrm>
                  </p:grpSpPr>
                  <p:sp>
                    <p:nvSpPr>
                      <p:cNvPr id="92" name="Freeform 2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7" y="3770"/>
                        <a:ext cx="38" cy="15"/>
                      </a:xfrm>
                      <a:custGeom>
                        <a:avLst/>
                        <a:gdLst>
                          <a:gd name="T0" fmla="*/ 0 w 38"/>
                          <a:gd name="T1" fmla="*/ 0 h 15"/>
                          <a:gd name="T2" fmla="*/ 37 w 38"/>
                          <a:gd name="T3" fmla="*/ 14 h 15"/>
                          <a:gd name="T4" fmla="*/ 0 60000 65536"/>
                          <a:gd name="T5" fmla="*/ 0 60000 65536"/>
                          <a:gd name="T6" fmla="*/ 0 w 38"/>
                          <a:gd name="T7" fmla="*/ 0 h 15"/>
                          <a:gd name="T8" fmla="*/ 38 w 38"/>
                          <a:gd name="T9" fmla="*/ 15 h 15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38" h="15">
                            <a:moveTo>
                              <a:pt x="0" y="0"/>
                            </a:moveTo>
                            <a:lnTo>
                              <a:pt x="37" y="14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3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93" name="Freeform 2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1" y="3778"/>
                        <a:ext cx="44" cy="17"/>
                      </a:xfrm>
                      <a:custGeom>
                        <a:avLst/>
                        <a:gdLst>
                          <a:gd name="T0" fmla="*/ 0 w 44"/>
                          <a:gd name="T1" fmla="*/ 0 h 17"/>
                          <a:gd name="T2" fmla="*/ 43 w 44"/>
                          <a:gd name="T3" fmla="*/ 16 h 17"/>
                          <a:gd name="T4" fmla="*/ 0 60000 65536"/>
                          <a:gd name="T5" fmla="*/ 0 60000 65536"/>
                          <a:gd name="T6" fmla="*/ 0 w 44"/>
                          <a:gd name="T7" fmla="*/ 0 h 17"/>
                          <a:gd name="T8" fmla="*/ 44 w 44"/>
                          <a:gd name="T9" fmla="*/ 17 h 17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4" h="17">
                            <a:moveTo>
                              <a:pt x="0" y="0"/>
                            </a:moveTo>
                            <a:lnTo>
                              <a:pt x="43" y="16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  <p:sp>
                    <p:nvSpPr>
                      <p:cNvPr id="94" name="Freeform 2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2" y="3777"/>
                        <a:ext cx="46" cy="19"/>
                      </a:xfrm>
                      <a:custGeom>
                        <a:avLst/>
                        <a:gdLst>
                          <a:gd name="T0" fmla="*/ 0 w 46"/>
                          <a:gd name="T1" fmla="*/ 0 h 19"/>
                          <a:gd name="T2" fmla="*/ 45 w 46"/>
                          <a:gd name="T3" fmla="*/ 18 h 19"/>
                          <a:gd name="T4" fmla="*/ 0 60000 65536"/>
                          <a:gd name="T5" fmla="*/ 0 60000 65536"/>
                          <a:gd name="T6" fmla="*/ 0 w 46"/>
                          <a:gd name="T7" fmla="*/ 0 h 19"/>
                          <a:gd name="T8" fmla="*/ 46 w 46"/>
                          <a:gd name="T9" fmla="*/ 19 h 19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6" h="19">
                            <a:moveTo>
                              <a:pt x="0" y="0"/>
                            </a:moveTo>
                            <a:lnTo>
                              <a:pt x="45" y="18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5F7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eaLnBrk="0" hangingPunct="0"/>
                        <a:endParaRPr lang="en-US" sz="4000" b="1">
                          <a:ea typeface="Hei" charset="-122"/>
                        </a:endParaRPr>
                      </a:p>
                    </p:txBody>
                  </p:sp>
                </p:grpSp>
              </p:grpSp>
              <p:sp>
                <p:nvSpPr>
                  <p:cNvPr id="89" name="Freeform 239"/>
                  <p:cNvSpPr>
                    <a:spLocks/>
                  </p:cNvSpPr>
                  <p:nvPr/>
                </p:nvSpPr>
                <p:spPr bwMode="auto">
                  <a:xfrm>
                    <a:off x="947" y="3749"/>
                    <a:ext cx="102" cy="93"/>
                  </a:xfrm>
                  <a:custGeom>
                    <a:avLst/>
                    <a:gdLst>
                      <a:gd name="T0" fmla="*/ 0 w 102"/>
                      <a:gd name="T1" fmla="*/ 20 h 93"/>
                      <a:gd name="T2" fmla="*/ 101 w 102"/>
                      <a:gd name="T3" fmla="*/ 0 h 93"/>
                      <a:gd name="T4" fmla="*/ 101 w 102"/>
                      <a:gd name="T5" fmla="*/ 71 h 93"/>
                      <a:gd name="T6" fmla="*/ 0 w 102"/>
                      <a:gd name="T7" fmla="*/ 92 h 93"/>
                      <a:gd name="T8" fmla="*/ 0 w 102"/>
                      <a:gd name="T9" fmla="*/ 20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93"/>
                      <a:gd name="T17" fmla="*/ 102 w 102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93">
                        <a:moveTo>
                          <a:pt x="0" y="20"/>
                        </a:moveTo>
                        <a:lnTo>
                          <a:pt x="101" y="0"/>
                        </a:lnTo>
                        <a:lnTo>
                          <a:pt x="101" y="71"/>
                        </a:lnTo>
                        <a:lnTo>
                          <a:pt x="0" y="92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n-US" sz="4000" b="1">
                      <a:ea typeface="Hei" charset="-122"/>
                    </a:endParaRPr>
                  </a:p>
                </p:txBody>
              </p:sp>
            </p:grpSp>
          </p:grpSp>
        </p:grpSp>
        <p:sp>
          <p:nvSpPr>
            <p:cNvPr id="23" name="Rectangle 240"/>
            <p:cNvSpPr>
              <a:spLocks noChangeArrowheads="1"/>
            </p:cNvSpPr>
            <p:nvPr/>
          </p:nvSpPr>
          <p:spPr bwMode="auto">
            <a:xfrm>
              <a:off x="3549" y="3759"/>
              <a:ext cx="535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Databases</a:t>
              </a:r>
            </a:p>
          </p:txBody>
        </p:sp>
        <p:graphicFrame>
          <p:nvGraphicFramePr>
            <p:cNvPr id="2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" y="3475"/>
            <a:ext cx="137" cy="257"/>
          </p:xfrm>
          <a:graphic>
            <a:graphicData uri="http://schemas.openxmlformats.org/presentationml/2006/ole">
              <p:oleObj spid="_x0000_s1026" name="Microsoft ClipArt Gallery" r:id="rId5" imgW="1914480" imgH="3219120" progId="">
                <p:embed/>
              </p:oleObj>
            </a:graphicData>
          </a:graphic>
        </p:graphicFrame>
        <p:sp>
          <p:nvSpPr>
            <p:cNvPr id="25" name="Rectangle 242"/>
            <p:cNvSpPr>
              <a:spLocks noChangeArrowheads="1"/>
            </p:cNvSpPr>
            <p:nvPr/>
          </p:nvSpPr>
          <p:spPr bwMode="auto">
            <a:xfrm>
              <a:off x="5146" y="3759"/>
              <a:ext cx="594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Computer </a:t>
              </a:r>
            </a:p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Programs</a:t>
              </a:r>
            </a:p>
          </p:txBody>
        </p:sp>
        <p:sp>
          <p:nvSpPr>
            <p:cNvPr id="26" name="Rectangle 243"/>
            <p:cNvSpPr>
              <a:spLocks noChangeArrowheads="1"/>
            </p:cNvSpPr>
            <p:nvPr/>
          </p:nvSpPr>
          <p:spPr bwMode="auto">
            <a:xfrm>
              <a:off x="4646" y="3760"/>
              <a:ext cx="466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200" b="1">
                  <a:latin typeface="R Frutiger Roman" charset="0"/>
                  <a:ea typeface="Hei" charset="-122"/>
                </a:rPr>
                <a:t>The Web</a:t>
              </a:r>
            </a:p>
          </p:txBody>
        </p:sp>
        <p:sp>
          <p:nvSpPr>
            <p:cNvPr id="27" name="Arc 244"/>
            <p:cNvSpPr>
              <a:spLocks/>
            </p:cNvSpPr>
            <p:nvPr/>
          </p:nvSpPr>
          <p:spPr bwMode="auto">
            <a:xfrm>
              <a:off x="4693" y="3539"/>
              <a:ext cx="81" cy="260"/>
            </a:xfrm>
            <a:custGeom>
              <a:avLst/>
              <a:gdLst>
                <a:gd name="T0" fmla="*/ 0 w 20409"/>
                <a:gd name="T1" fmla="*/ 0 h 21496"/>
                <a:gd name="T2" fmla="*/ 0 w 20409"/>
                <a:gd name="T3" fmla="*/ 0 h 21496"/>
                <a:gd name="T4" fmla="*/ 0 w 20409"/>
                <a:gd name="T5" fmla="*/ 0 h 21496"/>
                <a:gd name="T6" fmla="*/ 0 60000 65536"/>
                <a:gd name="T7" fmla="*/ 0 60000 65536"/>
                <a:gd name="T8" fmla="*/ 0 60000 65536"/>
                <a:gd name="T9" fmla="*/ 0 w 20409"/>
                <a:gd name="T10" fmla="*/ 0 h 21496"/>
                <a:gd name="T11" fmla="*/ 20409 w 20409"/>
                <a:gd name="T12" fmla="*/ 21496 h 21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9" h="21496" fill="none" extrusionOk="0">
                  <a:moveTo>
                    <a:pt x="2115" y="-1"/>
                  </a:moveTo>
                  <a:cubicBezTo>
                    <a:pt x="10505" y="825"/>
                    <a:pt x="17648" y="6457"/>
                    <a:pt x="20409" y="14422"/>
                  </a:cubicBezTo>
                </a:path>
                <a:path w="20409" h="21496" stroke="0" extrusionOk="0">
                  <a:moveTo>
                    <a:pt x="2115" y="-1"/>
                  </a:moveTo>
                  <a:cubicBezTo>
                    <a:pt x="10505" y="825"/>
                    <a:pt x="17648" y="6457"/>
                    <a:pt x="20409" y="14422"/>
                  </a:cubicBezTo>
                  <a:lnTo>
                    <a:pt x="0" y="21496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4000" b="1">
                <a:ea typeface="Hei" charset="-122"/>
              </a:endParaRPr>
            </a:p>
          </p:txBody>
        </p:sp>
        <p:grpSp>
          <p:nvGrpSpPr>
            <p:cNvPr id="28" name="Group 245"/>
            <p:cNvGrpSpPr>
              <a:grpSpLocks/>
            </p:cNvGrpSpPr>
            <p:nvPr/>
          </p:nvGrpSpPr>
          <p:grpSpPr bwMode="auto">
            <a:xfrm>
              <a:off x="4684" y="3339"/>
              <a:ext cx="336" cy="400"/>
              <a:chOff x="2870" y="3129"/>
              <a:chExt cx="678" cy="725"/>
            </a:xfrm>
          </p:grpSpPr>
          <p:sp>
            <p:nvSpPr>
              <p:cNvPr id="29" name="Line 246"/>
              <p:cNvSpPr>
                <a:spLocks noChangeShapeType="1"/>
              </p:cNvSpPr>
              <p:nvPr/>
            </p:nvSpPr>
            <p:spPr bwMode="auto">
              <a:xfrm>
                <a:off x="2934" y="3215"/>
                <a:ext cx="274" cy="29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47"/>
              <p:cNvSpPr>
                <a:spLocks noChangeShapeType="1"/>
              </p:cNvSpPr>
              <p:nvPr/>
            </p:nvSpPr>
            <p:spPr bwMode="auto">
              <a:xfrm flipH="1" flipV="1">
                <a:off x="3192" y="3170"/>
                <a:ext cx="27" cy="33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48"/>
              <p:cNvSpPr>
                <a:spLocks noChangeShapeType="1"/>
              </p:cNvSpPr>
              <p:nvPr/>
            </p:nvSpPr>
            <p:spPr bwMode="auto">
              <a:xfrm flipV="1">
                <a:off x="3215" y="3226"/>
                <a:ext cx="256" cy="29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49"/>
              <p:cNvSpPr>
                <a:spLocks noChangeShapeType="1"/>
              </p:cNvSpPr>
              <p:nvPr/>
            </p:nvSpPr>
            <p:spPr bwMode="auto">
              <a:xfrm>
                <a:off x="3215" y="3518"/>
                <a:ext cx="333" cy="4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0"/>
              <p:cNvSpPr>
                <a:spLocks noChangeShapeType="1"/>
              </p:cNvSpPr>
              <p:nvPr/>
            </p:nvSpPr>
            <p:spPr bwMode="auto">
              <a:xfrm>
                <a:off x="3215" y="3515"/>
                <a:ext cx="143" cy="29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51"/>
              <p:cNvSpPr>
                <a:spLocks noChangeShapeType="1"/>
              </p:cNvSpPr>
              <p:nvPr/>
            </p:nvSpPr>
            <p:spPr bwMode="auto">
              <a:xfrm flipH="1">
                <a:off x="3038" y="3515"/>
                <a:ext cx="178" cy="31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52"/>
              <p:cNvSpPr>
                <a:spLocks noChangeShapeType="1"/>
              </p:cNvSpPr>
              <p:nvPr/>
            </p:nvSpPr>
            <p:spPr bwMode="auto">
              <a:xfrm flipH="1" flipV="1">
                <a:off x="2870" y="3482"/>
                <a:ext cx="339" cy="3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Arc 253"/>
              <p:cNvSpPr>
                <a:spLocks/>
              </p:cNvSpPr>
              <p:nvPr/>
            </p:nvSpPr>
            <p:spPr bwMode="auto">
              <a:xfrm>
                <a:off x="2955" y="3180"/>
                <a:ext cx="229" cy="58"/>
              </a:xfrm>
              <a:custGeom>
                <a:avLst/>
                <a:gdLst>
                  <a:gd name="T0" fmla="*/ 0 w 20532"/>
                  <a:gd name="T1" fmla="*/ 0 h 21572"/>
                  <a:gd name="T2" fmla="*/ 0 w 20532"/>
                  <a:gd name="T3" fmla="*/ 0 h 21572"/>
                  <a:gd name="T4" fmla="*/ 0 w 20532"/>
                  <a:gd name="T5" fmla="*/ 0 h 21572"/>
                  <a:gd name="T6" fmla="*/ 0 60000 65536"/>
                  <a:gd name="T7" fmla="*/ 0 60000 65536"/>
                  <a:gd name="T8" fmla="*/ 0 60000 65536"/>
                  <a:gd name="T9" fmla="*/ 0 w 20532"/>
                  <a:gd name="T10" fmla="*/ 0 h 21572"/>
                  <a:gd name="T11" fmla="*/ 20532 w 20532"/>
                  <a:gd name="T12" fmla="*/ 21572 h 215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32" h="21572" fill="none" extrusionOk="0">
                    <a:moveTo>
                      <a:pt x="20532" y="6707"/>
                    </a:moveTo>
                    <a:cubicBezTo>
                      <a:pt x="17756" y="15205"/>
                      <a:pt x="10030" y="21115"/>
                      <a:pt x="1101" y="21571"/>
                    </a:cubicBezTo>
                  </a:path>
                  <a:path w="20532" h="21572" stroke="0" extrusionOk="0">
                    <a:moveTo>
                      <a:pt x="20532" y="6707"/>
                    </a:moveTo>
                    <a:cubicBezTo>
                      <a:pt x="17756" y="15205"/>
                      <a:pt x="10030" y="21115"/>
                      <a:pt x="1101" y="2157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37" name="Arc 254"/>
              <p:cNvSpPr>
                <a:spLocks/>
              </p:cNvSpPr>
              <p:nvPr/>
            </p:nvSpPr>
            <p:spPr bwMode="auto">
              <a:xfrm>
                <a:off x="3195" y="3170"/>
                <a:ext cx="254" cy="90"/>
              </a:xfrm>
              <a:custGeom>
                <a:avLst/>
                <a:gdLst>
                  <a:gd name="T0" fmla="*/ 0 w 20533"/>
                  <a:gd name="T1" fmla="*/ 0 h 21569"/>
                  <a:gd name="T2" fmla="*/ 0 w 20533"/>
                  <a:gd name="T3" fmla="*/ 0 h 21569"/>
                  <a:gd name="T4" fmla="*/ 0 w 20533"/>
                  <a:gd name="T5" fmla="*/ 0 h 21569"/>
                  <a:gd name="T6" fmla="*/ 0 60000 65536"/>
                  <a:gd name="T7" fmla="*/ 0 60000 65536"/>
                  <a:gd name="T8" fmla="*/ 0 60000 65536"/>
                  <a:gd name="T9" fmla="*/ 0 w 20533"/>
                  <a:gd name="T10" fmla="*/ 0 h 21569"/>
                  <a:gd name="T11" fmla="*/ 20533 w 20533"/>
                  <a:gd name="T12" fmla="*/ 21569 h 215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33" h="21569" fill="none" extrusionOk="0">
                    <a:moveTo>
                      <a:pt x="19382" y="21569"/>
                    </a:moveTo>
                    <a:cubicBezTo>
                      <a:pt x="10471" y="21094"/>
                      <a:pt x="2769" y="15187"/>
                      <a:pt x="-1" y="6704"/>
                    </a:cubicBezTo>
                  </a:path>
                  <a:path w="20533" h="21569" stroke="0" extrusionOk="0">
                    <a:moveTo>
                      <a:pt x="19382" y="21569"/>
                    </a:moveTo>
                    <a:cubicBezTo>
                      <a:pt x="10471" y="21094"/>
                      <a:pt x="2769" y="15187"/>
                      <a:pt x="-1" y="6704"/>
                    </a:cubicBezTo>
                    <a:lnTo>
                      <a:pt x="20533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38" name="Arc 255"/>
              <p:cNvSpPr>
                <a:spLocks/>
              </p:cNvSpPr>
              <p:nvPr/>
            </p:nvSpPr>
            <p:spPr bwMode="auto">
              <a:xfrm>
                <a:off x="3061" y="3765"/>
                <a:ext cx="288" cy="63"/>
              </a:xfrm>
              <a:custGeom>
                <a:avLst/>
                <a:gdLst>
                  <a:gd name="T0" fmla="*/ 0 w 20376"/>
                  <a:gd name="T1" fmla="*/ 0 h 21570"/>
                  <a:gd name="T2" fmla="*/ 0 w 20376"/>
                  <a:gd name="T3" fmla="*/ 0 h 21570"/>
                  <a:gd name="T4" fmla="*/ 0 w 20376"/>
                  <a:gd name="T5" fmla="*/ 0 h 21570"/>
                  <a:gd name="T6" fmla="*/ 0 60000 65536"/>
                  <a:gd name="T7" fmla="*/ 0 60000 65536"/>
                  <a:gd name="T8" fmla="*/ 0 60000 65536"/>
                  <a:gd name="T9" fmla="*/ 0 w 20376"/>
                  <a:gd name="T10" fmla="*/ 0 h 21570"/>
                  <a:gd name="T11" fmla="*/ 20376 w 20376"/>
                  <a:gd name="T12" fmla="*/ 21570 h 215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376" h="21570" fill="none" extrusionOk="0">
                    <a:moveTo>
                      <a:pt x="0" y="14402"/>
                    </a:moveTo>
                    <a:cubicBezTo>
                      <a:pt x="2904" y="6145"/>
                      <a:pt x="10503" y="458"/>
                      <a:pt x="19243" y="-1"/>
                    </a:cubicBezTo>
                  </a:path>
                  <a:path w="20376" h="21570" stroke="0" extrusionOk="0">
                    <a:moveTo>
                      <a:pt x="0" y="14402"/>
                    </a:moveTo>
                    <a:cubicBezTo>
                      <a:pt x="2904" y="6145"/>
                      <a:pt x="10503" y="458"/>
                      <a:pt x="19243" y="-1"/>
                    </a:cubicBezTo>
                    <a:lnTo>
                      <a:pt x="20376" y="2157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39" name="Arc 256"/>
              <p:cNvSpPr>
                <a:spLocks/>
              </p:cNvSpPr>
              <p:nvPr/>
            </p:nvSpPr>
            <p:spPr bwMode="auto">
              <a:xfrm>
                <a:off x="3340" y="3569"/>
                <a:ext cx="205" cy="285"/>
              </a:xfrm>
              <a:custGeom>
                <a:avLst/>
                <a:gdLst>
                  <a:gd name="T0" fmla="*/ 0 w 20424"/>
                  <a:gd name="T1" fmla="*/ 0 h 21468"/>
                  <a:gd name="T2" fmla="*/ 0 w 20424"/>
                  <a:gd name="T3" fmla="*/ 0 h 21468"/>
                  <a:gd name="T4" fmla="*/ 0 w 20424"/>
                  <a:gd name="T5" fmla="*/ 0 h 21468"/>
                  <a:gd name="T6" fmla="*/ 0 60000 65536"/>
                  <a:gd name="T7" fmla="*/ 0 60000 65536"/>
                  <a:gd name="T8" fmla="*/ 0 60000 65536"/>
                  <a:gd name="T9" fmla="*/ 0 w 20424"/>
                  <a:gd name="T10" fmla="*/ 0 h 21468"/>
                  <a:gd name="T11" fmla="*/ 20424 w 20424"/>
                  <a:gd name="T12" fmla="*/ 21468 h 214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24" h="21468" fill="none" extrusionOk="0">
                    <a:moveTo>
                      <a:pt x="0" y="14438"/>
                    </a:moveTo>
                    <a:cubicBezTo>
                      <a:pt x="2716" y="6544"/>
                      <a:pt x="9739" y="923"/>
                      <a:pt x="18036" y="0"/>
                    </a:cubicBezTo>
                  </a:path>
                  <a:path w="20424" h="21468" stroke="0" extrusionOk="0">
                    <a:moveTo>
                      <a:pt x="0" y="14438"/>
                    </a:moveTo>
                    <a:cubicBezTo>
                      <a:pt x="2716" y="6544"/>
                      <a:pt x="9739" y="923"/>
                      <a:pt x="18036" y="0"/>
                    </a:cubicBezTo>
                    <a:lnTo>
                      <a:pt x="20424" y="21468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40" name="Arc 257"/>
              <p:cNvSpPr>
                <a:spLocks/>
              </p:cNvSpPr>
              <p:nvPr/>
            </p:nvSpPr>
            <p:spPr bwMode="auto">
              <a:xfrm>
                <a:off x="2892" y="3129"/>
                <a:ext cx="65" cy="344"/>
              </a:xfrm>
              <a:custGeom>
                <a:avLst/>
                <a:gdLst>
                  <a:gd name="T0" fmla="*/ 0 w 20428"/>
                  <a:gd name="T1" fmla="*/ 0 h 21488"/>
                  <a:gd name="T2" fmla="*/ 0 w 20428"/>
                  <a:gd name="T3" fmla="*/ 0 h 21488"/>
                  <a:gd name="T4" fmla="*/ 0 w 20428"/>
                  <a:gd name="T5" fmla="*/ 0 h 21488"/>
                  <a:gd name="T6" fmla="*/ 0 60000 65536"/>
                  <a:gd name="T7" fmla="*/ 0 60000 65536"/>
                  <a:gd name="T8" fmla="*/ 0 60000 65536"/>
                  <a:gd name="T9" fmla="*/ 0 w 20428"/>
                  <a:gd name="T10" fmla="*/ 0 h 21488"/>
                  <a:gd name="T11" fmla="*/ 20428 w 20428"/>
                  <a:gd name="T12" fmla="*/ 21488 h 21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28" h="21488" fill="none" extrusionOk="0">
                    <a:moveTo>
                      <a:pt x="20427" y="7018"/>
                    </a:moveTo>
                    <a:cubicBezTo>
                      <a:pt x="17690" y="14984"/>
                      <a:pt x="10572" y="20633"/>
                      <a:pt x="2193" y="21488"/>
                    </a:cubicBezTo>
                  </a:path>
                  <a:path w="20428" h="21488" stroke="0" extrusionOk="0">
                    <a:moveTo>
                      <a:pt x="20427" y="7018"/>
                    </a:moveTo>
                    <a:cubicBezTo>
                      <a:pt x="17690" y="14984"/>
                      <a:pt x="10572" y="20633"/>
                      <a:pt x="2193" y="2148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sp>
            <p:nvSpPr>
              <p:cNvPr id="41" name="Arc 258"/>
              <p:cNvSpPr>
                <a:spLocks/>
              </p:cNvSpPr>
              <p:nvPr/>
            </p:nvSpPr>
            <p:spPr bwMode="auto">
              <a:xfrm>
                <a:off x="3438" y="3133"/>
                <a:ext cx="96" cy="421"/>
              </a:xfrm>
              <a:custGeom>
                <a:avLst/>
                <a:gdLst>
                  <a:gd name="T0" fmla="*/ 0 w 20448"/>
                  <a:gd name="T1" fmla="*/ 0 h 21471"/>
                  <a:gd name="T2" fmla="*/ 0 w 20448"/>
                  <a:gd name="T3" fmla="*/ 0 h 21471"/>
                  <a:gd name="T4" fmla="*/ 0 w 20448"/>
                  <a:gd name="T5" fmla="*/ 0 h 21471"/>
                  <a:gd name="T6" fmla="*/ 0 60000 65536"/>
                  <a:gd name="T7" fmla="*/ 0 60000 65536"/>
                  <a:gd name="T8" fmla="*/ 0 60000 65536"/>
                  <a:gd name="T9" fmla="*/ 0 w 20448"/>
                  <a:gd name="T10" fmla="*/ 0 h 21471"/>
                  <a:gd name="T11" fmla="*/ 20448 w 20448"/>
                  <a:gd name="T12" fmla="*/ 21471 h 214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48" h="21471" fill="none" extrusionOk="0">
                    <a:moveTo>
                      <a:pt x="18090" y="21470"/>
                    </a:moveTo>
                    <a:cubicBezTo>
                      <a:pt x="9754" y="20555"/>
                      <a:pt x="2701" y="14897"/>
                      <a:pt x="-1" y="6959"/>
                    </a:cubicBezTo>
                  </a:path>
                  <a:path w="20448" h="21471" stroke="0" extrusionOk="0">
                    <a:moveTo>
                      <a:pt x="18090" y="21470"/>
                    </a:moveTo>
                    <a:cubicBezTo>
                      <a:pt x="9754" y="20555"/>
                      <a:pt x="2701" y="14897"/>
                      <a:pt x="-1" y="6959"/>
                    </a:cubicBezTo>
                    <a:lnTo>
                      <a:pt x="20448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4000" b="1">
                  <a:ea typeface="Hei" charset="-122"/>
                </a:endParaRPr>
              </a:p>
            </p:txBody>
          </p:sp>
          <p:grpSp>
            <p:nvGrpSpPr>
              <p:cNvPr id="42" name="Group 259"/>
              <p:cNvGrpSpPr>
                <a:grpSpLocks/>
              </p:cNvGrpSpPr>
              <p:nvPr/>
            </p:nvGrpSpPr>
            <p:grpSpPr bwMode="auto">
              <a:xfrm>
                <a:off x="2958" y="3219"/>
                <a:ext cx="509" cy="635"/>
                <a:chOff x="2958" y="3219"/>
                <a:chExt cx="509" cy="635"/>
              </a:xfrm>
            </p:grpSpPr>
            <p:sp>
              <p:nvSpPr>
                <p:cNvPr id="75" name="Arc 260"/>
                <p:cNvSpPr>
                  <a:spLocks/>
                </p:cNvSpPr>
                <p:nvPr/>
              </p:nvSpPr>
              <p:spPr bwMode="auto">
                <a:xfrm>
                  <a:off x="3015" y="3258"/>
                  <a:ext cx="173" cy="43"/>
                </a:xfrm>
                <a:custGeom>
                  <a:avLst/>
                  <a:gdLst>
                    <a:gd name="T0" fmla="*/ 0 w 20573"/>
                    <a:gd name="T1" fmla="*/ 0 h 21572"/>
                    <a:gd name="T2" fmla="*/ 0 w 20573"/>
                    <a:gd name="T3" fmla="*/ 0 h 21572"/>
                    <a:gd name="T4" fmla="*/ 0 w 20573"/>
                    <a:gd name="T5" fmla="*/ 0 h 21572"/>
                    <a:gd name="T6" fmla="*/ 0 60000 65536"/>
                    <a:gd name="T7" fmla="*/ 0 60000 65536"/>
                    <a:gd name="T8" fmla="*/ 0 60000 65536"/>
                    <a:gd name="T9" fmla="*/ 0 w 20573"/>
                    <a:gd name="T10" fmla="*/ 0 h 21572"/>
                    <a:gd name="T11" fmla="*/ 20573 w 20573"/>
                    <a:gd name="T12" fmla="*/ 21572 h 215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73" h="21572" fill="none" extrusionOk="0">
                      <a:moveTo>
                        <a:pt x="20573" y="6581"/>
                      </a:moveTo>
                      <a:cubicBezTo>
                        <a:pt x="17833" y="15146"/>
                        <a:pt x="10073" y="21117"/>
                        <a:pt x="1092" y="21572"/>
                      </a:cubicBezTo>
                    </a:path>
                    <a:path w="20573" h="21572" stroke="0" extrusionOk="0">
                      <a:moveTo>
                        <a:pt x="20573" y="6581"/>
                      </a:moveTo>
                      <a:cubicBezTo>
                        <a:pt x="17833" y="15146"/>
                        <a:pt x="10073" y="21117"/>
                        <a:pt x="1092" y="215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6" name="Arc 261"/>
                <p:cNvSpPr>
                  <a:spLocks/>
                </p:cNvSpPr>
                <p:nvPr/>
              </p:nvSpPr>
              <p:spPr bwMode="auto">
                <a:xfrm>
                  <a:off x="3201" y="3251"/>
                  <a:ext cx="192" cy="67"/>
                </a:xfrm>
                <a:custGeom>
                  <a:avLst/>
                  <a:gdLst>
                    <a:gd name="T0" fmla="*/ 0 w 20518"/>
                    <a:gd name="T1" fmla="*/ 0 h 21567"/>
                    <a:gd name="T2" fmla="*/ 0 w 20518"/>
                    <a:gd name="T3" fmla="*/ 0 h 21567"/>
                    <a:gd name="T4" fmla="*/ 0 w 20518"/>
                    <a:gd name="T5" fmla="*/ 0 h 21567"/>
                    <a:gd name="T6" fmla="*/ 0 60000 65536"/>
                    <a:gd name="T7" fmla="*/ 0 60000 65536"/>
                    <a:gd name="T8" fmla="*/ 0 60000 65536"/>
                    <a:gd name="T9" fmla="*/ 0 w 20518"/>
                    <a:gd name="T10" fmla="*/ 0 h 21567"/>
                    <a:gd name="T11" fmla="*/ 20518 w 20518"/>
                    <a:gd name="T12" fmla="*/ 21567 h 215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18" h="21567" fill="none" extrusionOk="0">
                      <a:moveTo>
                        <a:pt x="19317" y="21566"/>
                      </a:moveTo>
                      <a:cubicBezTo>
                        <a:pt x="10443" y="21072"/>
                        <a:pt x="2777" y="15193"/>
                        <a:pt x="0" y="6750"/>
                      </a:cubicBezTo>
                    </a:path>
                    <a:path w="20518" h="21567" stroke="0" extrusionOk="0">
                      <a:moveTo>
                        <a:pt x="19317" y="21566"/>
                      </a:moveTo>
                      <a:cubicBezTo>
                        <a:pt x="10443" y="21072"/>
                        <a:pt x="2777" y="15193"/>
                        <a:pt x="0" y="6750"/>
                      </a:cubicBezTo>
                      <a:lnTo>
                        <a:pt x="20518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7" name="Arc 262"/>
                <p:cNvSpPr>
                  <a:spLocks/>
                </p:cNvSpPr>
                <p:nvPr/>
              </p:nvSpPr>
              <p:spPr bwMode="auto">
                <a:xfrm>
                  <a:off x="3098" y="3707"/>
                  <a:ext cx="219" cy="46"/>
                </a:xfrm>
                <a:custGeom>
                  <a:avLst/>
                  <a:gdLst>
                    <a:gd name="T0" fmla="*/ 0 w 20431"/>
                    <a:gd name="T1" fmla="*/ 0 h 21566"/>
                    <a:gd name="T2" fmla="*/ 0 w 20431"/>
                    <a:gd name="T3" fmla="*/ 0 h 21566"/>
                    <a:gd name="T4" fmla="*/ 0 w 20431"/>
                    <a:gd name="T5" fmla="*/ 0 h 21566"/>
                    <a:gd name="T6" fmla="*/ 0 60000 65536"/>
                    <a:gd name="T7" fmla="*/ 0 60000 65536"/>
                    <a:gd name="T8" fmla="*/ 0 60000 65536"/>
                    <a:gd name="T9" fmla="*/ 0 w 20431"/>
                    <a:gd name="T10" fmla="*/ 0 h 21566"/>
                    <a:gd name="T11" fmla="*/ 20431 w 20431"/>
                    <a:gd name="T12" fmla="*/ 21566 h 215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31" h="21566" fill="none" extrusionOk="0">
                      <a:moveTo>
                        <a:pt x="0" y="14556"/>
                      </a:moveTo>
                      <a:cubicBezTo>
                        <a:pt x="2850" y="6247"/>
                        <a:pt x="10449" y="492"/>
                        <a:pt x="19219" y="-1"/>
                      </a:cubicBezTo>
                    </a:path>
                    <a:path w="20431" h="21566" stroke="0" extrusionOk="0">
                      <a:moveTo>
                        <a:pt x="0" y="14556"/>
                      </a:moveTo>
                      <a:cubicBezTo>
                        <a:pt x="2850" y="6247"/>
                        <a:pt x="10449" y="492"/>
                        <a:pt x="19219" y="-1"/>
                      </a:cubicBezTo>
                      <a:lnTo>
                        <a:pt x="20431" y="2156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8" name="Arc 263"/>
                <p:cNvSpPr>
                  <a:spLocks/>
                </p:cNvSpPr>
                <p:nvPr/>
              </p:nvSpPr>
              <p:spPr bwMode="auto">
                <a:xfrm>
                  <a:off x="2958" y="3496"/>
                  <a:ext cx="123" cy="358"/>
                </a:xfrm>
                <a:custGeom>
                  <a:avLst/>
                  <a:gdLst>
                    <a:gd name="T0" fmla="*/ 0 w 20380"/>
                    <a:gd name="T1" fmla="*/ 0 h 21493"/>
                    <a:gd name="T2" fmla="*/ 0 w 20380"/>
                    <a:gd name="T3" fmla="*/ 0 h 21493"/>
                    <a:gd name="T4" fmla="*/ 0 w 20380"/>
                    <a:gd name="T5" fmla="*/ 0 h 21493"/>
                    <a:gd name="T6" fmla="*/ 0 60000 65536"/>
                    <a:gd name="T7" fmla="*/ 0 60000 65536"/>
                    <a:gd name="T8" fmla="*/ 0 60000 65536"/>
                    <a:gd name="T9" fmla="*/ 0 w 20380"/>
                    <a:gd name="T10" fmla="*/ 0 h 21493"/>
                    <a:gd name="T11" fmla="*/ 20380 w 20380"/>
                    <a:gd name="T12" fmla="*/ 21493 h 214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80" h="21493" fill="none" extrusionOk="0">
                      <a:moveTo>
                        <a:pt x="2144" y="-1"/>
                      </a:moveTo>
                      <a:cubicBezTo>
                        <a:pt x="10491" y="832"/>
                        <a:pt x="17601" y="6422"/>
                        <a:pt x="20380" y="14336"/>
                      </a:cubicBezTo>
                    </a:path>
                    <a:path w="20380" h="21493" stroke="0" extrusionOk="0">
                      <a:moveTo>
                        <a:pt x="2144" y="-1"/>
                      </a:moveTo>
                      <a:cubicBezTo>
                        <a:pt x="10491" y="832"/>
                        <a:pt x="17601" y="6422"/>
                        <a:pt x="20380" y="14336"/>
                      </a:cubicBezTo>
                      <a:lnTo>
                        <a:pt x="0" y="2149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9" name="Arc 264"/>
                <p:cNvSpPr>
                  <a:spLocks/>
                </p:cNvSpPr>
                <p:nvPr/>
              </p:nvSpPr>
              <p:spPr bwMode="auto">
                <a:xfrm>
                  <a:off x="3313" y="3558"/>
                  <a:ext cx="154" cy="216"/>
                </a:xfrm>
                <a:custGeom>
                  <a:avLst/>
                  <a:gdLst>
                    <a:gd name="T0" fmla="*/ 0 w 20407"/>
                    <a:gd name="T1" fmla="*/ 0 h 21470"/>
                    <a:gd name="T2" fmla="*/ 0 w 20407"/>
                    <a:gd name="T3" fmla="*/ 0 h 21470"/>
                    <a:gd name="T4" fmla="*/ 0 w 20407"/>
                    <a:gd name="T5" fmla="*/ 0 h 21470"/>
                    <a:gd name="T6" fmla="*/ 0 60000 65536"/>
                    <a:gd name="T7" fmla="*/ 0 60000 65536"/>
                    <a:gd name="T8" fmla="*/ 0 60000 65536"/>
                    <a:gd name="T9" fmla="*/ 0 w 20407"/>
                    <a:gd name="T10" fmla="*/ 0 h 21470"/>
                    <a:gd name="T11" fmla="*/ 20407 w 20407"/>
                    <a:gd name="T12" fmla="*/ 21470 h 214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07" h="21470" fill="none" extrusionOk="0">
                      <a:moveTo>
                        <a:pt x="0" y="14390"/>
                      </a:moveTo>
                      <a:cubicBezTo>
                        <a:pt x="2732" y="6514"/>
                        <a:pt x="9752" y="914"/>
                        <a:pt x="18038" y="0"/>
                      </a:cubicBezTo>
                    </a:path>
                    <a:path w="20407" h="21470" stroke="0" extrusionOk="0">
                      <a:moveTo>
                        <a:pt x="0" y="14390"/>
                      </a:moveTo>
                      <a:cubicBezTo>
                        <a:pt x="2732" y="6514"/>
                        <a:pt x="9752" y="914"/>
                        <a:pt x="18038" y="0"/>
                      </a:cubicBezTo>
                      <a:lnTo>
                        <a:pt x="20407" y="2147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80" name="Arc 265"/>
                <p:cNvSpPr>
                  <a:spLocks/>
                </p:cNvSpPr>
                <p:nvPr/>
              </p:nvSpPr>
              <p:spPr bwMode="auto">
                <a:xfrm>
                  <a:off x="2968" y="3219"/>
                  <a:ext cx="48" cy="261"/>
                </a:xfrm>
                <a:custGeom>
                  <a:avLst/>
                  <a:gdLst>
                    <a:gd name="T0" fmla="*/ 0 w 20396"/>
                    <a:gd name="T1" fmla="*/ 0 h 21532"/>
                    <a:gd name="T2" fmla="*/ 0 w 20396"/>
                    <a:gd name="T3" fmla="*/ 0 h 21532"/>
                    <a:gd name="T4" fmla="*/ 0 w 20396"/>
                    <a:gd name="T5" fmla="*/ 0 h 21532"/>
                    <a:gd name="T6" fmla="*/ 0 60000 65536"/>
                    <a:gd name="T7" fmla="*/ 0 60000 65536"/>
                    <a:gd name="T8" fmla="*/ 0 60000 65536"/>
                    <a:gd name="T9" fmla="*/ 0 w 20396"/>
                    <a:gd name="T10" fmla="*/ 0 h 21532"/>
                    <a:gd name="T11" fmla="*/ 20396 w 20396"/>
                    <a:gd name="T12" fmla="*/ 21532 h 215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96" h="21532" fill="none" extrusionOk="0">
                      <a:moveTo>
                        <a:pt x="20396" y="7110"/>
                      </a:moveTo>
                      <a:cubicBezTo>
                        <a:pt x="17578" y="15193"/>
                        <a:pt x="10252" y="20850"/>
                        <a:pt x="1718" y="21531"/>
                      </a:cubicBezTo>
                    </a:path>
                    <a:path w="20396" h="21532" stroke="0" extrusionOk="0">
                      <a:moveTo>
                        <a:pt x="20396" y="7110"/>
                      </a:moveTo>
                      <a:cubicBezTo>
                        <a:pt x="17578" y="15193"/>
                        <a:pt x="10252" y="20850"/>
                        <a:pt x="1718" y="215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81" name="Arc 266"/>
                <p:cNvSpPr>
                  <a:spLocks/>
                </p:cNvSpPr>
                <p:nvPr/>
              </p:nvSpPr>
              <p:spPr bwMode="auto">
                <a:xfrm>
                  <a:off x="3387" y="3222"/>
                  <a:ext cx="71" cy="320"/>
                </a:xfrm>
                <a:custGeom>
                  <a:avLst/>
                  <a:gdLst>
                    <a:gd name="T0" fmla="*/ 0 w 20440"/>
                    <a:gd name="T1" fmla="*/ 0 h 21476"/>
                    <a:gd name="T2" fmla="*/ 0 w 20440"/>
                    <a:gd name="T3" fmla="*/ 0 h 21476"/>
                    <a:gd name="T4" fmla="*/ 0 w 20440"/>
                    <a:gd name="T5" fmla="*/ 0 h 21476"/>
                    <a:gd name="T6" fmla="*/ 0 60000 65536"/>
                    <a:gd name="T7" fmla="*/ 0 60000 65536"/>
                    <a:gd name="T8" fmla="*/ 0 60000 65536"/>
                    <a:gd name="T9" fmla="*/ 0 w 20440"/>
                    <a:gd name="T10" fmla="*/ 0 h 21476"/>
                    <a:gd name="T11" fmla="*/ 20440 w 20440"/>
                    <a:gd name="T12" fmla="*/ 21476 h 214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40" h="21476" fill="none" extrusionOk="0">
                      <a:moveTo>
                        <a:pt x="18130" y="21476"/>
                      </a:moveTo>
                      <a:cubicBezTo>
                        <a:pt x="9784" y="20578"/>
                        <a:pt x="2714" y="14927"/>
                        <a:pt x="0" y="6983"/>
                      </a:cubicBezTo>
                    </a:path>
                    <a:path w="20440" h="21476" stroke="0" extrusionOk="0">
                      <a:moveTo>
                        <a:pt x="18130" y="21476"/>
                      </a:moveTo>
                      <a:cubicBezTo>
                        <a:pt x="9784" y="20578"/>
                        <a:pt x="2714" y="14927"/>
                        <a:pt x="0" y="6983"/>
                      </a:cubicBezTo>
                      <a:lnTo>
                        <a:pt x="2044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</p:grpSp>
          <p:grpSp>
            <p:nvGrpSpPr>
              <p:cNvPr id="43" name="Group 267"/>
              <p:cNvGrpSpPr>
                <a:grpSpLocks/>
              </p:cNvGrpSpPr>
              <p:nvPr/>
            </p:nvGrpSpPr>
            <p:grpSpPr bwMode="auto">
              <a:xfrm>
                <a:off x="3025" y="3300"/>
                <a:ext cx="370" cy="461"/>
                <a:chOff x="3025" y="3300"/>
                <a:chExt cx="370" cy="461"/>
              </a:xfrm>
            </p:grpSpPr>
            <p:sp>
              <p:nvSpPr>
                <p:cNvPr id="68" name="Arc 268"/>
                <p:cNvSpPr>
                  <a:spLocks/>
                </p:cNvSpPr>
                <p:nvPr/>
              </p:nvSpPr>
              <p:spPr bwMode="auto">
                <a:xfrm>
                  <a:off x="3067" y="3328"/>
                  <a:ext cx="123" cy="29"/>
                </a:xfrm>
                <a:custGeom>
                  <a:avLst/>
                  <a:gdLst>
                    <a:gd name="T0" fmla="*/ 0 w 20508"/>
                    <a:gd name="T1" fmla="*/ 0 h 21575"/>
                    <a:gd name="T2" fmla="*/ 0 w 20508"/>
                    <a:gd name="T3" fmla="*/ 0 h 21575"/>
                    <a:gd name="T4" fmla="*/ 0 w 20508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0508"/>
                    <a:gd name="T10" fmla="*/ 0 h 21575"/>
                    <a:gd name="T11" fmla="*/ 20508 w 20508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08" h="21575" fill="none" extrusionOk="0">
                      <a:moveTo>
                        <a:pt x="20507" y="6781"/>
                      </a:moveTo>
                      <a:cubicBezTo>
                        <a:pt x="17701" y="15267"/>
                        <a:pt x="9958" y="21148"/>
                        <a:pt x="1031" y="21575"/>
                      </a:cubicBezTo>
                    </a:path>
                    <a:path w="20508" h="21575" stroke="0" extrusionOk="0">
                      <a:moveTo>
                        <a:pt x="20507" y="6781"/>
                      </a:moveTo>
                      <a:cubicBezTo>
                        <a:pt x="17701" y="15267"/>
                        <a:pt x="9958" y="21148"/>
                        <a:pt x="1031" y="215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9" name="Arc 269"/>
                <p:cNvSpPr>
                  <a:spLocks/>
                </p:cNvSpPr>
                <p:nvPr/>
              </p:nvSpPr>
              <p:spPr bwMode="auto">
                <a:xfrm>
                  <a:off x="3205" y="3322"/>
                  <a:ext cx="137" cy="47"/>
                </a:xfrm>
                <a:custGeom>
                  <a:avLst/>
                  <a:gdLst>
                    <a:gd name="T0" fmla="*/ 0 w 20479"/>
                    <a:gd name="T1" fmla="*/ 0 h 21566"/>
                    <a:gd name="T2" fmla="*/ 0 w 20479"/>
                    <a:gd name="T3" fmla="*/ 0 h 21566"/>
                    <a:gd name="T4" fmla="*/ 0 w 20479"/>
                    <a:gd name="T5" fmla="*/ 0 h 21566"/>
                    <a:gd name="T6" fmla="*/ 0 60000 65536"/>
                    <a:gd name="T7" fmla="*/ 0 60000 65536"/>
                    <a:gd name="T8" fmla="*/ 0 60000 65536"/>
                    <a:gd name="T9" fmla="*/ 0 w 20479"/>
                    <a:gd name="T10" fmla="*/ 0 h 21566"/>
                    <a:gd name="T11" fmla="*/ 20479 w 20479"/>
                    <a:gd name="T12" fmla="*/ 21566 h 215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79" h="21566" fill="none" extrusionOk="0">
                      <a:moveTo>
                        <a:pt x="19263" y="21565"/>
                      </a:moveTo>
                      <a:cubicBezTo>
                        <a:pt x="10439" y="21068"/>
                        <a:pt x="2809" y="15246"/>
                        <a:pt x="-1" y="6867"/>
                      </a:cubicBezTo>
                    </a:path>
                    <a:path w="20479" h="21566" stroke="0" extrusionOk="0">
                      <a:moveTo>
                        <a:pt x="19263" y="21565"/>
                      </a:moveTo>
                      <a:cubicBezTo>
                        <a:pt x="10439" y="21068"/>
                        <a:pt x="2809" y="15246"/>
                        <a:pt x="-1" y="6867"/>
                      </a:cubicBezTo>
                      <a:lnTo>
                        <a:pt x="20479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0" name="Arc 270"/>
                <p:cNvSpPr>
                  <a:spLocks/>
                </p:cNvSpPr>
                <p:nvPr/>
              </p:nvSpPr>
              <p:spPr bwMode="auto">
                <a:xfrm>
                  <a:off x="3131" y="3657"/>
                  <a:ext cx="155" cy="31"/>
                </a:xfrm>
                <a:custGeom>
                  <a:avLst/>
                  <a:gdLst>
                    <a:gd name="T0" fmla="*/ 0 w 20224"/>
                    <a:gd name="T1" fmla="*/ 0 h 21568"/>
                    <a:gd name="T2" fmla="*/ 0 w 20224"/>
                    <a:gd name="T3" fmla="*/ 0 h 21568"/>
                    <a:gd name="T4" fmla="*/ 0 w 20224"/>
                    <a:gd name="T5" fmla="*/ 0 h 21568"/>
                    <a:gd name="T6" fmla="*/ 0 60000 65536"/>
                    <a:gd name="T7" fmla="*/ 0 60000 65536"/>
                    <a:gd name="T8" fmla="*/ 0 60000 65536"/>
                    <a:gd name="T9" fmla="*/ 0 w 20224"/>
                    <a:gd name="T10" fmla="*/ 0 h 21568"/>
                    <a:gd name="T11" fmla="*/ 20224 w 20224"/>
                    <a:gd name="T12" fmla="*/ 21568 h 215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24" h="21568" fill="none" extrusionOk="0">
                      <a:moveTo>
                        <a:pt x="0" y="13981"/>
                      </a:moveTo>
                      <a:cubicBezTo>
                        <a:pt x="3012" y="5950"/>
                        <a:pt x="10490" y="463"/>
                        <a:pt x="19054" y="-1"/>
                      </a:cubicBezTo>
                    </a:path>
                    <a:path w="20224" h="21568" stroke="0" extrusionOk="0">
                      <a:moveTo>
                        <a:pt x="0" y="13981"/>
                      </a:moveTo>
                      <a:cubicBezTo>
                        <a:pt x="3012" y="5950"/>
                        <a:pt x="10490" y="463"/>
                        <a:pt x="19054" y="-1"/>
                      </a:cubicBezTo>
                      <a:lnTo>
                        <a:pt x="20224" y="2156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1" name="Arc 271"/>
                <p:cNvSpPr>
                  <a:spLocks/>
                </p:cNvSpPr>
                <p:nvPr/>
              </p:nvSpPr>
              <p:spPr bwMode="auto">
                <a:xfrm>
                  <a:off x="3025" y="3503"/>
                  <a:ext cx="87" cy="258"/>
                </a:xfrm>
                <a:custGeom>
                  <a:avLst/>
                  <a:gdLst>
                    <a:gd name="T0" fmla="*/ 0 w 20368"/>
                    <a:gd name="T1" fmla="*/ 0 h 21498"/>
                    <a:gd name="T2" fmla="*/ 0 w 20368"/>
                    <a:gd name="T3" fmla="*/ 0 h 21498"/>
                    <a:gd name="T4" fmla="*/ 0 w 20368"/>
                    <a:gd name="T5" fmla="*/ 0 h 21498"/>
                    <a:gd name="T6" fmla="*/ 0 60000 65536"/>
                    <a:gd name="T7" fmla="*/ 0 60000 65536"/>
                    <a:gd name="T8" fmla="*/ 0 60000 65536"/>
                    <a:gd name="T9" fmla="*/ 0 w 20368"/>
                    <a:gd name="T10" fmla="*/ 0 h 21498"/>
                    <a:gd name="T11" fmla="*/ 20368 w 20368"/>
                    <a:gd name="T12" fmla="*/ 21498 h 214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68" h="21498" fill="none" extrusionOk="0">
                      <a:moveTo>
                        <a:pt x="2099" y="0"/>
                      </a:moveTo>
                      <a:cubicBezTo>
                        <a:pt x="10451" y="816"/>
                        <a:pt x="17574" y="6395"/>
                        <a:pt x="20368" y="14307"/>
                      </a:cubicBezTo>
                    </a:path>
                    <a:path w="20368" h="21498" stroke="0" extrusionOk="0">
                      <a:moveTo>
                        <a:pt x="2099" y="0"/>
                      </a:moveTo>
                      <a:cubicBezTo>
                        <a:pt x="10451" y="816"/>
                        <a:pt x="17574" y="6395"/>
                        <a:pt x="20368" y="14307"/>
                      </a:cubicBezTo>
                      <a:lnTo>
                        <a:pt x="0" y="2149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2" name="Arc 272"/>
                <p:cNvSpPr>
                  <a:spLocks/>
                </p:cNvSpPr>
                <p:nvPr/>
              </p:nvSpPr>
              <p:spPr bwMode="auto">
                <a:xfrm>
                  <a:off x="3285" y="3548"/>
                  <a:ext cx="110" cy="155"/>
                </a:xfrm>
                <a:custGeom>
                  <a:avLst/>
                  <a:gdLst>
                    <a:gd name="T0" fmla="*/ 0 w 20372"/>
                    <a:gd name="T1" fmla="*/ 0 h 21469"/>
                    <a:gd name="T2" fmla="*/ 0 w 20372"/>
                    <a:gd name="T3" fmla="*/ 0 h 21469"/>
                    <a:gd name="T4" fmla="*/ 0 w 20372"/>
                    <a:gd name="T5" fmla="*/ 0 h 21469"/>
                    <a:gd name="T6" fmla="*/ 0 60000 65536"/>
                    <a:gd name="T7" fmla="*/ 0 60000 65536"/>
                    <a:gd name="T8" fmla="*/ 0 60000 65536"/>
                    <a:gd name="T9" fmla="*/ 0 w 20372"/>
                    <a:gd name="T10" fmla="*/ 0 h 21469"/>
                    <a:gd name="T11" fmla="*/ 20372 w 20372"/>
                    <a:gd name="T12" fmla="*/ 21469 h 21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72" h="21469" fill="none" extrusionOk="0">
                      <a:moveTo>
                        <a:pt x="0" y="14288"/>
                      </a:moveTo>
                      <a:cubicBezTo>
                        <a:pt x="2757" y="6465"/>
                        <a:pt x="9750" y="913"/>
                        <a:pt x="17994" y="0"/>
                      </a:cubicBezTo>
                    </a:path>
                    <a:path w="20372" h="21469" stroke="0" extrusionOk="0">
                      <a:moveTo>
                        <a:pt x="0" y="14288"/>
                      </a:moveTo>
                      <a:cubicBezTo>
                        <a:pt x="2757" y="6465"/>
                        <a:pt x="9750" y="913"/>
                        <a:pt x="17994" y="0"/>
                      </a:cubicBezTo>
                      <a:lnTo>
                        <a:pt x="20372" y="2146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3" name="Arc 273"/>
                <p:cNvSpPr>
                  <a:spLocks/>
                </p:cNvSpPr>
                <p:nvPr/>
              </p:nvSpPr>
              <p:spPr bwMode="auto">
                <a:xfrm>
                  <a:off x="3032" y="3300"/>
                  <a:ext cx="33" cy="188"/>
                </a:xfrm>
                <a:custGeom>
                  <a:avLst/>
                  <a:gdLst>
                    <a:gd name="T0" fmla="*/ 0 w 20465"/>
                    <a:gd name="T1" fmla="*/ 0 h 21519"/>
                    <a:gd name="T2" fmla="*/ 0 w 20465"/>
                    <a:gd name="T3" fmla="*/ 0 h 21519"/>
                    <a:gd name="T4" fmla="*/ 0 w 20465"/>
                    <a:gd name="T5" fmla="*/ 0 h 21519"/>
                    <a:gd name="T6" fmla="*/ 0 60000 65536"/>
                    <a:gd name="T7" fmla="*/ 0 60000 65536"/>
                    <a:gd name="T8" fmla="*/ 0 60000 65536"/>
                    <a:gd name="T9" fmla="*/ 0 w 20465"/>
                    <a:gd name="T10" fmla="*/ 0 h 21519"/>
                    <a:gd name="T11" fmla="*/ 20465 w 20465"/>
                    <a:gd name="T12" fmla="*/ 21519 h 215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65" h="21519" fill="none" extrusionOk="0">
                      <a:moveTo>
                        <a:pt x="20465" y="6909"/>
                      </a:moveTo>
                      <a:cubicBezTo>
                        <a:pt x="17719" y="15041"/>
                        <a:pt x="10419" y="20776"/>
                        <a:pt x="1868" y="21518"/>
                      </a:cubicBezTo>
                    </a:path>
                    <a:path w="20465" h="21519" stroke="0" extrusionOk="0">
                      <a:moveTo>
                        <a:pt x="20465" y="6909"/>
                      </a:moveTo>
                      <a:cubicBezTo>
                        <a:pt x="17719" y="15041"/>
                        <a:pt x="10419" y="20776"/>
                        <a:pt x="1868" y="215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74" name="Arc 274"/>
                <p:cNvSpPr>
                  <a:spLocks/>
                </p:cNvSpPr>
                <p:nvPr/>
              </p:nvSpPr>
              <p:spPr bwMode="auto">
                <a:xfrm>
                  <a:off x="3340" y="3302"/>
                  <a:ext cx="50" cy="230"/>
                </a:xfrm>
                <a:custGeom>
                  <a:avLst/>
                  <a:gdLst>
                    <a:gd name="T0" fmla="*/ 0 w 20518"/>
                    <a:gd name="T1" fmla="*/ 0 h 21457"/>
                    <a:gd name="T2" fmla="*/ 0 w 20518"/>
                    <a:gd name="T3" fmla="*/ 0 h 21457"/>
                    <a:gd name="T4" fmla="*/ 0 w 20518"/>
                    <a:gd name="T5" fmla="*/ 0 h 21457"/>
                    <a:gd name="T6" fmla="*/ 0 60000 65536"/>
                    <a:gd name="T7" fmla="*/ 0 60000 65536"/>
                    <a:gd name="T8" fmla="*/ 0 60000 65536"/>
                    <a:gd name="T9" fmla="*/ 0 w 20518"/>
                    <a:gd name="T10" fmla="*/ 0 h 21457"/>
                    <a:gd name="T11" fmla="*/ 20518 w 20518"/>
                    <a:gd name="T12" fmla="*/ 21457 h 214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18" h="21457" fill="none" extrusionOk="0">
                      <a:moveTo>
                        <a:pt x="18038" y="21457"/>
                      </a:moveTo>
                      <a:cubicBezTo>
                        <a:pt x="9673" y="20490"/>
                        <a:pt x="2632" y="14750"/>
                        <a:pt x="0" y="6750"/>
                      </a:cubicBezTo>
                    </a:path>
                    <a:path w="20518" h="21457" stroke="0" extrusionOk="0">
                      <a:moveTo>
                        <a:pt x="18038" y="21457"/>
                      </a:moveTo>
                      <a:cubicBezTo>
                        <a:pt x="9673" y="20490"/>
                        <a:pt x="2632" y="14750"/>
                        <a:pt x="0" y="6750"/>
                      </a:cubicBezTo>
                      <a:lnTo>
                        <a:pt x="20518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</p:grpSp>
          <p:grpSp>
            <p:nvGrpSpPr>
              <p:cNvPr id="44" name="Group 275"/>
              <p:cNvGrpSpPr>
                <a:grpSpLocks/>
              </p:cNvGrpSpPr>
              <p:nvPr/>
            </p:nvGrpSpPr>
            <p:grpSpPr bwMode="auto">
              <a:xfrm>
                <a:off x="3092" y="3376"/>
                <a:ext cx="236" cy="293"/>
                <a:chOff x="3092" y="3376"/>
                <a:chExt cx="236" cy="293"/>
              </a:xfrm>
            </p:grpSpPr>
            <p:sp>
              <p:nvSpPr>
                <p:cNvPr id="61" name="Arc 276"/>
                <p:cNvSpPr>
                  <a:spLocks/>
                </p:cNvSpPr>
                <p:nvPr/>
              </p:nvSpPr>
              <p:spPr bwMode="auto">
                <a:xfrm>
                  <a:off x="3119" y="3394"/>
                  <a:ext cx="78" cy="15"/>
                </a:xfrm>
                <a:custGeom>
                  <a:avLst/>
                  <a:gdLst>
                    <a:gd name="T0" fmla="*/ 0 w 20816"/>
                    <a:gd name="T1" fmla="*/ 0 h 21582"/>
                    <a:gd name="T2" fmla="*/ 0 w 20816"/>
                    <a:gd name="T3" fmla="*/ 0 h 21582"/>
                    <a:gd name="T4" fmla="*/ 0 w 20816"/>
                    <a:gd name="T5" fmla="*/ 0 h 21582"/>
                    <a:gd name="T6" fmla="*/ 0 60000 65536"/>
                    <a:gd name="T7" fmla="*/ 0 60000 65536"/>
                    <a:gd name="T8" fmla="*/ 0 60000 65536"/>
                    <a:gd name="T9" fmla="*/ 0 w 20816"/>
                    <a:gd name="T10" fmla="*/ 0 h 21582"/>
                    <a:gd name="T11" fmla="*/ 20816 w 20816"/>
                    <a:gd name="T12" fmla="*/ 21582 h 215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816" h="21582" fill="none" extrusionOk="0">
                      <a:moveTo>
                        <a:pt x="20816" y="5766"/>
                      </a:moveTo>
                      <a:cubicBezTo>
                        <a:pt x="18312" y="14805"/>
                        <a:pt x="10261" y="21195"/>
                        <a:pt x="889" y="21581"/>
                      </a:cubicBezTo>
                    </a:path>
                    <a:path w="20816" h="21582" stroke="0" extrusionOk="0">
                      <a:moveTo>
                        <a:pt x="20816" y="5766"/>
                      </a:moveTo>
                      <a:cubicBezTo>
                        <a:pt x="18312" y="14805"/>
                        <a:pt x="10261" y="21195"/>
                        <a:pt x="889" y="2158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2" name="Arc 277"/>
                <p:cNvSpPr>
                  <a:spLocks/>
                </p:cNvSpPr>
                <p:nvPr/>
              </p:nvSpPr>
              <p:spPr bwMode="auto">
                <a:xfrm>
                  <a:off x="3208" y="3390"/>
                  <a:ext cx="86" cy="27"/>
                </a:xfrm>
                <a:custGeom>
                  <a:avLst/>
                  <a:gdLst>
                    <a:gd name="T0" fmla="*/ 0 w 20641"/>
                    <a:gd name="T1" fmla="*/ 0 h 21548"/>
                    <a:gd name="T2" fmla="*/ 0 w 20641"/>
                    <a:gd name="T3" fmla="*/ 0 h 21548"/>
                    <a:gd name="T4" fmla="*/ 0 w 20641"/>
                    <a:gd name="T5" fmla="*/ 0 h 21548"/>
                    <a:gd name="T6" fmla="*/ 0 60000 65536"/>
                    <a:gd name="T7" fmla="*/ 0 60000 65536"/>
                    <a:gd name="T8" fmla="*/ 0 60000 65536"/>
                    <a:gd name="T9" fmla="*/ 0 w 20641"/>
                    <a:gd name="T10" fmla="*/ 0 h 21548"/>
                    <a:gd name="T11" fmla="*/ 20641 w 20641"/>
                    <a:gd name="T12" fmla="*/ 21548 h 215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641" h="21548" fill="none" extrusionOk="0">
                      <a:moveTo>
                        <a:pt x="19141" y="21547"/>
                      </a:moveTo>
                      <a:cubicBezTo>
                        <a:pt x="10236" y="20927"/>
                        <a:pt x="2630" y="14894"/>
                        <a:pt x="0" y="6364"/>
                      </a:cubicBezTo>
                    </a:path>
                    <a:path w="20641" h="21548" stroke="0" extrusionOk="0">
                      <a:moveTo>
                        <a:pt x="19141" y="21547"/>
                      </a:moveTo>
                      <a:cubicBezTo>
                        <a:pt x="10236" y="20927"/>
                        <a:pt x="2630" y="14894"/>
                        <a:pt x="0" y="6364"/>
                      </a:cubicBezTo>
                      <a:lnTo>
                        <a:pt x="20641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3" name="Arc 278"/>
                <p:cNvSpPr>
                  <a:spLocks/>
                </p:cNvSpPr>
                <p:nvPr/>
              </p:nvSpPr>
              <p:spPr bwMode="auto">
                <a:xfrm>
                  <a:off x="3163" y="3606"/>
                  <a:ext cx="96" cy="17"/>
                </a:xfrm>
                <a:custGeom>
                  <a:avLst/>
                  <a:gdLst>
                    <a:gd name="T0" fmla="*/ 0 w 20263"/>
                    <a:gd name="T1" fmla="*/ 0 h 21563"/>
                    <a:gd name="T2" fmla="*/ 0 w 20263"/>
                    <a:gd name="T3" fmla="*/ 0 h 21563"/>
                    <a:gd name="T4" fmla="*/ 0 w 20263"/>
                    <a:gd name="T5" fmla="*/ 0 h 21563"/>
                    <a:gd name="T6" fmla="*/ 0 60000 65536"/>
                    <a:gd name="T7" fmla="*/ 0 60000 65536"/>
                    <a:gd name="T8" fmla="*/ 0 60000 65536"/>
                    <a:gd name="T9" fmla="*/ 0 w 20263"/>
                    <a:gd name="T10" fmla="*/ 0 h 21563"/>
                    <a:gd name="T11" fmla="*/ 20263 w 20263"/>
                    <a:gd name="T12" fmla="*/ 21563 h 215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263" h="21563" fill="none" extrusionOk="0">
                      <a:moveTo>
                        <a:pt x="-1" y="14082"/>
                      </a:moveTo>
                      <a:cubicBezTo>
                        <a:pt x="2972" y="6029"/>
                        <a:pt x="10431" y="501"/>
                        <a:pt x="19000" y="-1"/>
                      </a:cubicBezTo>
                    </a:path>
                    <a:path w="20263" h="21563" stroke="0" extrusionOk="0">
                      <a:moveTo>
                        <a:pt x="-1" y="14082"/>
                      </a:moveTo>
                      <a:cubicBezTo>
                        <a:pt x="2972" y="6029"/>
                        <a:pt x="10431" y="501"/>
                        <a:pt x="19000" y="-1"/>
                      </a:cubicBezTo>
                      <a:lnTo>
                        <a:pt x="20263" y="2156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4" name="Arc 279"/>
                <p:cNvSpPr>
                  <a:spLocks/>
                </p:cNvSpPr>
                <p:nvPr/>
              </p:nvSpPr>
              <p:spPr bwMode="auto">
                <a:xfrm>
                  <a:off x="3092" y="3508"/>
                  <a:ext cx="53" cy="161"/>
                </a:xfrm>
                <a:custGeom>
                  <a:avLst/>
                  <a:gdLst>
                    <a:gd name="T0" fmla="*/ 0 w 20352"/>
                    <a:gd name="T1" fmla="*/ 0 h 21516"/>
                    <a:gd name="T2" fmla="*/ 0 w 20352"/>
                    <a:gd name="T3" fmla="*/ 0 h 21516"/>
                    <a:gd name="T4" fmla="*/ 0 w 20352"/>
                    <a:gd name="T5" fmla="*/ 0 h 21516"/>
                    <a:gd name="T6" fmla="*/ 0 60000 65536"/>
                    <a:gd name="T7" fmla="*/ 0 60000 65536"/>
                    <a:gd name="T8" fmla="*/ 0 60000 65536"/>
                    <a:gd name="T9" fmla="*/ 0 w 20352"/>
                    <a:gd name="T10" fmla="*/ 0 h 21516"/>
                    <a:gd name="T11" fmla="*/ 20352 w 20352"/>
                    <a:gd name="T12" fmla="*/ 21516 h 215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52" h="21516" fill="none" extrusionOk="0">
                      <a:moveTo>
                        <a:pt x="1903" y="0"/>
                      </a:moveTo>
                      <a:cubicBezTo>
                        <a:pt x="10316" y="744"/>
                        <a:pt x="17523" y="6323"/>
                        <a:pt x="20352" y="14280"/>
                      </a:cubicBezTo>
                    </a:path>
                    <a:path w="20352" h="21516" stroke="0" extrusionOk="0">
                      <a:moveTo>
                        <a:pt x="1903" y="0"/>
                      </a:moveTo>
                      <a:cubicBezTo>
                        <a:pt x="10316" y="744"/>
                        <a:pt x="17523" y="6323"/>
                        <a:pt x="20352" y="14280"/>
                      </a:cubicBezTo>
                      <a:lnTo>
                        <a:pt x="0" y="2151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5" name="Arc 280"/>
                <p:cNvSpPr>
                  <a:spLocks/>
                </p:cNvSpPr>
                <p:nvPr/>
              </p:nvSpPr>
              <p:spPr bwMode="auto">
                <a:xfrm>
                  <a:off x="3260" y="3537"/>
                  <a:ext cx="68" cy="96"/>
                </a:xfrm>
                <a:custGeom>
                  <a:avLst/>
                  <a:gdLst>
                    <a:gd name="T0" fmla="*/ 0 w 20428"/>
                    <a:gd name="T1" fmla="*/ 0 h 21467"/>
                    <a:gd name="T2" fmla="*/ 0 w 20428"/>
                    <a:gd name="T3" fmla="*/ 0 h 21467"/>
                    <a:gd name="T4" fmla="*/ 0 w 20428"/>
                    <a:gd name="T5" fmla="*/ 0 h 21467"/>
                    <a:gd name="T6" fmla="*/ 0 60000 65536"/>
                    <a:gd name="T7" fmla="*/ 0 60000 65536"/>
                    <a:gd name="T8" fmla="*/ 0 60000 65536"/>
                    <a:gd name="T9" fmla="*/ 0 w 20428"/>
                    <a:gd name="T10" fmla="*/ 0 h 21467"/>
                    <a:gd name="T11" fmla="*/ 20428 w 20428"/>
                    <a:gd name="T12" fmla="*/ 21467 h 214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28" h="21467" fill="none" extrusionOk="0">
                      <a:moveTo>
                        <a:pt x="0" y="14448"/>
                      </a:moveTo>
                      <a:cubicBezTo>
                        <a:pt x="2714" y="6549"/>
                        <a:pt x="9737" y="923"/>
                        <a:pt x="18037" y="-1"/>
                      </a:cubicBezTo>
                    </a:path>
                    <a:path w="20428" h="21467" stroke="0" extrusionOk="0">
                      <a:moveTo>
                        <a:pt x="0" y="14448"/>
                      </a:moveTo>
                      <a:cubicBezTo>
                        <a:pt x="2714" y="6549"/>
                        <a:pt x="9737" y="923"/>
                        <a:pt x="18037" y="-1"/>
                      </a:cubicBezTo>
                      <a:lnTo>
                        <a:pt x="20428" y="2146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6" name="Arc 281"/>
                <p:cNvSpPr>
                  <a:spLocks/>
                </p:cNvSpPr>
                <p:nvPr/>
              </p:nvSpPr>
              <p:spPr bwMode="auto">
                <a:xfrm>
                  <a:off x="3096" y="3376"/>
                  <a:ext cx="18" cy="116"/>
                </a:xfrm>
                <a:custGeom>
                  <a:avLst/>
                  <a:gdLst>
                    <a:gd name="T0" fmla="*/ 0 w 20356"/>
                    <a:gd name="T1" fmla="*/ 0 h 21569"/>
                    <a:gd name="T2" fmla="*/ 0 w 20356"/>
                    <a:gd name="T3" fmla="*/ 0 h 21569"/>
                    <a:gd name="T4" fmla="*/ 0 w 20356"/>
                    <a:gd name="T5" fmla="*/ 0 h 21569"/>
                    <a:gd name="T6" fmla="*/ 0 60000 65536"/>
                    <a:gd name="T7" fmla="*/ 0 60000 65536"/>
                    <a:gd name="T8" fmla="*/ 0 60000 65536"/>
                    <a:gd name="T9" fmla="*/ 0 w 20356"/>
                    <a:gd name="T10" fmla="*/ 0 h 21569"/>
                    <a:gd name="T11" fmla="*/ 20356 w 20356"/>
                    <a:gd name="T12" fmla="*/ 21569 h 215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56" h="21569" fill="none" extrusionOk="0">
                      <a:moveTo>
                        <a:pt x="20355" y="7224"/>
                      </a:moveTo>
                      <a:cubicBezTo>
                        <a:pt x="17437" y="15446"/>
                        <a:pt x="9861" y="21104"/>
                        <a:pt x="1150" y="21569"/>
                      </a:cubicBezTo>
                    </a:path>
                    <a:path w="20356" h="21569" stroke="0" extrusionOk="0">
                      <a:moveTo>
                        <a:pt x="20355" y="7224"/>
                      </a:moveTo>
                      <a:cubicBezTo>
                        <a:pt x="17437" y="15446"/>
                        <a:pt x="9861" y="21104"/>
                        <a:pt x="1150" y="215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7" name="Arc 282"/>
                <p:cNvSpPr>
                  <a:spLocks/>
                </p:cNvSpPr>
                <p:nvPr/>
              </p:nvSpPr>
              <p:spPr bwMode="auto">
                <a:xfrm>
                  <a:off x="3296" y="3377"/>
                  <a:ext cx="29" cy="143"/>
                </a:xfrm>
                <a:custGeom>
                  <a:avLst/>
                  <a:gdLst>
                    <a:gd name="T0" fmla="*/ 0 w 20551"/>
                    <a:gd name="T1" fmla="*/ 0 h 21413"/>
                    <a:gd name="T2" fmla="*/ 0 w 20551"/>
                    <a:gd name="T3" fmla="*/ 0 h 21413"/>
                    <a:gd name="T4" fmla="*/ 0 w 20551"/>
                    <a:gd name="T5" fmla="*/ 0 h 21413"/>
                    <a:gd name="T6" fmla="*/ 0 60000 65536"/>
                    <a:gd name="T7" fmla="*/ 0 60000 65536"/>
                    <a:gd name="T8" fmla="*/ 0 60000 65536"/>
                    <a:gd name="T9" fmla="*/ 0 w 20551"/>
                    <a:gd name="T10" fmla="*/ 0 h 21413"/>
                    <a:gd name="T11" fmla="*/ 20551 w 20551"/>
                    <a:gd name="T12" fmla="*/ 21413 h 214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51" h="21413" fill="none" extrusionOk="0">
                      <a:moveTo>
                        <a:pt x="17713" y="21412"/>
                      </a:moveTo>
                      <a:cubicBezTo>
                        <a:pt x="9456" y="20318"/>
                        <a:pt x="2564" y="14574"/>
                        <a:pt x="0" y="6650"/>
                      </a:cubicBezTo>
                    </a:path>
                    <a:path w="20551" h="21413" stroke="0" extrusionOk="0">
                      <a:moveTo>
                        <a:pt x="17713" y="21412"/>
                      </a:moveTo>
                      <a:cubicBezTo>
                        <a:pt x="9456" y="20318"/>
                        <a:pt x="2564" y="14574"/>
                        <a:pt x="0" y="6650"/>
                      </a:cubicBezTo>
                      <a:lnTo>
                        <a:pt x="20551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</p:grpSp>
          <p:grpSp>
            <p:nvGrpSpPr>
              <p:cNvPr id="45" name="Group 283"/>
              <p:cNvGrpSpPr>
                <a:grpSpLocks/>
              </p:cNvGrpSpPr>
              <p:nvPr/>
            </p:nvGrpSpPr>
            <p:grpSpPr bwMode="auto">
              <a:xfrm>
                <a:off x="3145" y="3435"/>
                <a:ext cx="129" cy="160"/>
                <a:chOff x="3145" y="3435"/>
                <a:chExt cx="129" cy="160"/>
              </a:xfrm>
            </p:grpSpPr>
            <p:sp>
              <p:nvSpPr>
                <p:cNvPr id="54" name="Arc 284"/>
                <p:cNvSpPr>
                  <a:spLocks/>
                </p:cNvSpPr>
                <p:nvPr/>
              </p:nvSpPr>
              <p:spPr bwMode="auto">
                <a:xfrm>
                  <a:off x="3160" y="3444"/>
                  <a:ext cx="39" cy="5"/>
                </a:xfrm>
                <a:custGeom>
                  <a:avLst/>
                  <a:gdLst>
                    <a:gd name="T0" fmla="*/ 0 w 21112"/>
                    <a:gd name="T1" fmla="*/ 0 h 21558"/>
                    <a:gd name="T2" fmla="*/ 0 w 21112"/>
                    <a:gd name="T3" fmla="*/ 0 h 21558"/>
                    <a:gd name="T4" fmla="*/ 0 w 21112"/>
                    <a:gd name="T5" fmla="*/ 0 h 21558"/>
                    <a:gd name="T6" fmla="*/ 0 60000 65536"/>
                    <a:gd name="T7" fmla="*/ 0 60000 65536"/>
                    <a:gd name="T8" fmla="*/ 0 60000 65536"/>
                    <a:gd name="T9" fmla="*/ 0 w 21112"/>
                    <a:gd name="T10" fmla="*/ 0 h 21558"/>
                    <a:gd name="T11" fmla="*/ 21112 w 21112"/>
                    <a:gd name="T12" fmla="*/ 21558 h 215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112" h="21558" fill="none" extrusionOk="0">
                      <a:moveTo>
                        <a:pt x="21112" y="4565"/>
                      </a:moveTo>
                      <a:cubicBezTo>
                        <a:pt x="19068" y="14014"/>
                        <a:pt x="10995" y="20955"/>
                        <a:pt x="1346" y="21557"/>
                      </a:cubicBezTo>
                    </a:path>
                    <a:path w="21112" h="21558" stroke="0" extrusionOk="0">
                      <a:moveTo>
                        <a:pt x="21112" y="4565"/>
                      </a:moveTo>
                      <a:cubicBezTo>
                        <a:pt x="19068" y="14014"/>
                        <a:pt x="10995" y="20955"/>
                        <a:pt x="1346" y="2155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5" name="Arc 285"/>
                <p:cNvSpPr>
                  <a:spLocks/>
                </p:cNvSpPr>
                <p:nvPr/>
              </p:nvSpPr>
              <p:spPr bwMode="auto">
                <a:xfrm>
                  <a:off x="3213" y="3442"/>
                  <a:ext cx="43" cy="11"/>
                </a:xfrm>
                <a:custGeom>
                  <a:avLst/>
                  <a:gdLst>
                    <a:gd name="T0" fmla="*/ 0 w 20771"/>
                    <a:gd name="T1" fmla="*/ 0 h 21542"/>
                    <a:gd name="T2" fmla="*/ 0 w 20771"/>
                    <a:gd name="T3" fmla="*/ 0 h 21542"/>
                    <a:gd name="T4" fmla="*/ 0 w 20771"/>
                    <a:gd name="T5" fmla="*/ 0 h 21542"/>
                    <a:gd name="T6" fmla="*/ 0 60000 65536"/>
                    <a:gd name="T7" fmla="*/ 0 60000 65536"/>
                    <a:gd name="T8" fmla="*/ 0 60000 65536"/>
                    <a:gd name="T9" fmla="*/ 0 w 20771"/>
                    <a:gd name="T10" fmla="*/ 0 h 21542"/>
                    <a:gd name="T11" fmla="*/ 20771 w 20771"/>
                    <a:gd name="T12" fmla="*/ 21542 h 215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71" h="21542" fill="none" extrusionOk="0">
                      <a:moveTo>
                        <a:pt x="19190" y="21542"/>
                      </a:moveTo>
                      <a:cubicBezTo>
                        <a:pt x="10151" y="20879"/>
                        <a:pt x="2487" y="14643"/>
                        <a:pt x="0" y="5927"/>
                      </a:cubicBezTo>
                    </a:path>
                    <a:path w="20771" h="21542" stroke="0" extrusionOk="0">
                      <a:moveTo>
                        <a:pt x="19190" y="21542"/>
                      </a:moveTo>
                      <a:cubicBezTo>
                        <a:pt x="10151" y="20879"/>
                        <a:pt x="2487" y="14643"/>
                        <a:pt x="0" y="5927"/>
                      </a:cubicBezTo>
                      <a:lnTo>
                        <a:pt x="20771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6" name="Arc 286"/>
                <p:cNvSpPr>
                  <a:spLocks/>
                </p:cNvSpPr>
                <p:nvPr/>
              </p:nvSpPr>
              <p:spPr bwMode="auto">
                <a:xfrm>
                  <a:off x="3191" y="3565"/>
                  <a:ext cx="46" cy="5"/>
                </a:xfrm>
                <a:custGeom>
                  <a:avLst/>
                  <a:gdLst>
                    <a:gd name="T0" fmla="*/ 0 w 18834"/>
                    <a:gd name="T1" fmla="*/ 0 h 21548"/>
                    <a:gd name="T2" fmla="*/ 0 w 18834"/>
                    <a:gd name="T3" fmla="*/ 0 h 21548"/>
                    <a:gd name="T4" fmla="*/ 0 w 18834"/>
                    <a:gd name="T5" fmla="*/ 0 h 21548"/>
                    <a:gd name="T6" fmla="*/ 0 60000 65536"/>
                    <a:gd name="T7" fmla="*/ 0 60000 65536"/>
                    <a:gd name="T8" fmla="*/ 0 60000 65536"/>
                    <a:gd name="T9" fmla="*/ 0 w 18834"/>
                    <a:gd name="T10" fmla="*/ 0 h 21548"/>
                    <a:gd name="T11" fmla="*/ 18834 w 18834"/>
                    <a:gd name="T12" fmla="*/ 21548 h 215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834" h="21548" fill="none" extrusionOk="0">
                      <a:moveTo>
                        <a:pt x="-1" y="10972"/>
                      </a:moveTo>
                      <a:cubicBezTo>
                        <a:pt x="3560" y="4631"/>
                        <a:pt x="10073" y="507"/>
                        <a:pt x="17329" y="0"/>
                      </a:cubicBezTo>
                    </a:path>
                    <a:path w="18834" h="21548" stroke="0" extrusionOk="0">
                      <a:moveTo>
                        <a:pt x="-1" y="10972"/>
                      </a:moveTo>
                      <a:cubicBezTo>
                        <a:pt x="3560" y="4631"/>
                        <a:pt x="10073" y="507"/>
                        <a:pt x="17329" y="0"/>
                      </a:cubicBezTo>
                      <a:lnTo>
                        <a:pt x="18834" y="2154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7" name="Arc 287"/>
                <p:cNvSpPr>
                  <a:spLocks/>
                </p:cNvSpPr>
                <p:nvPr/>
              </p:nvSpPr>
              <p:spPr bwMode="auto">
                <a:xfrm>
                  <a:off x="3145" y="3510"/>
                  <a:ext cx="25" cy="85"/>
                </a:xfrm>
                <a:custGeom>
                  <a:avLst/>
                  <a:gdLst>
                    <a:gd name="T0" fmla="*/ 0 w 20350"/>
                    <a:gd name="T1" fmla="*/ 0 h 21541"/>
                    <a:gd name="T2" fmla="*/ 0 w 20350"/>
                    <a:gd name="T3" fmla="*/ 0 h 21541"/>
                    <a:gd name="T4" fmla="*/ 0 w 20350"/>
                    <a:gd name="T5" fmla="*/ 0 h 21541"/>
                    <a:gd name="T6" fmla="*/ 0 60000 65536"/>
                    <a:gd name="T7" fmla="*/ 0 60000 65536"/>
                    <a:gd name="T8" fmla="*/ 0 60000 65536"/>
                    <a:gd name="T9" fmla="*/ 0 w 20350"/>
                    <a:gd name="T10" fmla="*/ 0 h 21541"/>
                    <a:gd name="T11" fmla="*/ 20350 w 20350"/>
                    <a:gd name="T12" fmla="*/ 21541 h 215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50" h="21541" fill="none" extrusionOk="0">
                      <a:moveTo>
                        <a:pt x="1595" y="0"/>
                      </a:moveTo>
                      <a:cubicBezTo>
                        <a:pt x="10127" y="632"/>
                        <a:pt x="17482" y="6240"/>
                        <a:pt x="20350" y="14300"/>
                      </a:cubicBezTo>
                    </a:path>
                    <a:path w="20350" h="21541" stroke="0" extrusionOk="0">
                      <a:moveTo>
                        <a:pt x="1595" y="0"/>
                      </a:moveTo>
                      <a:cubicBezTo>
                        <a:pt x="10127" y="632"/>
                        <a:pt x="17482" y="6240"/>
                        <a:pt x="20350" y="14300"/>
                      </a:cubicBezTo>
                      <a:lnTo>
                        <a:pt x="0" y="2154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8" name="Arc 288"/>
                <p:cNvSpPr>
                  <a:spLocks/>
                </p:cNvSpPr>
                <p:nvPr/>
              </p:nvSpPr>
              <p:spPr bwMode="auto">
                <a:xfrm>
                  <a:off x="3241" y="3526"/>
                  <a:ext cx="33" cy="49"/>
                </a:xfrm>
                <a:custGeom>
                  <a:avLst/>
                  <a:gdLst>
                    <a:gd name="T0" fmla="*/ 0 w 20474"/>
                    <a:gd name="T1" fmla="*/ 0 h 21460"/>
                    <a:gd name="T2" fmla="*/ 0 w 20474"/>
                    <a:gd name="T3" fmla="*/ 0 h 21460"/>
                    <a:gd name="T4" fmla="*/ 0 w 20474"/>
                    <a:gd name="T5" fmla="*/ 0 h 21460"/>
                    <a:gd name="T6" fmla="*/ 0 60000 65536"/>
                    <a:gd name="T7" fmla="*/ 0 60000 65536"/>
                    <a:gd name="T8" fmla="*/ 0 60000 65536"/>
                    <a:gd name="T9" fmla="*/ 0 w 20474"/>
                    <a:gd name="T10" fmla="*/ 0 h 21460"/>
                    <a:gd name="T11" fmla="*/ 20474 w 20474"/>
                    <a:gd name="T12" fmla="*/ 21460 h 214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74" h="21460" fill="none" extrusionOk="0">
                      <a:moveTo>
                        <a:pt x="-1" y="14577"/>
                      </a:moveTo>
                      <a:cubicBezTo>
                        <a:pt x="2669" y="6633"/>
                        <a:pt x="9694" y="951"/>
                        <a:pt x="18020" y="-1"/>
                      </a:cubicBezTo>
                    </a:path>
                    <a:path w="20474" h="21460" stroke="0" extrusionOk="0">
                      <a:moveTo>
                        <a:pt x="-1" y="14577"/>
                      </a:moveTo>
                      <a:cubicBezTo>
                        <a:pt x="2669" y="6633"/>
                        <a:pt x="9694" y="951"/>
                        <a:pt x="18020" y="-1"/>
                      </a:cubicBezTo>
                      <a:lnTo>
                        <a:pt x="20474" y="2146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9" name="Arc 289"/>
                <p:cNvSpPr>
                  <a:spLocks/>
                </p:cNvSpPr>
                <p:nvPr/>
              </p:nvSpPr>
              <p:spPr bwMode="auto">
                <a:xfrm>
                  <a:off x="3148" y="3435"/>
                  <a:ext cx="6" cy="61"/>
                </a:xfrm>
                <a:custGeom>
                  <a:avLst/>
                  <a:gdLst>
                    <a:gd name="T0" fmla="*/ 0 w 19998"/>
                    <a:gd name="T1" fmla="*/ 0 h 21600"/>
                    <a:gd name="T2" fmla="*/ 0 w 19998"/>
                    <a:gd name="T3" fmla="*/ 0 h 21600"/>
                    <a:gd name="T4" fmla="*/ 0 w 1999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9998"/>
                    <a:gd name="T10" fmla="*/ 0 h 21600"/>
                    <a:gd name="T11" fmla="*/ 19998 w 1999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98" h="21600" fill="none" extrusionOk="0">
                      <a:moveTo>
                        <a:pt x="19997" y="8163"/>
                      </a:moveTo>
                      <a:cubicBezTo>
                        <a:pt x="16680" y="16289"/>
                        <a:pt x="8776" y="21600"/>
                        <a:pt x="-1" y="21600"/>
                      </a:cubicBezTo>
                    </a:path>
                    <a:path w="19998" h="21600" stroke="0" extrusionOk="0">
                      <a:moveTo>
                        <a:pt x="19997" y="8163"/>
                      </a:moveTo>
                      <a:cubicBezTo>
                        <a:pt x="16680" y="16289"/>
                        <a:pt x="8776" y="21600"/>
                        <a:pt x="-1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60" name="Arc 290"/>
                <p:cNvSpPr>
                  <a:spLocks/>
                </p:cNvSpPr>
                <p:nvPr/>
              </p:nvSpPr>
              <p:spPr bwMode="auto">
                <a:xfrm>
                  <a:off x="3260" y="3435"/>
                  <a:ext cx="12" cy="74"/>
                </a:xfrm>
                <a:custGeom>
                  <a:avLst/>
                  <a:gdLst>
                    <a:gd name="T0" fmla="*/ 0 w 20572"/>
                    <a:gd name="T1" fmla="*/ 0 h 21342"/>
                    <a:gd name="T2" fmla="*/ 0 w 20572"/>
                    <a:gd name="T3" fmla="*/ 0 h 21342"/>
                    <a:gd name="T4" fmla="*/ 0 w 20572"/>
                    <a:gd name="T5" fmla="*/ 0 h 21342"/>
                    <a:gd name="T6" fmla="*/ 0 60000 65536"/>
                    <a:gd name="T7" fmla="*/ 0 60000 65536"/>
                    <a:gd name="T8" fmla="*/ 0 60000 65536"/>
                    <a:gd name="T9" fmla="*/ 0 w 20572"/>
                    <a:gd name="T10" fmla="*/ 0 h 21342"/>
                    <a:gd name="T11" fmla="*/ 20572 w 20572"/>
                    <a:gd name="T12" fmla="*/ 21342 h 213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572" h="21342" fill="none" extrusionOk="0">
                      <a:moveTo>
                        <a:pt x="17243" y="21342"/>
                      </a:moveTo>
                      <a:cubicBezTo>
                        <a:pt x="9165" y="20082"/>
                        <a:pt x="2491" y="14369"/>
                        <a:pt x="-1" y="6583"/>
                      </a:cubicBezTo>
                    </a:path>
                    <a:path w="20572" h="21342" stroke="0" extrusionOk="0">
                      <a:moveTo>
                        <a:pt x="17243" y="21342"/>
                      </a:moveTo>
                      <a:cubicBezTo>
                        <a:pt x="9165" y="20082"/>
                        <a:pt x="2491" y="14369"/>
                        <a:pt x="-1" y="6583"/>
                      </a:cubicBezTo>
                      <a:lnTo>
                        <a:pt x="2057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</p:grpSp>
          <p:grpSp>
            <p:nvGrpSpPr>
              <p:cNvPr id="46" name="Group 291"/>
              <p:cNvGrpSpPr>
                <a:grpSpLocks/>
              </p:cNvGrpSpPr>
              <p:nvPr/>
            </p:nvGrpSpPr>
            <p:grpSpPr bwMode="auto">
              <a:xfrm>
                <a:off x="3176" y="3470"/>
                <a:ext cx="67" cy="84"/>
                <a:chOff x="3176" y="3470"/>
                <a:chExt cx="67" cy="84"/>
              </a:xfrm>
            </p:grpSpPr>
            <p:sp>
              <p:nvSpPr>
                <p:cNvPr id="47" name="Arc 292"/>
                <p:cNvSpPr>
                  <a:spLocks/>
                </p:cNvSpPr>
                <p:nvPr/>
              </p:nvSpPr>
              <p:spPr bwMode="auto">
                <a:xfrm>
                  <a:off x="3184" y="3476"/>
                  <a:ext cx="17" cy="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48" name="Arc 293"/>
                <p:cNvSpPr>
                  <a:spLocks/>
                </p:cNvSpPr>
                <p:nvPr/>
              </p:nvSpPr>
              <p:spPr bwMode="auto">
                <a:xfrm>
                  <a:off x="3214" y="3474"/>
                  <a:ext cx="20" cy="2"/>
                </a:xfrm>
                <a:custGeom>
                  <a:avLst/>
                  <a:gdLst>
                    <a:gd name="T0" fmla="*/ 0 w 21600"/>
                    <a:gd name="T1" fmla="*/ 0 h 21159"/>
                    <a:gd name="T2" fmla="*/ 0 w 21600"/>
                    <a:gd name="T3" fmla="*/ 0 h 21159"/>
                    <a:gd name="T4" fmla="*/ 0 w 21600"/>
                    <a:gd name="T5" fmla="*/ 0 h 2115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159"/>
                    <a:gd name="T11" fmla="*/ 21600 w 21600"/>
                    <a:gd name="T12" fmla="*/ 21159 h 2115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159" fill="none" extrusionOk="0">
                      <a:moveTo>
                        <a:pt x="17259" y="21159"/>
                      </a:moveTo>
                      <a:cubicBezTo>
                        <a:pt x="7212" y="19098"/>
                        <a:pt x="-1" y="10256"/>
                        <a:pt x="-1" y="-1"/>
                      </a:cubicBezTo>
                    </a:path>
                    <a:path w="21600" h="21159" stroke="0" extrusionOk="0">
                      <a:moveTo>
                        <a:pt x="17259" y="21159"/>
                      </a:moveTo>
                      <a:cubicBezTo>
                        <a:pt x="7212" y="19098"/>
                        <a:pt x="-1" y="10256"/>
                        <a:pt x="-1" y="-1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49" name="Arc 294"/>
                <p:cNvSpPr>
                  <a:spLocks/>
                </p:cNvSpPr>
                <p:nvPr/>
              </p:nvSpPr>
              <p:spPr bwMode="auto">
                <a:xfrm>
                  <a:off x="3202" y="3537"/>
                  <a:ext cx="22" cy="3"/>
                </a:xfrm>
                <a:custGeom>
                  <a:avLst/>
                  <a:gdLst>
                    <a:gd name="T0" fmla="*/ 0 w 20447"/>
                    <a:gd name="T1" fmla="*/ 0 h 21522"/>
                    <a:gd name="T2" fmla="*/ 0 w 20447"/>
                    <a:gd name="T3" fmla="*/ 0 h 21522"/>
                    <a:gd name="T4" fmla="*/ 0 w 20447"/>
                    <a:gd name="T5" fmla="*/ 0 h 21522"/>
                    <a:gd name="T6" fmla="*/ 0 60000 65536"/>
                    <a:gd name="T7" fmla="*/ 0 60000 65536"/>
                    <a:gd name="T8" fmla="*/ 0 60000 65536"/>
                    <a:gd name="T9" fmla="*/ 0 w 20447"/>
                    <a:gd name="T10" fmla="*/ 0 h 21522"/>
                    <a:gd name="T11" fmla="*/ 20447 w 20447"/>
                    <a:gd name="T12" fmla="*/ 21522 h 215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47" h="21522" fill="none" extrusionOk="0">
                      <a:moveTo>
                        <a:pt x="0" y="14558"/>
                      </a:moveTo>
                      <a:cubicBezTo>
                        <a:pt x="2765" y="6440"/>
                        <a:pt x="10070" y="727"/>
                        <a:pt x="18614" y="-1"/>
                      </a:cubicBezTo>
                    </a:path>
                    <a:path w="20447" h="21522" stroke="0" extrusionOk="0">
                      <a:moveTo>
                        <a:pt x="0" y="14558"/>
                      </a:moveTo>
                      <a:cubicBezTo>
                        <a:pt x="2765" y="6440"/>
                        <a:pt x="10070" y="727"/>
                        <a:pt x="18614" y="-1"/>
                      </a:cubicBezTo>
                      <a:lnTo>
                        <a:pt x="20447" y="215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0" name="Arc 295"/>
                <p:cNvSpPr>
                  <a:spLocks/>
                </p:cNvSpPr>
                <p:nvPr/>
              </p:nvSpPr>
              <p:spPr bwMode="auto">
                <a:xfrm>
                  <a:off x="3176" y="3515"/>
                  <a:ext cx="9" cy="39"/>
                </a:xfrm>
                <a:custGeom>
                  <a:avLst/>
                  <a:gdLst>
                    <a:gd name="T0" fmla="*/ 0 w 20098"/>
                    <a:gd name="T1" fmla="*/ 0 h 21495"/>
                    <a:gd name="T2" fmla="*/ 0 w 20098"/>
                    <a:gd name="T3" fmla="*/ 0 h 21495"/>
                    <a:gd name="T4" fmla="*/ 0 w 20098"/>
                    <a:gd name="T5" fmla="*/ 0 h 21495"/>
                    <a:gd name="T6" fmla="*/ 0 60000 65536"/>
                    <a:gd name="T7" fmla="*/ 0 60000 65536"/>
                    <a:gd name="T8" fmla="*/ 0 60000 65536"/>
                    <a:gd name="T9" fmla="*/ 0 w 20098"/>
                    <a:gd name="T10" fmla="*/ 0 h 21495"/>
                    <a:gd name="T11" fmla="*/ 20098 w 20098"/>
                    <a:gd name="T12" fmla="*/ 21495 h 214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098" h="21495" fill="none" extrusionOk="0">
                      <a:moveTo>
                        <a:pt x="2123" y="-1"/>
                      </a:moveTo>
                      <a:cubicBezTo>
                        <a:pt x="10187" y="796"/>
                        <a:pt x="17128" y="6039"/>
                        <a:pt x="20097" y="13580"/>
                      </a:cubicBezTo>
                    </a:path>
                    <a:path w="20098" h="21495" stroke="0" extrusionOk="0">
                      <a:moveTo>
                        <a:pt x="2123" y="-1"/>
                      </a:moveTo>
                      <a:cubicBezTo>
                        <a:pt x="10187" y="796"/>
                        <a:pt x="17128" y="6039"/>
                        <a:pt x="20097" y="13580"/>
                      </a:cubicBezTo>
                      <a:lnTo>
                        <a:pt x="0" y="214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1" name="Arc 296"/>
                <p:cNvSpPr>
                  <a:spLocks/>
                </p:cNvSpPr>
                <p:nvPr/>
              </p:nvSpPr>
              <p:spPr bwMode="auto">
                <a:xfrm>
                  <a:off x="3230" y="3522"/>
                  <a:ext cx="13" cy="21"/>
                </a:xfrm>
                <a:custGeom>
                  <a:avLst/>
                  <a:gdLst>
                    <a:gd name="T0" fmla="*/ 0 w 20492"/>
                    <a:gd name="T1" fmla="*/ 0 h 21383"/>
                    <a:gd name="T2" fmla="*/ 0 w 20492"/>
                    <a:gd name="T3" fmla="*/ 0 h 21383"/>
                    <a:gd name="T4" fmla="*/ 0 w 20492"/>
                    <a:gd name="T5" fmla="*/ 0 h 21383"/>
                    <a:gd name="T6" fmla="*/ 0 60000 65536"/>
                    <a:gd name="T7" fmla="*/ 0 60000 65536"/>
                    <a:gd name="T8" fmla="*/ 0 60000 65536"/>
                    <a:gd name="T9" fmla="*/ 0 w 20492"/>
                    <a:gd name="T10" fmla="*/ 0 h 21383"/>
                    <a:gd name="T11" fmla="*/ 20492 w 20492"/>
                    <a:gd name="T12" fmla="*/ 21383 h 213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92" h="21383" fill="none" extrusionOk="0">
                      <a:moveTo>
                        <a:pt x="0" y="14552"/>
                      </a:moveTo>
                      <a:cubicBezTo>
                        <a:pt x="2587" y="6790"/>
                        <a:pt x="9337" y="1157"/>
                        <a:pt x="17437" y="0"/>
                      </a:cubicBezTo>
                    </a:path>
                    <a:path w="20492" h="21383" stroke="0" extrusionOk="0">
                      <a:moveTo>
                        <a:pt x="0" y="14552"/>
                      </a:moveTo>
                      <a:cubicBezTo>
                        <a:pt x="2587" y="6790"/>
                        <a:pt x="9337" y="1157"/>
                        <a:pt x="17437" y="0"/>
                      </a:cubicBezTo>
                      <a:lnTo>
                        <a:pt x="20492" y="2138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2" name="Arc 297"/>
                <p:cNvSpPr>
                  <a:spLocks/>
                </p:cNvSpPr>
                <p:nvPr/>
              </p:nvSpPr>
              <p:spPr bwMode="auto">
                <a:xfrm>
                  <a:off x="3178" y="3470"/>
                  <a:ext cx="4" cy="27"/>
                </a:xfrm>
                <a:custGeom>
                  <a:avLst/>
                  <a:gdLst>
                    <a:gd name="T0" fmla="*/ 0 w 25319"/>
                    <a:gd name="T1" fmla="*/ 0 h 21600"/>
                    <a:gd name="T2" fmla="*/ 0 w 25319"/>
                    <a:gd name="T3" fmla="*/ 0 h 21600"/>
                    <a:gd name="T4" fmla="*/ 0 w 25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5319"/>
                    <a:gd name="T10" fmla="*/ 0 h 21600"/>
                    <a:gd name="T11" fmla="*/ 25319 w 25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319" h="21600" fill="none" extrusionOk="0">
                      <a:moveTo>
                        <a:pt x="25319" y="9943"/>
                      </a:moveTo>
                      <a:cubicBezTo>
                        <a:pt x="21605" y="17104"/>
                        <a:pt x="14211" y="21599"/>
                        <a:pt x="6144" y="21599"/>
                      </a:cubicBezTo>
                      <a:cubicBezTo>
                        <a:pt x="4063" y="21599"/>
                        <a:pt x="1994" y="21299"/>
                        <a:pt x="0" y="20707"/>
                      </a:cubicBezTo>
                    </a:path>
                    <a:path w="25319" h="21600" stroke="0" extrusionOk="0">
                      <a:moveTo>
                        <a:pt x="25319" y="9943"/>
                      </a:moveTo>
                      <a:cubicBezTo>
                        <a:pt x="21605" y="17104"/>
                        <a:pt x="14211" y="21599"/>
                        <a:pt x="6144" y="21599"/>
                      </a:cubicBezTo>
                      <a:cubicBezTo>
                        <a:pt x="4063" y="21599"/>
                        <a:pt x="1994" y="21299"/>
                        <a:pt x="0" y="20707"/>
                      </a:cubicBezTo>
                      <a:lnTo>
                        <a:pt x="614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  <p:sp>
              <p:nvSpPr>
                <p:cNvPr id="53" name="Arc 298"/>
                <p:cNvSpPr>
                  <a:spLocks/>
                </p:cNvSpPr>
                <p:nvPr/>
              </p:nvSpPr>
              <p:spPr bwMode="auto">
                <a:xfrm>
                  <a:off x="3239" y="3471"/>
                  <a:ext cx="3" cy="33"/>
                </a:xfrm>
                <a:custGeom>
                  <a:avLst/>
                  <a:gdLst>
                    <a:gd name="T0" fmla="*/ 0 w 20746"/>
                    <a:gd name="T1" fmla="*/ 0 h 20397"/>
                    <a:gd name="T2" fmla="*/ 0 w 20746"/>
                    <a:gd name="T3" fmla="*/ 0 h 20397"/>
                    <a:gd name="T4" fmla="*/ 0 w 20746"/>
                    <a:gd name="T5" fmla="*/ 0 h 20397"/>
                    <a:gd name="T6" fmla="*/ 0 60000 65536"/>
                    <a:gd name="T7" fmla="*/ 0 60000 65536"/>
                    <a:gd name="T8" fmla="*/ 0 60000 65536"/>
                    <a:gd name="T9" fmla="*/ 0 w 20746"/>
                    <a:gd name="T10" fmla="*/ 0 h 20397"/>
                    <a:gd name="T11" fmla="*/ 20746 w 20746"/>
                    <a:gd name="T12" fmla="*/ 20397 h 203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746" h="20397" fill="none" extrusionOk="0">
                      <a:moveTo>
                        <a:pt x="13638" y="20396"/>
                      </a:moveTo>
                      <a:cubicBezTo>
                        <a:pt x="7030" y="18094"/>
                        <a:pt x="1947" y="12733"/>
                        <a:pt x="-1" y="6013"/>
                      </a:cubicBezTo>
                    </a:path>
                    <a:path w="20746" h="20397" stroke="0" extrusionOk="0">
                      <a:moveTo>
                        <a:pt x="13638" y="20396"/>
                      </a:moveTo>
                      <a:cubicBezTo>
                        <a:pt x="7030" y="18094"/>
                        <a:pt x="1947" y="12733"/>
                        <a:pt x="-1" y="6013"/>
                      </a:cubicBezTo>
                      <a:lnTo>
                        <a:pt x="20746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4000" b="1">
                    <a:ea typeface="Hei" charset="-122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rebuchet MS" pitchFamily="34" charset="0"/>
                <a:ea typeface="ＭＳ Ｐゴシック"/>
                <a:cs typeface="ＭＳ Ｐゴシック"/>
              </a:rPr>
              <a:t>Information Mediator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704975"/>
            <a:ext cx="8569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Integration Architecture: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</a:rPr>
              <a:t>Virtual organization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</a:rPr>
              <a:t>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 community of data providers and consumers that want to share data for specific purpose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</a:rPr>
              <a:t>Autonomous sources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</a:rPr>
              <a:t>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 data, control remains at sources; no change to access methods, schemas; data accessed real-time in response to user queries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</a:rPr>
              <a:t>Mediator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</a:rPr>
              <a:t>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 integrator defines domain schema and describes source contents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Domain schema: agreed upon view of the domain preferred by the virtual organization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</a:rPr>
              <a:t>Source descriptions: logical formulas relating source and domain schemas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Information Mediator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2437"/>
            <a:ext cx="8229600" cy="4525963"/>
          </a:xfrm>
        </p:spPr>
        <p:txBody>
          <a:bodyPr/>
          <a:lstStyle/>
          <a:p>
            <a:pPr lvl="0" defTabSz="9144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 smtClean="0"/>
              <a:t>Query Answering</a:t>
            </a:r>
          </a:p>
          <a:p>
            <a:pPr lvl="1" defTabSz="914400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kern="0" dirty="0" smtClean="0"/>
              <a:t>User writes query in domain schema</a:t>
            </a:r>
          </a:p>
          <a:p>
            <a:pPr lvl="1" defTabSz="914400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kern="0" dirty="0" smtClean="0"/>
              <a:t>Mediator:</a:t>
            </a:r>
          </a:p>
          <a:p>
            <a:pPr lvl="2" defTabSz="9144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 smtClean="0"/>
              <a:t>Determines sources relevant to user query</a:t>
            </a:r>
          </a:p>
          <a:p>
            <a:pPr lvl="2" defTabSz="9144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 smtClean="0"/>
              <a:t>Rewrites query in sources schemas</a:t>
            </a:r>
          </a:p>
          <a:p>
            <a:pPr lvl="2" defTabSz="9144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 smtClean="0"/>
              <a:t>Breaks query into sub-queries for sources</a:t>
            </a:r>
          </a:p>
          <a:p>
            <a:pPr lvl="2" defTabSz="9144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 smtClean="0"/>
              <a:t>Optimizes query evaluation plan</a:t>
            </a:r>
          </a:p>
          <a:p>
            <a:pPr lvl="2" defTabSz="9144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 smtClean="0"/>
              <a:t>Combines answers from sources</a:t>
            </a:r>
          </a:p>
          <a:p>
            <a:pPr lvl="1" defTabSz="914400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kern="0" dirty="0" smtClean="0"/>
              <a:t>Efficient query evaluation</a:t>
            </a:r>
          </a:p>
          <a:p>
            <a:pPr lvl="2" defTabSz="9144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kern="0" dirty="0" smtClean="0"/>
              <a:t>Streaming dataflow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Information Mediator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828800"/>
            <a:ext cx="5562600" cy="419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022725" y="5334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1FC03BD-60B5-48D9-B1C8-DBB2469CDBEA}" type="slidenum">
              <a:rPr lang="en-US" sz="1400">
                <a:latin typeface="Times" charset="0"/>
                <a:ea typeface="Hei" charset="-122"/>
              </a:rPr>
              <a:pPr algn="r" eaLnBrk="0" hangingPunct="0"/>
              <a:t>17</a:t>
            </a:fld>
            <a:endParaRPr lang="en-US" sz="1400">
              <a:latin typeface="Times" charset="0"/>
              <a:ea typeface="Hei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3475038"/>
            <a:ext cx="847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R Frutiger Roman" charset="0"/>
                <a:ea typeface="Hei" charset="-122"/>
              </a:rPr>
              <a:t>Mediator</a:t>
            </a:r>
            <a:endParaRPr lang="en-US" sz="3600" b="1">
              <a:solidFill>
                <a:schemeClr val="tx2"/>
              </a:solidFill>
              <a:latin typeface="R Frutiger Roman" charset="0"/>
              <a:ea typeface="Hei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14650" y="2824163"/>
            <a:ext cx="582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R Frutiger Roman" charset="0"/>
                <a:ea typeface="Hei" charset="-122"/>
              </a:rPr>
              <a:t>Domain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R Frutiger Roman" charset="0"/>
                <a:ea typeface="Hei" charset="-122"/>
              </a:rPr>
              <a:t>Schema</a:t>
            </a:r>
            <a:endParaRPr lang="en-US" sz="4000" b="1">
              <a:solidFill>
                <a:schemeClr val="tx2"/>
              </a:solidFill>
              <a:latin typeface="R Frutiger Roman" charset="0"/>
              <a:ea typeface="Hei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54437" y="2476500"/>
            <a:ext cx="149542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 dirty="0">
                <a:ea typeface="Hei" charset="-122"/>
              </a:rPr>
              <a:t>User queries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75075" y="3127375"/>
            <a:ext cx="1481137" cy="1014413"/>
            <a:chOff x="6157913" y="4270375"/>
            <a:chExt cx="1481137" cy="1014413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6169025" y="4589463"/>
              <a:ext cx="14700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6169025" y="4932363"/>
              <a:ext cx="14605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157913" y="4270375"/>
              <a:ext cx="1474787" cy="10144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200" b="1" dirty="0">
                  <a:ea typeface="Hei" charset="-122"/>
                </a:rPr>
                <a:t>Reformulation</a:t>
              </a:r>
            </a:p>
            <a:p>
              <a:pPr algn="ctr" eaLnBrk="0" hangingPunct="0"/>
              <a:endParaRPr lang="en-US" sz="1200" b="1" dirty="0">
                <a:ea typeface="Hei" charset="-122"/>
              </a:endParaRPr>
            </a:p>
            <a:p>
              <a:pPr algn="ctr" eaLnBrk="0" hangingPunct="0"/>
              <a:r>
                <a:rPr lang="en-US" sz="1200" b="1" dirty="0">
                  <a:ea typeface="Hei" charset="-122"/>
                </a:rPr>
                <a:t>Optimizer</a:t>
              </a:r>
            </a:p>
            <a:p>
              <a:pPr algn="ctr" eaLnBrk="0" hangingPunct="0"/>
              <a:endParaRPr lang="en-US" sz="1200" b="1" dirty="0">
                <a:ea typeface="Hei" charset="-122"/>
              </a:endParaRPr>
            </a:p>
            <a:p>
              <a:pPr algn="ctr" eaLnBrk="0" hangingPunct="0"/>
              <a:r>
                <a:rPr lang="en-US" sz="1200" b="1" dirty="0">
                  <a:ea typeface="Hei" charset="-122"/>
                </a:rPr>
                <a:t>Execution Engine</a:t>
              </a:r>
            </a:p>
          </p:txBody>
        </p:sp>
      </p:grpSp>
      <p:cxnSp>
        <p:nvCxnSpPr>
          <p:cNvPr id="14" name="AutoShape 14"/>
          <p:cNvCxnSpPr>
            <a:cxnSpLocks noChangeShapeType="1"/>
            <a:stCxn id="9" idx="4"/>
          </p:cNvCxnSpPr>
          <p:nvPr/>
        </p:nvCxnSpPr>
        <p:spPr bwMode="auto">
          <a:xfrm>
            <a:off x="4502150" y="2836863"/>
            <a:ext cx="11112" cy="290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5"/>
          <p:cNvCxnSpPr>
            <a:cxnSpLocks noChangeShapeType="1"/>
            <a:endCxn id="22" idx="0"/>
          </p:cNvCxnSpPr>
          <p:nvPr/>
        </p:nvCxnSpPr>
        <p:spPr bwMode="auto">
          <a:xfrm>
            <a:off x="4513262" y="4141788"/>
            <a:ext cx="1233488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6"/>
          <p:cNvCxnSpPr>
            <a:cxnSpLocks noChangeShapeType="1"/>
            <a:endCxn id="18" idx="1"/>
          </p:cNvCxnSpPr>
          <p:nvPr/>
        </p:nvCxnSpPr>
        <p:spPr bwMode="auto">
          <a:xfrm flipH="1">
            <a:off x="3482975" y="4141788"/>
            <a:ext cx="1030287" cy="636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AutoShape 17"/>
          <p:cNvCxnSpPr>
            <a:cxnSpLocks noChangeShapeType="1"/>
            <a:stCxn id="21" idx="2"/>
            <a:endCxn id="19" idx="0"/>
          </p:cNvCxnSpPr>
          <p:nvPr/>
        </p:nvCxnSpPr>
        <p:spPr bwMode="auto">
          <a:xfrm flipH="1">
            <a:off x="4641850" y="4630738"/>
            <a:ext cx="142875" cy="14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3127375" y="4778375"/>
            <a:ext cx="709612" cy="614363"/>
          </a:xfrm>
          <a:prstGeom prst="can">
            <a:avLst>
              <a:gd name="adj" fmla="val 1924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ea typeface="Hei" charset="-122"/>
              </a:rPr>
              <a:t>Data</a:t>
            </a:r>
          </a:p>
          <a:p>
            <a:pPr algn="ctr" eaLnBrk="0" hangingPunct="0"/>
            <a:r>
              <a:rPr lang="en-US" sz="1200" b="1">
                <a:ea typeface="Hei" charset="-122"/>
              </a:rPr>
              <a:t>Source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4286250" y="4778375"/>
            <a:ext cx="709612" cy="5080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ea typeface="Hei" charset="-122"/>
              </a:rPr>
              <a:t>Data </a:t>
            </a:r>
          </a:p>
          <a:p>
            <a:pPr algn="ctr" eaLnBrk="0" hangingPunct="0"/>
            <a:r>
              <a:rPr lang="en-US" sz="1200" b="1">
                <a:ea typeface="Hei" charset="-122"/>
              </a:rPr>
              <a:t>Source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5467350" y="4778375"/>
            <a:ext cx="793750" cy="650875"/>
          </a:xfrm>
          <a:prstGeom prst="flowChartMulti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ea typeface="Hei" charset="-122"/>
              </a:rPr>
              <a:t>Data</a:t>
            </a:r>
          </a:p>
          <a:p>
            <a:pPr algn="ctr" eaLnBrk="0" hangingPunct="0"/>
            <a:r>
              <a:rPr lang="en-US" sz="1200" b="1">
                <a:ea typeface="Hei" charset="-122"/>
              </a:rPr>
              <a:t>Source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4378325" y="4346575"/>
            <a:ext cx="81121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ea typeface="Hei" charset="-122"/>
              </a:rPr>
              <a:t>Wrapper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40350" y="4346575"/>
            <a:ext cx="81121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ea typeface="Hei" charset="-122"/>
              </a:rPr>
              <a:t>Wrapper</a:t>
            </a:r>
          </a:p>
        </p:txBody>
      </p:sp>
      <p:cxnSp>
        <p:nvCxnSpPr>
          <p:cNvPr id="23" name="AutoShape 24"/>
          <p:cNvCxnSpPr>
            <a:cxnSpLocks noChangeShapeType="1"/>
            <a:endCxn id="21" idx="0"/>
          </p:cNvCxnSpPr>
          <p:nvPr/>
        </p:nvCxnSpPr>
        <p:spPr bwMode="auto">
          <a:xfrm>
            <a:off x="4513262" y="4141788"/>
            <a:ext cx="271463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25"/>
          <p:cNvCxnSpPr>
            <a:cxnSpLocks noChangeShapeType="1"/>
            <a:stCxn id="22" idx="2"/>
            <a:endCxn id="20" idx="0"/>
          </p:cNvCxnSpPr>
          <p:nvPr/>
        </p:nvCxnSpPr>
        <p:spPr bwMode="auto">
          <a:xfrm>
            <a:off x="5746750" y="4630738"/>
            <a:ext cx="117475" cy="14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997200" y="4200525"/>
            <a:ext cx="649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200" b="1">
                <a:solidFill>
                  <a:schemeClr val="tx2"/>
                </a:solidFill>
                <a:latin typeface="R Frutiger Roman" charset="0"/>
                <a:ea typeface="Hei" charset="-122"/>
              </a:rPr>
              <a:t>Sources </a:t>
            </a:r>
          </a:p>
          <a:p>
            <a:pPr algn="ctr"/>
            <a:r>
              <a:rPr lang="en-US" sz="1200" b="1">
                <a:solidFill>
                  <a:schemeClr val="tx2"/>
                </a:solidFill>
                <a:latin typeface="R Frutiger Roman" charset="0"/>
                <a:ea typeface="Hei" charset="-122"/>
              </a:rPr>
              <a:t>schemas</a:t>
            </a:r>
            <a:endParaRPr lang="en-US" sz="4000" b="1">
              <a:solidFill>
                <a:schemeClr val="tx2"/>
              </a:solidFill>
              <a:latin typeface="R Frutiger Roman" charset="0"/>
              <a:ea typeface="Hei" charset="-122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3517900" y="2767013"/>
            <a:ext cx="174625" cy="1238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3527425" y="3081338"/>
            <a:ext cx="174625" cy="1238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5414962" y="2974975"/>
            <a:ext cx="1287463" cy="614363"/>
          </a:xfrm>
          <a:prstGeom prst="can">
            <a:avLst>
              <a:gd name="adj" fmla="val 1924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ea typeface="Hei" charset="-122"/>
              </a:rPr>
              <a:t>Logical Source</a:t>
            </a:r>
          </a:p>
          <a:p>
            <a:pPr algn="ctr" eaLnBrk="0" hangingPunct="0"/>
            <a:r>
              <a:rPr lang="en-US" sz="1200" b="1">
                <a:ea typeface="Hei" charset="-122"/>
              </a:rPr>
              <a:t>Descriptions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237162" y="32988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Mediator Use Case - CVRG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33363" y="3846513"/>
            <a:ext cx="1693862" cy="942975"/>
          </a:xfrm>
          <a:prstGeom prst="can">
            <a:avLst>
              <a:gd name="adj" fmla="val 17227"/>
            </a:avLst>
          </a:prstGeom>
          <a:solidFill>
            <a:srgbClr val="00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ea typeface="Hei" charset="-122"/>
              </a:rPr>
              <a:t>ECG_Mesa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ea typeface="Hei" charset="-122"/>
              </a:rPr>
              <a:t>(MySQL DB)</a:t>
            </a:r>
          </a:p>
        </p:txBody>
      </p:sp>
      <p:cxnSp>
        <p:nvCxnSpPr>
          <p:cNvPr id="14" name="AutoShape 16"/>
          <p:cNvCxnSpPr>
            <a:cxnSpLocks noChangeShapeType="1"/>
            <a:stCxn id="13" idx="1"/>
            <a:endCxn id="17" idx="2"/>
          </p:cNvCxnSpPr>
          <p:nvPr/>
        </p:nvCxnSpPr>
        <p:spPr bwMode="auto">
          <a:xfrm flipV="1">
            <a:off x="1081088" y="3709988"/>
            <a:ext cx="3560762" cy="1222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32138" y="3073400"/>
            <a:ext cx="3019425" cy="617538"/>
          </a:xfrm>
          <a:prstGeom prst="rect">
            <a:avLst/>
          </a:prstGeom>
          <a:solidFill>
            <a:srgbClr val="FFDB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ea typeface="Hei" charset="-122"/>
              </a:rPr>
              <a:t>BIRN Mediator</a:t>
            </a:r>
            <a:endParaRPr lang="en-US" sz="3200" b="1" baseline="30000">
              <a:ea typeface="Hei" charset="-122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548188" y="2484438"/>
            <a:ext cx="9525" cy="631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4800600" y="2514600"/>
            <a:ext cx="3175" cy="53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961063" y="1830388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ea typeface="Hei" charset="-122"/>
              </a:rPr>
              <a:t>Integrated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ea typeface="Hei" charset="-122"/>
              </a:rPr>
              <a:t>results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033588" y="3005138"/>
            <a:ext cx="1119187" cy="492125"/>
          </a:xfrm>
          <a:prstGeom prst="can">
            <a:avLst>
              <a:gd name="adj" fmla="val 12079"/>
            </a:avLst>
          </a:prstGeom>
          <a:solidFill>
            <a:srgbClr val="FFDB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="1">
                <a:ea typeface="Hei" charset="-122"/>
              </a:rPr>
              <a:t>Logical Source</a:t>
            </a:r>
          </a:p>
          <a:p>
            <a:pPr algn="ctr" eaLnBrk="0" hangingPunct="0"/>
            <a:r>
              <a:rPr lang="en-US" sz="1000" b="1">
                <a:ea typeface="Hei" charset="-122"/>
              </a:rPr>
              <a:t>descriptions</a:t>
            </a: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021263" y="5256213"/>
            <a:ext cx="1776412" cy="1463675"/>
          </a:xfrm>
          <a:prstGeom prst="cube">
            <a:avLst>
              <a:gd name="adj" fmla="val 10440"/>
            </a:avLst>
          </a:prstGeom>
          <a:solidFill>
            <a:srgbClr val="C269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ea typeface="Hei" charset="-122"/>
              </a:rPr>
              <a:t>Chesnokov</a:t>
            </a:r>
          </a:p>
          <a:p>
            <a:pPr algn="ctr" eaLnBrk="0" hangingPunct="0"/>
            <a:r>
              <a:rPr lang="en-US" sz="2000" b="1">
                <a:ea typeface="Hei" charset="-122"/>
              </a:rPr>
              <a:t>Analysis</a:t>
            </a:r>
          </a:p>
          <a:p>
            <a:pPr algn="ctr" eaLnBrk="0" hangingPunct="0"/>
            <a:r>
              <a:rPr lang="en-US" sz="2000" b="1">
                <a:ea typeface="Hei" charset="-122"/>
              </a:rPr>
              <a:t>(eXistDB</a:t>
            </a:r>
          </a:p>
          <a:p>
            <a:pPr algn="ctr" eaLnBrk="0" hangingPunct="0"/>
            <a:r>
              <a:rPr lang="en-US" sz="2000" b="1">
                <a:ea typeface="Hei" charset="-122"/>
              </a:rPr>
              <a:t>XML DBMS)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2770188" y="5332413"/>
            <a:ext cx="2116137" cy="1385887"/>
          </a:xfrm>
          <a:prstGeom prst="can">
            <a:avLst>
              <a:gd name="adj" fmla="val 18472"/>
            </a:avLst>
          </a:prstGeom>
          <a:solidFill>
            <a:srgbClr val="00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ea typeface="Hei" charset="-122"/>
              </a:rPr>
              <a:t>Image Metadata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ea typeface="Hei" charset="-122"/>
              </a:rPr>
              <a:t>dcm4che PACS</a:t>
            </a:r>
          </a:p>
          <a:p>
            <a:pPr algn="ctr" eaLnBrk="0" hangingPunct="0"/>
            <a:r>
              <a:rPr lang="en-US" sz="2000" b="1">
                <a:solidFill>
                  <a:schemeClr val="bg1"/>
                </a:solidFill>
                <a:ea typeface="Hei" charset="-122"/>
              </a:rPr>
              <a:t>(MySQL DB)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7248525" y="3649663"/>
            <a:ext cx="1895475" cy="1122362"/>
          </a:xfrm>
          <a:prstGeom prst="cube">
            <a:avLst>
              <a:gd name="adj" fmla="val 10440"/>
            </a:avLst>
          </a:prstGeom>
          <a:solidFill>
            <a:srgbClr val="C269B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ea typeface="Hei" charset="-122"/>
              </a:rPr>
              <a:t>WaveformDB</a:t>
            </a:r>
          </a:p>
          <a:p>
            <a:pPr algn="ctr" eaLnBrk="0" hangingPunct="0"/>
            <a:r>
              <a:rPr lang="en-US" sz="2000" b="1">
                <a:ea typeface="Hei" charset="-122"/>
              </a:rPr>
              <a:t>(eXistDB</a:t>
            </a:r>
          </a:p>
          <a:p>
            <a:pPr algn="ctr" eaLnBrk="0" hangingPunct="0"/>
            <a:r>
              <a:rPr lang="en-US" sz="2000" b="1">
                <a:ea typeface="Hei" charset="-122"/>
              </a:rPr>
              <a:t>XML DBMS)</a:t>
            </a: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161925" y="5094288"/>
            <a:ext cx="2490788" cy="779462"/>
          </a:xfrm>
          <a:prstGeom prst="foldedCorner">
            <a:avLst>
              <a:gd name="adj" fmla="val 12500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ea typeface="Hei" charset="-122"/>
              </a:rPr>
              <a:t>DICOM Image Files</a:t>
            </a:r>
          </a:p>
          <a:p>
            <a:pPr algn="ctr" eaLnBrk="0" hangingPunct="0"/>
            <a:r>
              <a:rPr lang="en-US" sz="2000" b="1">
                <a:ea typeface="Hei" charset="-122"/>
              </a:rPr>
              <a:t>(file system)</a:t>
            </a:r>
          </a:p>
        </p:txBody>
      </p:sp>
      <p:sp>
        <p:nvSpPr>
          <p:cNvPr id="30" name="AutoShape 13"/>
          <p:cNvSpPr>
            <a:spLocks noChangeArrowheads="1"/>
          </p:cNvSpPr>
          <p:nvPr/>
        </p:nvSpPr>
        <p:spPr bwMode="auto">
          <a:xfrm>
            <a:off x="6916738" y="5249863"/>
            <a:ext cx="2068512" cy="779462"/>
          </a:xfrm>
          <a:prstGeom prst="foldedCorner">
            <a:avLst>
              <a:gd name="adj" fmla="val 12500"/>
            </a:avLst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ea typeface="Hei" charset="-122"/>
              </a:rPr>
              <a:t>Waveform Files</a:t>
            </a:r>
          </a:p>
          <a:p>
            <a:pPr algn="ctr" eaLnBrk="0" hangingPunct="0"/>
            <a:r>
              <a:rPr lang="en-US" sz="2000" b="1">
                <a:ea typeface="Hei" charset="-122"/>
              </a:rPr>
              <a:t>(file system)</a:t>
            </a:r>
          </a:p>
        </p:txBody>
      </p:sp>
      <p:cxnSp>
        <p:nvCxnSpPr>
          <p:cNvPr id="31" name="AutoShape 14"/>
          <p:cNvCxnSpPr>
            <a:cxnSpLocks noChangeShapeType="1"/>
            <a:stCxn id="27" idx="1"/>
            <a:endCxn id="17" idx="2"/>
          </p:cNvCxnSpPr>
          <p:nvPr/>
        </p:nvCxnSpPr>
        <p:spPr bwMode="auto">
          <a:xfrm flipV="1">
            <a:off x="3829050" y="3709988"/>
            <a:ext cx="812800" cy="16081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2" name="AutoShape 15"/>
          <p:cNvCxnSpPr>
            <a:cxnSpLocks noChangeShapeType="1"/>
            <a:stCxn id="29" idx="0"/>
            <a:endCxn id="17" idx="2"/>
          </p:cNvCxnSpPr>
          <p:nvPr/>
        </p:nvCxnSpPr>
        <p:spPr bwMode="auto">
          <a:xfrm flipV="1">
            <a:off x="1408113" y="3709988"/>
            <a:ext cx="3233737" cy="13843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3" name="AutoShape 17"/>
          <p:cNvCxnSpPr>
            <a:cxnSpLocks noChangeShapeType="1"/>
            <a:stCxn id="23" idx="0"/>
            <a:endCxn id="17" idx="2"/>
          </p:cNvCxnSpPr>
          <p:nvPr/>
        </p:nvCxnSpPr>
        <p:spPr bwMode="auto">
          <a:xfrm flipH="1" flipV="1">
            <a:off x="4641850" y="3709988"/>
            <a:ext cx="1344613" cy="1546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4" name="AutoShape 18"/>
          <p:cNvCxnSpPr>
            <a:cxnSpLocks noChangeShapeType="1"/>
            <a:stCxn id="30" idx="0"/>
            <a:endCxn id="17" idx="2"/>
          </p:cNvCxnSpPr>
          <p:nvPr/>
        </p:nvCxnSpPr>
        <p:spPr bwMode="auto">
          <a:xfrm flipH="1" flipV="1">
            <a:off x="4641850" y="3709988"/>
            <a:ext cx="3309938" cy="1539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5" name="AutoShape 19"/>
          <p:cNvCxnSpPr>
            <a:cxnSpLocks noChangeShapeType="1"/>
            <a:stCxn id="28" idx="2"/>
            <a:endCxn id="17" idx="2"/>
          </p:cNvCxnSpPr>
          <p:nvPr/>
        </p:nvCxnSpPr>
        <p:spPr bwMode="auto">
          <a:xfrm flipH="1" flipV="1">
            <a:off x="4641850" y="3709988"/>
            <a:ext cx="2606675" cy="55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3"/>
          <a:srcRect b="13736"/>
          <a:stretch>
            <a:fillRect/>
          </a:stretch>
        </p:blipFill>
        <p:spPr bwMode="auto">
          <a:xfrm>
            <a:off x="1893888" y="946150"/>
            <a:ext cx="2538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4"/>
          <a:srcRect r="25761" b="21190"/>
          <a:stretch>
            <a:fillRect/>
          </a:stretch>
        </p:blipFill>
        <p:spPr bwMode="auto">
          <a:xfrm>
            <a:off x="4865688" y="747713"/>
            <a:ext cx="12065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850900" y="1600200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ea typeface="Hei" charset="-122"/>
              </a:rPr>
              <a:t>Domain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ea typeface="Hei" charset="-122"/>
              </a:rPr>
              <a:t> query</a:t>
            </a:r>
          </a:p>
        </p:txBody>
      </p:sp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6556375" y="2471738"/>
            <a:ext cx="2633663" cy="398462"/>
          </a:xfrm>
          <a:prstGeom prst="wedgeRoundRectCallout">
            <a:avLst>
              <a:gd name="adj1" fmla="val -77065"/>
              <a:gd name="adj2" fmla="val 126097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ea typeface="Hei" charset="-122"/>
              </a:rPr>
              <a:t>Same BIRN mediator</a:t>
            </a: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0" y="2449513"/>
            <a:ext cx="1851025" cy="990600"/>
          </a:xfrm>
          <a:prstGeom prst="wedgeRoundRectCallout">
            <a:avLst>
              <a:gd name="adj1" fmla="val 65181"/>
              <a:gd name="adj2" fmla="val 3669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ea typeface="Hei" charset="-122"/>
              </a:rPr>
              <a:t>Just plug in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  <a:ea typeface="Hei" charset="-122"/>
              </a:rPr>
              <a:t> CVRG source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  <a:ea typeface="Hei" charset="-122"/>
              </a:rPr>
              <a:t>descriptions </a:t>
            </a:r>
          </a:p>
        </p:txBody>
      </p:sp>
      <p:sp>
        <p:nvSpPr>
          <p:cNvPr id="41" name="AutoShape 28"/>
          <p:cNvSpPr>
            <a:spLocks noChangeArrowheads="1"/>
          </p:cNvSpPr>
          <p:nvPr/>
        </p:nvSpPr>
        <p:spPr bwMode="auto">
          <a:xfrm>
            <a:off x="2460625" y="4227513"/>
            <a:ext cx="3975100" cy="693737"/>
          </a:xfrm>
          <a:prstGeom prst="wedgeRoundRectCallout">
            <a:avLst>
              <a:gd name="adj1" fmla="val 29032"/>
              <a:gd name="adj2" fmla="val 103319"/>
              <a:gd name="adj3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ea typeface="Hei" charset="-122"/>
              </a:rPr>
              <a:t>and additional wrapper for 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  <a:ea typeface="Hei" charset="-122"/>
              </a:rPr>
              <a:t>eXistDB (XML/XQuery database)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Knowledge Engineering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29" name="Rectangle 3"/>
          <p:cNvSpPr txBox="1">
            <a:spLocks/>
          </p:cNvSpPr>
          <p:nvPr/>
        </p:nvSpPr>
        <p:spPr bwMode="auto">
          <a:xfrm>
            <a:off x="228600" y="16002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Ontology development challenges: </a:t>
            </a: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Modeling complex domains is challenging and requires specialized expertise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The community of ontology development efforts is large and somewhat daunting to navigate</a:t>
            </a: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Our goal: to provide an ontology development process that</a:t>
            </a: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leverages existing ontology development</a:t>
            </a: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creates effective dialog between domain users and biomedical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ontologists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 </a:t>
            </a: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informs and documents the design of domain models for integration </a:t>
            </a: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publishes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curated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ＭＳ Ｐゴシック" pitchFamily="-65" charset="-128"/>
                <a:cs typeface="ＭＳ Ｐゴシック"/>
              </a:rPr>
              <a:t> domain ontologies to the community</a:t>
            </a: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  <a:p>
            <a:pPr marL="533400" marR="0" lvl="0" indent="-5334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ＭＳ Ｐゴシック" pitchFamily="-65" charset="-128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BIRN Research Networks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rebuchet MS" pitchFamily="34" charset="0"/>
                <a:ea typeface="ＭＳ Ｐゴシック"/>
              </a:rPr>
              <a:t>The main goal of the BIRN is to enable collaborative bioscience/biomedicine</a:t>
            </a:r>
          </a:p>
          <a:p>
            <a:pPr eaLnBrk="1" hangingPunct="1">
              <a:buFont typeface="Arial" pitchFamily="34" charset="0"/>
              <a:buNone/>
            </a:pPr>
            <a:endParaRPr lang="en-US" sz="900" dirty="0" smtClean="0">
              <a:latin typeface="Trebuchet MS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Trebuchet MS" pitchFamily="34" charset="0"/>
                <a:ea typeface="ＭＳ Ｐゴシック"/>
              </a:rPr>
              <a:t>Use Cases: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Trebuchet MS" pitchFamily="34" charset="0"/>
                <a:ea typeface="ＭＳ Ｐゴシック"/>
              </a:rPr>
              <a:t>		- share data/tools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Trebuchet MS" pitchFamily="34" charset="0"/>
                <a:ea typeface="ＭＳ Ｐゴシック"/>
              </a:rPr>
              <a:t>		- provide security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Trebuchet MS" pitchFamily="34" charset="0"/>
                <a:ea typeface="ＭＳ Ｐゴシック"/>
              </a:rPr>
              <a:t>		- develop, add to, merge ontologies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Trebuchet MS" pitchFamily="34" charset="0"/>
                <a:ea typeface="ＭＳ Ｐゴシック"/>
              </a:rPr>
              <a:t>		- query across disparate data sources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Trebuchet MS" pitchFamily="34" charset="0"/>
                <a:ea typeface="ＭＳ Ｐゴシック"/>
              </a:rPr>
              <a:t>		- search for outside resources</a:t>
            </a:r>
            <a:endParaRPr lang="en-US" sz="2000" dirty="0" smtClean="0">
              <a:latin typeface="Trebuchet MS" pitchFamily="34" charset="0"/>
              <a:ea typeface="ＭＳ Ｐゴシック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Domain/Ontology Engineering </a:t>
            </a:r>
          </a:p>
        </p:txBody>
      </p:sp>
      <p:pic>
        <p:nvPicPr>
          <p:cNvPr id="5" name="Picture 4" descr="OoEVV-desig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543800" cy="475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572000" y="4343400"/>
            <a:ext cx="1066800" cy="1600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BIRN Security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dirty="0" smtClean="0"/>
              <a:t>Vet new user request for community membership</a:t>
            </a:r>
          </a:p>
          <a:p>
            <a:r>
              <a:rPr lang="en-US" dirty="0" smtClean="0"/>
              <a:t>Provide new user identity</a:t>
            </a:r>
          </a:p>
          <a:p>
            <a:r>
              <a:rPr lang="en-US" dirty="0" smtClean="0"/>
              <a:t>Provide single sign-on for users </a:t>
            </a:r>
          </a:p>
          <a:p>
            <a:r>
              <a:rPr lang="en-US" dirty="0" smtClean="0"/>
              <a:t>Manage access control policy</a:t>
            </a:r>
          </a:p>
          <a:p>
            <a:r>
              <a:rPr lang="en-US" dirty="0" smtClean="0"/>
              <a:t>Enforce access policy on resources</a:t>
            </a:r>
          </a:p>
          <a:p>
            <a:r>
              <a:rPr lang="en-US" dirty="0" smtClean="0"/>
              <a:t>Manage user groups for projects within community</a:t>
            </a:r>
          </a:p>
          <a:p>
            <a:r>
              <a:rPr lang="en-US" dirty="0" smtClean="0"/>
              <a:t>Address potential security issues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BIRN Security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341688"/>
          </a:xfrm>
        </p:spPr>
        <p:txBody>
          <a:bodyPr>
            <a:spAutoFit/>
          </a:bodyPr>
          <a:lstStyle/>
          <a:p>
            <a:r>
              <a:rPr lang="en-US" smtClean="0"/>
              <a:t>Hosted services for common requirements</a:t>
            </a:r>
          </a:p>
          <a:p>
            <a:r>
              <a:rPr lang="en-US" smtClean="0"/>
              <a:t>Tools and clients for integration with community resources </a:t>
            </a:r>
          </a:p>
          <a:p>
            <a:r>
              <a:rPr lang="en-US" smtClean="0"/>
              <a:t>Security Vulnerability Handling System</a:t>
            </a:r>
          </a:p>
          <a:p>
            <a:r>
              <a:rPr lang="en-US" smtClean="0"/>
              <a:t>Expertise and consultation for community application integration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Function BIRN Security</a:t>
            </a:r>
            <a:endParaRPr lang="en-US" dirty="0">
              <a:solidFill>
                <a:srgbClr val="FFFF66"/>
              </a:solidFill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0800000">
            <a:off x="3886200" y="5224462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2362200" y="5224462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sp>
        <p:nvSpPr>
          <p:cNvPr id="8" name="TextBox 27"/>
          <p:cNvSpPr txBox="1">
            <a:spLocks noChangeArrowheads="1"/>
          </p:cNvSpPr>
          <p:nvPr/>
        </p:nvSpPr>
        <p:spPr bwMode="auto">
          <a:xfrm>
            <a:off x="1447800" y="6486525"/>
            <a:ext cx="144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Administrator</a:t>
            </a:r>
          </a:p>
        </p:txBody>
      </p:sp>
      <p:sp>
        <p:nvSpPr>
          <p:cNvPr id="9" name="Smiley Face 22"/>
          <p:cNvSpPr>
            <a:spLocks noChangeArrowheads="1"/>
          </p:cNvSpPr>
          <p:nvPr/>
        </p:nvSpPr>
        <p:spPr bwMode="auto">
          <a:xfrm>
            <a:off x="1811338" y="5907087"/>
            <a:ext cx="627062" cy="5889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4419600" y="6516687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End User</a:t>
            </a:r>
          </a:p>
        </p:txBody>
      </p:sp>
      <p:sp>
        <p:nvSpPr>
          <p:cNvPr id="11" name="Smiley Face 24"/>
          <p:cNvSpPr>
            <a:spLocks noChangeArrowheads="1"/>
          </p:cNvSpPr>
          <p:nvPr/>
        </p:nvSpPr>
        <p:spPr bwMode="auto">
          <a:xfrm>
            <a:off x="4572000" y="5907087"/>
            <a:ext cx="627063" cy="588963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rminator 20"/>
          <p:cNvSpPr>
            <a:spLocks noChangeArrowheads="1"/>
          </p:cNvSpPr>
          <p:nvPr/>
        </p:nvSpPr>
        <p:spPr bwMode="auto">
          <a:xfrm>
            <a:off x="2209800" y="1524000"/>
            <a:ext cx="2038350" cy="822325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600"/>
              <a:t>BIRN Identity Provider</a:t>
            </a:r>
          </a:p>
        </p:txBody>
      </p:sp>
      <p:sp>
        <p:nvSpPr>
          <p:cNvPr id="13" name="Terminator 25"/>
          <p:cNvSpPr>
            <a:spLocks noChangeArrowheads="1"/>
          </p:cNvSpPr>
          <p:nvPr/>
        </p:nvSpPr>
        <p:spPr bwMode="auto">
          <a:xfrm>
            <a:off x="381000" y="3276600"/>
            <a:ext cx="2038350" cy="822325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600" dirty="0"/>
              <a:t>BIRN Registration Service</a:t>
            </a:r>
          </a:p>
        </p:txBody>
      </p:sp>
      <p:sp>
        <p:nvSpPr>
          <p:cNvPr id="14" name="Terminator 26"/>
          <p:cNvSpPr>
            <a:spLocks noChangeArrowheads="1"/>
          </p:cNvSpPr>
          <p:nvPr/>
        </p:nvSpPr>
        <p:spPr bwMode="auto">
          <a:xfrm>
            <a:off x="4038600" y="3276600"/>
            <a:ext cx="2038350" cy="822325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600"/>
              <a:t>BIRN Credential Service</a:t>
            </a:r>
          </a:p>
        </p:txBody>
      </p:sp>
      <p:sp>
        <p:nvSpPr>
          <p:cNvPr id="15" name="Terminator 25"/>
          <p:cNvSpPr>
            <a:spLocks noChangeArrowheads="1"/>
          </p:cNvSpPr>
          <p:nvPr/>
        </p:nvSpPr>
        <p:spPr bwMode="auto">
          <a:xfrm>
            <a:off x="2514600" y="4668837"/>
            <a:ext cx="2038350" cy="476250"/>
          </a:xfrm>
          <a:prstGeom prst="flowChartTermina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>
            <a:spAutoFit/>
          </a:bodyPr>
          <a:lstStyle/>
          <a:p>
            <a:pPr algn="ctr"/>
            <a:r>
              <a:rPr lang="en-US" sz="1600" dirty="0"/>
              <a:t>BIRN  Portal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886200" y="2481262"/>
            <a:ext cx="914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5021262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Username/password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0800000">
            <a:off x="1752600" y="4157662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1676400" y="2405062"/>
            <a:ext cx="990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sp>
        <p:nvSpPr>
          <p:cNvPr id="20" name="Octagon 19"/>
          <p:cNvSpPr>
            <a:spLocks noChangeArrowheads="1"/>
          </p:cNvSpPr>
          <p:nvPr/>
        </p:nvSpPr>
        <p:spPr bwMode="auto">
          <a:xfrm>
            <a:off x="5257800" y="5834062"/>
            <a:ext cx="1905000" cy="990600"/>
          </a:xfrm>
          <a:prstGeom prst="octagon">
            <a:avLst>
              <a:gd name="adj" fmla="val 29287"/>
            </a:avLst>
          </a:prstGeom>
          <a:solidFill>
            <a:srgbClr val="64BB7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/>
              <a:t>BIRN Credential Service Clients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16200000" flipH="1">
            <a:off x="4800600" y="4614862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none" w="lg" len="med"/>
          </a:ln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 flipH="1" flipV="1">
            <a:off x="6019800" y="4386262"/>
            <a:ext cx="1600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med"/>
            <a:tailEnd type="triangle" w="lg" len="med"/>
          </a:ln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38800" y="4462462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X.509 Certificates</a:t>
            </a:r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7696200" y="2862262"/>
            <a:ext cx="990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/>
              <a:t>FBIRN Site 1 GridFTP Server</a:t>
            </a:r>
          </a:p>
        </p:txBody>
      </p:sp>
      <p:sp>
        <p:nvSpPr>
          <p:cNvPr id="25" name="Rectangle 80"/>
          <p:cNvSpPr>
            <a:spLocks noChangeArrowheads="1"/>
          </p:cNvSpPr>
          <p:nvPr/>
        </p:nvSpPr>
        <p:spPr bwMode="auto">
          <a:xfrm>
            <a:off x="7696200" y="4005262"/>
            <a:ext cx="9906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/>
              <a:t>FBIRN Site 2 GridFTP Server</a:t>
            </a:r>
          </a:p>
        </p:txBody>
      </p:sp>
      <p:sp>
        <p:nvSpPr>
          <p:cNvPr id="26" name="Notched Right Arrow 83"/>
          <p:cNvSpPr>
            <a:spLocks noChangeArrowheads="1"/>
          </p:cNvSpPr>
          <p:nvPr/>
        </p:nvSpPr>
        <p:spPr bwMode="auto">
          <a:xfrm rot="10800000">
            <a:off x="6248400" y="3562350"/>
            <a:ext cx="1217613" cy="411162"/>
          </a:xfrm>
          <a:prstGeom prst="notchedRightArrow">
            <a:avLst>
              <a:gd name="adj1" fmla="val 50000"/>
              <a:gd name="adj2" fmla="val 5007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16200000" flipH="1">
            <a:off x="4991100" y="4576762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med"/>
            <a:tailEnd type="triangle" w="lg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43400" y="2252662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Username/password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BIRN Best Practices Consulting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rebuchet MS" pitchFamily="34" charset="0"/>
                <a:ea typeface="ＭＳ Ｐゴシック"/>
              </a:rPr>
              <a:t>“We need 8, 40 GB uploads and 4, 10 GB downloads simultaneously” is achievable.</a:t>
            </a:r>
          </a:p>
          <a:p>
            <a:pPr eaLnBrk="1" hangingPunct="1"/>
            <a:endParaRPr lang="en-US" sz="1600" dirty="0" smtClean="0">
              <a:latin typeface="Trebuchet MS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latin typeface="Trebuchet MS" pitchFamily="34" charset="0"/>
                <a:ea typeface="ＭＳ Ｐゴシック"/>
              </a:rPr>
              <a:t>“We need to transfer data…” is not</a:t>
            </a:r>
            <a:r>
              <a:rPr lang="en-US" dirty="0" smtClean="0">
                <a:latin typeface="Trebuchet MS" pitchFamily="34" charset="0"/>
                <a:ea typeface="ＭＳ Ｐゴシック"/>
              </a:rPr>
              <a:t>.</a:t>
            </a:r>
          </a:p>
          <a:p>
            <a:pPr eaLnBrk="1" hangingPunct="1"/>
            <a:endParaRPr lang="en-US" sz="1600" dirty="0" smtClean="0">
              <a:latin typeface="Trebuchet MS" pitchFamily="34" charset="0"/>
              <a:ea typeface="ＭＳ Ｐゴシック"/>
            </a:endParaRPr>
          </a:p>
          <a:p>
            <a:pPr eaLnBrk="1" hangingPunct="1">
              <a:buNone/>
            </a:pPr>
            <a:r>
              <a:rPr lang="en-US" dirty="0" smtClean="0">
                <a:latin typeface="Trebuchet MS" pitchFamily="34" charset="0"/>
                <a:ea typeface="ＭＳ Ｐゴシック"/>
              </a:rPr>
              <a:t>Data provenance, data curation, best practices, federated versus repository…</a:t>
            </a:r>
          </a:p>
          <a:p>
            <a:pPr eaLnBrk="1" hangingPunct="1">
              <a:buNone/>
            </a:pPr>
            <a:endParaRPr lang="en-US" sz="1800" dirty="0" smtClean="0">
              <a:latin typeface="Trebuchet MS" pitchFamily="34" charset="0"/>
              <a:ea typeface="ＭＳ Ｐゴシック"/>
            </a:endParaRP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Trebuchet MS" pitchFamily="34" charset="0"/>
                <a:ea typeface="ＭＳ Ｐゴシック"/>
              </a:rPr>
              <a:t>What does it take to get things done?</a:t>
            </a:r>
            <a:endParaRPr lang="en-US" dirty="0" smtClean="0">
              <a:solidFill>
                <a:srgbClr val="FFFF00"/>
              </a:solidFill>
              <a:latin typeface="Trebuchet MS" pitchFamily="34" charset="0"/>
              <a:ea typeface="ＭＳ Ｐゴシック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latin typeface="Trebuchet MS" pitchFamily="34" charset="0"/>
                <a:ea typeface="ＭＳ Ｐゴシック"/>
              </a:rPr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are vetted by BIRN Steering Committee for appropriateness and resource planning</a:t>
            </a:r>
          </a:p>
          <a:p>
            <a:endParaRPr lang="en-US" sz="1000" dirty="0" smtClean="0"/>
          </a:p>
          <a:p>
            <a:r>
              <a:rPr lang="en-US" dirty="0" smtClean="0"/>
              <a:t>Collaborators are expected to be actively involved in development and deployment.</a:t>
            </a:r>
          </a:p>
          <a:p>
            <a:endParaRPr lang="en-US" sz="1000" dirty="0" smtClean="0"/>
          </a:p>
          <a:p>
            <a:r>
              <a:rPr lang="en-US" dirty="0" smtClean="0"/>
              <a:t>Collaborators are not expected to use complete BIRN capability kit.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Working with BIRN</a:t>
            </a:r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Summary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  <a:ea typeface="ＭＳ Ｐゴシック"/>
              </a:rPr>
              <a:t>BIRN provides a capability kit and consulting to facilitate internal and external data sharing.  </a:t>
            </a:r>
          </a:p>
          <a:p>
            <a:r>
              <a:rPr lang="en-US" dirty="0" smtClean="0">
                <a:latin typeface="Trebuchet MS" pitchFamily="34" charset="0"/>
                <a:ea typeface="ＭＳ Ｐゴシック"/>
              </a:rPr>
              <a:t>BIRN takes a bottom-up, modular, capability-based approach that is driven by end user needs.</a:t>
            </a:r>
          </a:p>
          <a:p>
            <a:r>
              <a:rPr lang="en-US" dirty="0" smtClean="0">
                <a:latin typeface="Trebuchet MS" pitchFamily="34" charset="0"/>
                <a:ea typeface="ＭＳ Ｐゴシック"/>
              </a:rPr>
              <a:t>End users are viewed as collaborators and are actively involved in development process.</a:t>
            </a:r>
          </a:p>
          <a:p>
            <a:pPr lvl="1">
              <a:buFont typeface="Arial" pitchFamily="34" charset="0"/>
              <a:buNone/>
            </a:pPr>
            <a:endParaRPr lang="en-US" sz="1100" dirty="0" smtClean="0">
              <a:latin typeface="Trebuchet MS" pitchFamily="34" charset="0"/>
              <a:ea typeface="ＭＳ Ｐゴシック"/>
            </a:endParaRPr>
          </a:p>
          <a:p>
            <a:endParaRPr lang="en-US" dirty="0" smtClean="0">
              <a:latin typeface="Trebuchet MS" pitchFamily="34" charset="0"/>
              <a:ea typeface="ＭＳ Ｐゴシック"/>
            </a:endParaRPr>
          </a:p>
          <a:p>
            <a:pPr lvl="1"/>
            <a:endParaRPr lang="en-US" dirty="0" smtClean="0">
              <a:latin typeface="Trebuchet MS" pitchFamily="34" charset="0"/>
              <a:ea typeface="ＭＳ Ｐゴシック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BIRN Program Announcements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Provides funds to work with BIRN on projects relating to data sharing (PAR-07-426) and the associated ontology (PAR-07-425) for the data.</a:t>
            </a:r>
          </a:p>
          <a:p>
            <a:endParaRPr lang="en-US" sz="1400" dirty="0" smtClean="0"/>
          </a:p>
          <a:p>
            <a:r>
              <a:rPr lang="en-US" dirty="0" smtClean="0"/>
              <a:t>Mechanism to fund the leveraging of BIRN capabilities</a:t>
            </a:r>
          </a:p>
          <a:p>
            <a:endParaRPr lang="en-US" sz="1400" dirty="0" smtClean="0"/>
          </a:p>
          <a:p>
            <a:r>
              <a:rPr lang="en-US" dirty="0" smtClean="0"/>
              <a:t>BIRN provides assistance in framing proposals.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Contact Information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Email address: </a:t>
            </a:r>
            <a:r>
              <a:rPr lang="en-US" dirty="0" smtClean="0">
                <a:solidFill>
                  <a:srgbClr val="FFFF66"/>
                </a:solidFill>
              </a:rPr>
              <a:t>info@birncommunity.org</a:t>
            </a:r>
          </a:p>
          <a:p>
            <a:pPr>
              <a:buNone/>
            </a:pPr>
            <a:endParaRPr lang="en-US" sz="2400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66"/>
                </a:solidFill>
              </a:rPr>
              <a:t>   </a:t>
            </a:r>
            <a:r>
              <a:rPr lang="en-US" u="sng" dirty="0" smtClean="0"/>
              <a:t>BIRN Representatives</a:t>
            </a:r>
          </a:p>
          <a:p>
            <a:pPr>
              <a:buNone/>
            </a:pPr>
            <a:r>
              <a:rPr lang="en-US" dirty="0" smtClean="0">
                <a:solidFill>
                  <a:srgbClr val="FFFF66"/>
                </a:solidFill>
              </a:rPr>
              <a:t>	</a:t>
            </a:r>
            <a:r>
              <a:rPr lang="en-US" dirty="0" smtClean="0"/>
              <a:t>Joe Ames: </a:t>
            </a:r>
            <a:r>
              <a:rPr lang="en-US" dirty="0" smtClean="0">
                <a:solidFill>
                  <a:srgbClr val="FFFF66"/>
                </a:solidFill>
              </a:rPr>
              <a:t>jdames@uci.edu</a:t>
            </a:r>
          </a:p>
          <a:p>
            <a:pPr>
              <a:buNone/>
            </a:pPr>
            <a:r>
              <a:rPr lang="en-US" dirty="0" smtClean="0"/>
              <a:t>	Karl Helmer:</a:t>
            </a:r>
            <a:r>
              <a:rPr lang="en-US" dirty="0" smtClean="0">
                <a:solidFill>
                  <a:srgbClr val="FFFF66"/>
                </a:solidFill>
              </a:rPr>
              <a:t> helmer@nmr.mgh.harvard.edu</a:t>
            </a:r>
          </a:p>
          <a:p>
            <a:pPr>
              <a:buNone/>
            </a:pPr>
            <a:r>
              <a:rPr lang="en-US" dirty="0" smtClean="0">
                <a:solidFill>
                  <a:srgbClr val="FFFF66"/>
                </a:solidFill>
              </a:rPr>
              <a:t>   </a:t>
            </a:r>
            <a:r>
              <a:rPr lang="en-US" dirty="0" smtClean="0"/>
              <a:t>Seth </a:t>
            </a:r>
            <a:r>
              <a:rPr lang="en-US" dirty="0" err="1" smtClean="0"/>
              <a:t>Ruffins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66"/>
                </a:solidFill>
              </a:rPr>
              <a:t>sruffins@loni.ucla.edu 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Web site: </a:t>
            </a:r>
            <a:r>
              <a:rPr lang="en-US" dirty="0" smtClean="0">
                <a:solidFill>
                  <a:srgbClr val="FFFF66"/>
                </a:solidFill>
              </a:rPr>
              <a:t>www.birncommunity.org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BIRN Background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678662"/>
            <a:ext cx="9150262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Funded by National Center for Research Resources in 2001.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Three neuroimaging testbeds initially provided use cases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for developed technology.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Reorganized in 2008 to provide software-based solutions for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data sharing in the biosciences.  No longer focused on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neuroimaging (or even imaging).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One can no longer ‘log into BIRN’.  New model of providing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modular capabilities that users can fit into existing toolset.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BIRN-map-04-27-2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7696200" cy="59453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Technical Approach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rebuchet MS" pitchFamily="-105" charset="0"/>
                <a:ea typeface="ＭＳ Ｐゴシック" pitchFamily="-105" charset="-128"/>
              </a:rPr>
              <a:t>Bottom up, not top down</a:t>
            </a:r>
          </a:p>
          <a:p>
            <a:r>
              <a:rPr lang="en-US" dirty="0" smtClean="0">
                <a:latin typeface="Trebuchet MS" pitchFamily="-105" charset="0"/>
                <a:ea typeface="ＭＳ Ｐゴシック" pitchFamily="-105" charset="-128"/>
              </a:rPr>
              <a:t>Focus on user requirements - what they want to do</a:t>
            </a:r>
          </a:p>
          <a:p>
            <a:r>
              <a:rPr lang="en-US" dirty="0" smtClean="0">
                <a:latin typeface="Trebuchet MS" pitchFamily="-105" charset="0"/>
                <a:ea typeface="ＭＳ Ｐゴシック" pitchFamily="-105" charset="-128"/>
              </a:rPr>
              <a:t>Create solutions - factor out common requirements</a:t>
            </a:r>
          </a:p>
          <a:p>
            <a:pPr lvl="1"/>
            <a:r>
              <a:rPr lang="en-US" dirty="0" smtClean="0">
                <a:latin typeface="Trebuchet MS" pitchFamily="-105" charset="0"/>
                <a:ea typeface="ＭＳ Ｐゴシック" pitchFamily="-105" charset="-128"/>
              </a:rPr>
              <a:t>Capability model includes software and process</a:t>
            </a:r>
          </a:p>
          <a:p>
            <a:pPr lvl="1"/>
            <a:r>
              <a:rPr lang="en-US" dirty="0" smtClean="0">
                <a:latin typeface="Trebuchet MS" pitchFamily="-105" charset="0"/>
                <a:ea typeface="ＭＳ Ｐゴシック" pitchFamily="-105" charset="-128"/>
              </a:rPr>
              <a:t>Avoid “Big Design up Front” (BDUF)</a:t>
            </a:r>
          </a:p>
          <a:p>
            <a:pPr lvl="1"/>
            <a:endParaRPr lang="en-US" dirty="0" smtClean="0">
              <a:latin typeface="Trebuchet M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Capability Model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Software and services are only useful in bioinformatics if they do things that scientists need.</a:t>
            </a:r>
          </a:p>
          <a:p>
            <a:pPr lvl="1"/>
            <a:r>
              <a:rPr lang="en-US" sz="2400" dirty="0" smtClean="0"/>
              <a:t>What is the problem?</a:t>
            </a:r>
          </a:p>
          <a:p>
            <a:pPr lvl="1"/>
            <a:r>
              <a:rPr lang="en-US" sz="2400" dirty="0" smtClean="0"/>
              <a:t>How do the tools address the problem?</a:t>
            </a:r>
          </a:p>
          <a:p>
            <a:r>
              <a:rPr lang="en-US" sz="2800" dirty="0" smtClean="0"/>
              <a:t>BIRN’s capabilities are defined in terms of problems and solutions, not in terms of software and services.</a:t>
            </a:r>
          </a:p>
          <a:p>
            <a:pPr lvl="1"/>
            <a:r>
              <a:rPr lang="en-US" sz="2400" dirty="0" smtClean="0"/>
              <a:t>This is true from beginning (definition and documentation) to end (quality assurance and assessment).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Dissemination Models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sz="2800" dirty="0" smtClean="0"/>
              <a:t>Different problems require different kinds of solutions.</a:t>
            </a:r>
          </a:p>
          <a:p>
            <a:pPr lvl="1"/>
            <a:r>
              <a:rPr lang="en-US" sz="2400" dirty="0" smtClean="0"/>
              <a:t>BIRN </a:t>
            </a:r>
            <a:r>
              <a:rPr lang="en-US" sz="2400" i="1" dirty="0" smtClean="0">
                <a:solidFill>
                  <a:srgbClr val="FFC000"/>
                </a:solidFill>
              </a:rPr>
              <a:t>operates services </a:t>
            </a:r>
            <a:r>
              <a:rPr lang="en-US" sz="2400" dirty="0" smtClean="0"/>
              <a:t>for all users; e.g., user registration service</a:t>
            </a:r>
          </a:p>
          <a:p>
            <a:pPr lvl="1"/>
            <a:r>
              <a:rPr lang="en-US" sz="2400" dirty="0" smtClean="0"/>
              <a:t>BIRN </a:t>
            </a:r>
            <a:r>
              <a:rPr lang="en-US" sz="2400" i="1" dirty="0" smtClean="0">
                <a:solidFill>
                  <a:srgbClr val="FFC000"/>
                </a:solidFill>
              </a:rPr>
              <a:t>provides kits </a:t>
            </a:r>
            <a:r>
              <a:rPr lang="en-US" sz="2400" dirty="0" smtClean="0"/>
              <a:t>for project teams to deploy services for their members; e.g., data sharing</a:t>
            </a:r>
          </a:p>
          <a:p>
            <a:pPr lvl="1"/>
            <a:r>
              <a:rPr lang="en-US" sz="2400" dirty="0" smtClean="0"/>
              <a:t>BIRN </a:t>
            </a:r>
            <a:r>
              <a:rPr lang="en-US" sz="2400" i="1" dirty="0" smtClean="0">
                <a:solidFill>
                  <a:srgbClr val="FFC000"/>
                </a:solidFill>
              </a:rPr>
              <a:t>provides downloadable tools </a:t>
            </a:r>
            <a:r>
              <a:rPr lang="en-US" sz="2400" dirty="0" smtClean="0"/>
              <a:t>for individuals to use on their own; e.g., image manipulation tools</a:t>
            </a:r>
          </a:p>
          <a:p>
            <a:r>
              <a:rPr lang="en-US" sz="2800" dirty="0" smtClean="0"/>
              <a:t>Understanding deployment needs is part of defining the problem to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66"/>
                </a:solidFill>
                <a:latin typeface="Trebuchet MS" pitchFamily="34" charset="0"/>
                <a:ea typeface="ＭＳ Ｐゴシック"/>
              </a:rPr>
              <a:t>Working With BIRN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105400"/>
          </a:xfrm>
        </p:spPr>
        <p:txBody>
          <a:bodyPr/>
          <a:lstStyle/>
          <a:p>
            <a:r>
              <a:rPr lang="en-US" dirty="0" smtClean="0"/>
              <a:t>New capabilities are defined, designed, and disseminated by BIRN </a:t>
            </a:r>
            <a:r>
              <a:rPr lang="en-US" i="1" dirty="0" smtClean="0"/>
              <a:t>Working Groups</a:t>
            </a:r>
          </a:p>
          <a:p>
            <a:endParaRPr lang="en-US" sz="1800" i="1" dirty="0" smtClean="0"/>
          </a:p>
          <a:p>
            <a:pPr marL="457200" lvl="1" indent="0" algn="ctr">
              <a:buFont typeface="Arial" charset="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Data Management </a:t>
            </a:r>
          </a:p>
          <a:p>
            <a:pPr marL="457200" lvl="1" indent="0" algn="ctr">
              <a:buFont typeface="Arial" charset="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Information Integration </a:t>
            </a:r>
          </a:p>
          <a:p>
            <a:pPr marL="457200" lvl="1" indent="0" algn="ctr">
              <a:buFont typeface="Arial" charset="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Knowledge Engineering</a:t>
            </a:r>
            <a:endParaRPr lang="en-US" sz="3200" dirty="0" smtClean="0">
              <a:solidFill>
                <a:srgbClr val="FFC000"/>
              </a:solidFill>
              <a:latin typeface="Wingdings" pitchFamily="-65" charset="2"/>
            </a:endParaRPr>
          </a:p>
          <a:p>
            <a:pPr marL="457200" lvl="1" indent="0" algn="ctr">
              <a:buFont typeface="Arial" charset="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Workflow Tools </a:t>
            </a:r>
          </a:p>
          <a:p>
            <a:pPr marL="457200" lvl="1" indent="0" algn="ctr">
              <a:buFont typeface="Arial" charset="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Security</a:t>
            </a:r>
          </a:p>
          <a:p>
            <a:pPr marL="457200" lvl="1" indent="0" algn="ctr">
              <a:buFont typeface="Arial" charset="0"/>
              <a:buNone/>
            </a:pPr>
            <a:r>
              <a:rPr lang="en-US" sz="3200" dirty="0" smtClean="0">
                <a:solidFill>
                  <a:srgbClr val="FFC000"/>
                </a:solidFill>
              </a:rPr>
              <a:t>Genomics 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Data Management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13" name="Picture 4" descr="604px-3D-SIM-3_Prophase_3_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3352800"/>
            <a:ext cx="1841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800px-12leadEC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828800"/>
            <a:ext cx="27463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enomic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38400"/>
            <a:ext cx="152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Time_Serie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162550"/>
            <a:ext cx="16652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FMRIsca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572000"/>
            <a:ext cx="1231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9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BIRN seeks to support data intensive activities including:</a:t>
            </a:r>
          </a:p>
          <a:p>
            <a:pPr lvl="1"/>
            <a:r>
              <a:rPr lang="en-US" sz="2400" dirty="0" smtClean="0"/>
              <a:t>Imaging, Microscopy, Genomics, Time Series, Analytics and more…</a:t>
            </a:r>
          </a:p>
          <a:p>
            <a:r>
              <a:rPr lang="en-US" sz="2800" dirty="0" smtClean="0"/>
              <a:t>BIRN utilities scale:</a:t>
            </a:r>
          </a:p>
          <a:p>
            <a:pPr lvl="1"/>
            <a:r>
              <a:rPr lang="en-US" sz="2400" dirty="0" smtClean="0"/>
              <a:t>TB data sets</a:t>
            </a:r>
          </a:p>
          <a:p>
            <a:pPr lvl="1"/>
            <a:r>
              <a:rPr lang="en-US" sz="2400" dirty="0" smtClean="0"/>
              <a:t>100 MB – 2 GB Files</a:t>
            </a:r>
          </a:p>
          <a:p>
            <a:pPr lvl="1"/>
            <a:r>
              <a:rPr lang="en-US" sz="2400" dirty="0" smtClean="0"/>
              <a:t>Millions of Files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 Liming Yang August 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 Liming Yang August 09</Template>
  <TotalTime>33165</TotalTime>
  <Words>1348</Words>
  <Application>Microsoft Office PowerPoint</Application>
  <PresentationFormat>On-screen Show (4:3)</PresentationFormat>
  <Paragraphs>303</Paragraphs>
  <Slides>28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for Liming Yang August 09</vt:lpstr>
      <vt:lpstr>Microsoft ClipArt Gallery</vt:lpstr>
      <vt:lpstr>Biomedical Informatics Research Network (BIRN): Enabling Collaboration on Someone Else’s Dime (mostly…)</vt:lpstr>
      <vt:lpstr>BIRN Research Networks</vt:lpstr>
      <vt:lpstr>BIRN Background</vt:lpstr>
      <vt:lpstr>Slide 4</vt:lpstr>
      <vt:lpstr>Technical Approach</vt:lpstr>
      <vt:lpstr>Capability Model</vt:lpstr>
      <vt:lpstr>Dissemination Models</vt:lpstr>
      <vt:lpstr>Working With BIRN</vt:lpstr>
      <vt:lpstr>Data Management</vt:lpstr>
      <vt:lpstr>Data Management</vt:lpstr>
      <vt:lpstr>Data Service Architecture</vt:lpstr>
      <vt:lpstr>Data Service Deployment</vt:lpstr>
      <vt:lpstr>Data Management Summary</vt:lpstr>
      <vt:lpstr>Information Integration</vt:lpstr>
      <vt:lpstr>Slide 15</vt:lpstr>
      <vt:lpstr>Information Mediator</vt:lpstr>
      <vt:lpstr>Information Mediator</vt:lpstr>
      <vt:lpstr>Mediator Use Case - CVRG</vt:lpstr>
      <vt:lpstr>Knowledge Engineering</vt:lpstr>
      <vt:lpstr>Domain/Ontology Engineering </vt:lpstr>
      <vt:lpstr>BIRN Security</vt:lpstr>
      <vt:lpstr>BIRN Security</vt:lpstr>
      <vt:lpstr>Function BIRN Security</vt:lpstr>
      <vt:lpstr>BIRN Best Practices Consulting</vt:lpstr>
      <vt:lpstr>Working with BIRN</vt:lpstr>
      <vt:lpstr>Summary</vt:lpstr>
      <vt:lpstr>BIRN Program Announcements</vt:lpstr>
      <vt:lpstr>Contact Information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BIRN Update</dc:title>
  <dc:creator>Joe D. Ames</dc:creator>
  <cp:lastModifiedBy> </cp:lastModifiedBy>
  <cp:revision>79</cp:revision>
  <dcterms:created xsi:type="dcterms:W3CDTF">2009-08-10T21:47:29Z</dcterms:created>
  <dcterms:modified xsi:type="dcterms:W3CDTF">2010-06-04T14:38:28Z</dcterms:modified>
</cp:coreProperties>
</file>