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3" r:id="rId4"/>
    <p:sldId id="259" r:id="rId5"/>
    <p:sldId id="264" r:id="rId6"/>
    <p:sldId id="265" r:id="rId7"/>
    <p:sldId id="262" r:id="rId8"/>
    <p:sldId id="257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262"/>
    <p:restoredTop sz="94633"/>
  </p:normalViewPr>
  <p:slideViewPr>
    <p:cSldViewPr snapToGrid="0" snapToObjects="1">
      <p:cViewPr varScale="1">
        <p:scale>
          <a:sx n="154" d="100"/>
          <a:sy n="154" d="100"/>
        </p:scale>
        <p:origin x="240" y="2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CFD69-DAED-E14B-8CAE-81074CB423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8FDC2A-CCF1-7842-A5B9-C73201670C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0B17C3-ADEC-4E42-BE2E-027527EC0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1CEFE2-168B-5049-A2B4-A676C0241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3D4941-8083-8B44-8B1A-679A42843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0701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582E6-5379-9643-A30D-BA4142C53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A90C30-EC38-8A40-95D8-13262282B7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8336D-9F6A-AE4D-B3EE-E3A96979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68C682-6B6C-1249-89A1-EC6D4132E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E07C60-596C-0C4A-B25C-D4761B347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1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39A6E8-CFA4-AE44-AAA7-8ACAB2706E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B1FD234-2768-E14F-A2F1-D72F623935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C9CB80-B1BF-5348-819B-C5265CD43B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84C6B5-6491-1C41-B78E-5A0AAFFB11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430CB-5CC8-8A44-A1F0-157EFA1AE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364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25419-97BB-C545-84B5-348430F33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4E648-478F-3D40-B2C6-9F7E466EC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D4E455-FA61-9D41-BC45-AB8FB6C59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2CF8E-569B-F640-99AC-A2C00FA79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47ADD-4A8B-4A4E-ADBA-5EECBF74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3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2C3EE-19E7-6846-9E47-0B7E0E41F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F5C0A9-C859-834D-9415-DA552F046C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22251-5210-D344-B561-0CC2F8767D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F0CC5-F708-F447-B272-8457C1C40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36C682-B42D-B445-BF33-1C73B5906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51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FAA4C-8482-7743-BDDF-37BD6D51FA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FFE158-DDFF-5A45-A325-3F22C82252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34E1C-1F45-E542-960E-3AB6430D3F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8F509C7-41F1-504D-89C0-23FB6846B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F44494-5F4D-3D4A-8192-B532427C3C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A639B3C-2361-2745-8904-D96983CFD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318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0B9D0-F860-4244-B9BD-C44DAB9AB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8D1A69-0A16-0045-AA39-60A1B1CB34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AC70CB4-3A4E-4E46-BAB8-2B0AAB811A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9C56B7A-8D3F-C940-832F-78630AA48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75A24F3-04F2-EB4B-BFB0-13F2921498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F7BC71-1D61-C349-AC24-DE33AE4E8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B404E0-A126-0048-AE43-4D3D337EF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14BDDD-BFE7-C245-B4C2-DD464B418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617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D8D54-DC0F-1446-A712-6DFA1229A6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EFC8DB-97C4-9340-8DC6-42979ED40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770043-7847-CE43-86B8-47069A76FF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1D6C41-BFDB-CC4C-90FB-BC1DA8BCC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223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41F8ED0-831E-8140-BE45-31F58B5B4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1A97337-639A-2742-9038-5E4F036D6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918701-89B9-8544-95A2-9C5F8E9993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372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51DABF-A013-9B49-AD76-E8444234B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1F4827-229D-B34F-984F-D08674982B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2016FE3-56FF-A346-AB26-7CB6C5AFA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F953C1-4506-8C44-997F-7BA9FDC28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0A929C-D36B-AD4C-8960-5B973861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68D001-9CAD-BD48-8C5D-8D45436FA8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664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BBA03-650F-8944-85B5-86EAC66957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4FEDA7-960B-044E-8C27-D125E7DD96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63391B-2DEB-CF4A-9C08-C59177B56D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926DBC-AC62-734C-875D-0691E458FA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F029A5-C4A6-8144-9364-E3C7601C7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665A8D-69F7-1943-8F39-07E681F7B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779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5E083EF-5226-EA49-82F7-979DAE662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F91F4E-41D0-AE45-8D19-F5C8CA257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A7E8C8-1A89-C047-A48D-10D3858CD6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75AAE4-F5A5-6F46-9192-BDCA4D01434F}" type="datetimeFigureOut">
              <a:rPr lang="en-US" smtClean="0"/>
              <a:t>11/20/20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73CAFB-FFE9-BA4B-8D0D-2C571FD6C3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33346D-E726-7B45-A3FE-455D80CB29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7BEBC-2B58-D94A-97F0-3D75AE523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54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informatics-isi-edu/deriva-client-bundle/releases" TargetMode="External"/><Relationship Id="rId2" Type="http://schemas.openxmlformats.org/officeDocument/2006/relationships/hyperlink" Target="https://github.com/informatics-isi-edu/facebase-curation/wiki/Deriva-Clients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mailto:help@facebase.org" TargetMode="External"/><Relationship Id="rId2" Type="http://schemas.openxmlformats.org/officeDocument/2006/relationships/hyperlink" Target="https://www.facebase.org/submit/submitting-data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1FBBC-2F54-454F-A92D-C4BF8B96C82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FaceBase</a:t>
            </a:r>
            <a:r>
              <a:rPr lang="en-US" dirty="0"/>
              <a:t> Bootcamp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5F0F0BC-D899-ED43-B5C0-BD2869FC2F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Nov. 18, 2020</a:t>
            </a:r>
          </a:p>
        </p:txBody>
      </p:sp>
    </p:spTree>
    <p:extLst>
      <p:ext uri="{BB962C8B-B14F-4D97-AF65-F5344CB8AC3E}">
        <p14:creationId xmlns:p14="http://schemas.microsoft.com/office/powerpoint/2010/main" val="220389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93140-8F02-CB49-8CE9-FC834CC9B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6513" y="173932"/>
            <a:ext cx="10515600" cy="1325563"/>
          </a:xfrm>
        </p:spPr>
        <p:txBody>
          <a:bodyPr/>
          <a:lstStyle/>
          <a:p>
            <a:r>
              <a:rPr lang="en-US" dirty="0"/>
              <a:t>Additional </a:t>
            </a:r>
            <a:r>
              <a:rPr lang="en-US" dirty="0" err="1"/>
              <a:t>FaceBase</a:t>
            </a:r>
            <a:r>
              <a:rPr lang="en-US" dirty="0"/>
              <a:t> topics: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0D030-43E6-5A46-BCDB-AFDCCA7D96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6202" y="1858452"/>
            <a:ext cx="10515600" cy="435133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Installing DERIVA Client Tools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Exporting Data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Requesting Human-subject protected data</a:t>
            </a:r>
          </a:p>
          <a:p>
            <a:pPr marL="457200" lvl="1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Primer on data submission and uploading data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6537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7C9D7-687C-0C4B-AD2F-8C1AAE2367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Installing DERIVA Client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F803E8-FEC2-D942-9262-BF20B8492D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Suite of reliable tools for batch uploading and downloading data </a:t>
            </a:r>
          </a:p>
          <a:p>
            <a:r>
              <a:rPr lang="en-US" dirty="0"/>
              <a:t>GUI and command line tool for Mac, Windows and Linux</a:t>
            </a:r>
          </a:p>
          <a:p>
            <a:r>
              <a:rPr lang="en-US" dirty="0"/>
              <a:t>Detailed documentation:</a:t>
            </a:r>
          </a:p>
          <a:p>
            <a:pPr lvl="1"/>
            <a:r>
              <a:rPr lang="en-US" dirty="0">
                <a:hlinkClick r:id="rId2"/>
              </a:rPr>
              <a:t>https://github.com/informatics-isi-edu/facebase-curation/wiki/Deriva-Clients</a:t>
            </a:r>
            <a:endParaRPr lang="en-US" dirty="0"/>
          </a:p>
          <a:p>
            <a:pPr lvl="1"/>
            <a:r>
              <a:rPr lang="en-US" dirty="0"/>
              <a:t>Mac and Windows:</a:t>
            </a:r>
          </a:p>
          <a:p>
            <a:pPr lvl="2"/>
            <a:r>
              <a:rPr lang="en-US" dirty="0"/>
              <a:t>Download bundle from </a:t>
            </a:r>
          </a:p>
          <a:p>
            <a:pPr lvl="3"/>
            <a:r>
              <a:rPr lang="en-US" dirty="0">
                <a:hlinkClick r:id="rId3"/>
              </a:rPr>
              <a:t>https://github.com/informatics-isi-edu/deriva-client-bundle/releases</a:t>
            </a:r>
            <a:endParaRPr lang="en-US" dirty="0"/>
          </a:p>
          <a:p>
            <a:pPr lvl="1"/>
            <a:r>
              <a:rPr lang="en-US" dirty="0"/>
              <a:t>Linux:</a:t>
            </a:r>
          </a:p>
          <a:p>
            <a:pPr lvl="2"/>
            <a:r>
              <a:rPr lang="en-US" dirty="0"/>
              <a:t>Use pip install: </a:t>
            </a:r>
          </a:p>
          <a:p>
            <a:pPr lvl="3"/>
            <a:r>
              <a:rPr lang="en-US" dirty="0"/>
              <a:t>pip3 install --user </a:t>
            </a:r>
            <a:r>
              <a:rPr lang="en-US" dirty="0" err="1"/>
              <a:t>deriva</a:t>
            </a:r>
            <a:r>
              <a:rPr lang="en-US" dirty="0"/>
              <a:t>-client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65917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298B15-04E9-E544-BD17-A88F8E97F3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6208" y="241141"/>
            <a:ext cx="10515600" cy="1325563"/>
          </a:xfrm>
        </p:spPr>
        <p:txBody>
          <a:bodyPr/>
          <a:lstStyle/>
          <a:p>
            <a:r>
              <a:rPr lang="en-US" dirty="0"/>
              <a:t>Exporting Data from </a:t>
            </a:r>
            <a:r>
              <a:rPr lang="en-US" dirty="0" err="1"/>
              <a:t>FaceBase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19827-5A89-D64C-903A-B36C30F37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6208" y="1639646"/>
            <a:ext cx="10515600" cy="4351338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Individual File Download</a:t>
            </a:r>
          </a:p>
          <a:p>
            <a:pPr lvl="1"/>
            <a:r>
              <a:rPr lang="en-US" dirty="0"/>
              <a:t>Click on a (highlighted) file and the browser will prompt you to save the file to your computer</a:t>
            </a:r>
          </a:p>
          <a:p>
            <a:r>
              <a:rPr lang="en-US" dirty="0"/>
              <a:t>Bulk Export:</a:t>
            </a:r>
          </a:p>
          <a:p>
            <a:pPr lvl="1"/>
            <a:r>
              <a:rPr lang="en-US" dirty="0"/>
              <a:t>CSV</a:t>
            </a:r>
          </a:p>
          <a:p>
            <a:pPr lvl="2"/>
            <a:r>
              <a:rPr lang="en-US" dirty="0"/>
              <a:t>Downloads a CSV file of the metadata of the search results</a:t>
            </a:r>
          </a:p>
          <a:p>
            <a:pPr lvl="2"/>
            <a:r>
              <a:rPr lang="en-US" dirty="0"/>
              <a:t>Available both at the Results and Detail page </a:t>
            </a:r>
          </a:p>
          <a:p>
            <a:pPr lvl="2"/>
            <a:r>
              <a:rPr lang="en-US" dirty="0"/>
              <a:t>Most useful to download results of a search in tabular form</a:t>
            </a:r>
          </a:p>
          <a:p>
            <a:pPr lvl="1"/>
            <a:r>
              <a:rPr lang="en-US" dirty="0"/>
              <a:t>BAG</a:t>
            </a:r>
          </a:p>
          <a:p>
            <a:pPr lvl="2"/>
            <a:r>
              <a:rPr lang="en-US" dirty="0"/>
              <a:t>Download a </a:t>
            </a:r>
            <a:r>
              <a:rPr lang="en-US" dirty="0" err="1"/>
              <a:t>BDBag</a:t>
            </a:r>
            <a:r>
              <a:rPr lang="en-US" dirty="0"/>
              <a:t> (Big Data Bag) file with metadata and information about the data files (assets) </a:t>
            </a:r>
          </a:p>
          <a:p>
            <a:pPr lvl="2"/>
            <a:r>
              <a:rPr lang="en-US" dirty="0"/>
              <a:t>The </a:t>
            </a:r>
            <a:r>
              <a:rPr lang="en-US" dirty="0" err="1"/>
              <a:t>BDBag</a:t>
            </a:r>
            <a:r>
              <a:rPr lang="en-US" dirty="0"/>
              <a:t> file is used by our DERIVA Bag Tool to export the all files to your machine</a:t>
            </a:r>
          </a:p>
          <a:p>
            <a:pPr lvl="2"/>
            <a:r>
              <a:rPr lang="en-US" dirty="0"/>
              <a:t>Available at the Details page (Datasets, Experiment)</a:t>
            </a:r>
          </a:p>
          <a:p>
            <a:pPr lvl="2"/>
            <a:r>
              <a:rPr lang="en-US" dirty="0"/>
              <a:t>Most useful to download all data from a dataset, especially for large number of files and data volume</a:t>
            </a:r>
          </a:p>
          <a:p>
            <a:pPr lvl="2"/>
            <a:r>
              <a:rPr lang="en-US" dirty="0"/>
              <a:t>Tool is very robust: performs validation, console shows progress and status,  can be restarted from where it left off</a:t>
            </a:r>
          </a:p>
        </p:txBody>
      </p:sp>
    </p:spTree>
    <p:extLst>
      <p:ext uri="{BB962C8B-B14F-4D97-AF65-F5344CB8AC3E}">
        <p14:creationId xmlns:p14="http://schemas.microsoft.com/office/powerpoint/2010/main" val="812617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4C6B94-9582-2145-AE7D-7FB847551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0742" y="-46494"/>
            <a:ext cx="10515600" cy="1325563"/>
          </a:xfrm>
        </p:spPr>
        <p:txBody>
          <a:bodyPr/>
          <a:lstStyle/>
          <a:p>
            <a:r>
              <a:rPr lang="en-US" dirty="0" err="1"/>
              <a:t>BDBag</a:t>
            </a:r>
            <a:r>
              <a:rPr lang="en-US" dirty="0"/>
              <a:t> Export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F1AB8E-940E-D641-BE3D-554AFDC45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77" y="953409"/>
            <a:ext cx="7707285" cy="4351338"/>
          </a:xfrm>
        </p:spPr>
        <p:txBody>
          <a:bodyPr/>
          <a:lstStyle/>
          <a:p>
            <a:r>
              <a:rPr lang="en-US" b="1" dirty="0"/>
              <a:t>What is a </a:t>
            </a:r>
            <a:r>
              <a:rPr lang="en-US" b="1" dirty="0" err="1"/>
              <a:t>BDBag</a:t>
            </a:r>
            <a:r>
              <a:rPr lang="en-US" b="1" dirty="0"/>
              <a:t>?</a:t>
            </a:r>
          </a:p>
          <a:p>
            <a:pPr lvl="1"/>
            <a:r>
              <a:rPr lang="en-US" b="1" dirty="0" err="1"/>
              <a:t>BDBag</a:t>
            </a:r>
            <a:r>
              <a:rPr lang="en-US" b="1" dirty="0"/>
              <a:t> (Big Data Bag)</a:t>
            </a:r>
            <a:r>
              <a:rPr lang="en-US" dirty="0"/>
              <a:t> is a standard for reliable sharing of data collections by transferring of a "bag" of digital content</a:t>
            </a:r>
          </a:p>
          <a:p>
            <a:pPr lvl="2"/>
            <a:r>
              <a:rPr lang="en-US" dirty="0"/>
              <a:t>A </a:t>
            </a:r>
            <a:r>
              <a:rPr lang="en-US" dirty="0" err="1"/>
              <a:t>BDBag</a:t>
            </a:r>
            <a:r>
              <a:rPr lang="en-US" dirty="0"/>
              <a:t> consists of a hierarchical directory containing all data and metadata</a:t>
            </a:r>
          </a:p>
          <a:p>
            <a:pPr lvl="2"/>
            <a:r>
              <a:rPr lang="en-US" dirty="0"/>
              <a:t>Provides </a:t>
            </a:r>
            <a:r>
              <a:rPr lang="en-US" b="1" dirty="0"/>
              <a:t>verification</a:t>
            </a:r>
            <a:r>
              <a:rPr lang="en-US" dirty="0"/>
              <a:t> that you have all the files you were trying to export AND that they were not corrupted in the process.</a:t>
            </a:r>
          </a:p>
          <a:p>
            <a:pPr lvl="1"/>
            <a:r>
              <a:rPr lang="en-US" dirty="0"/>
              <a:t>In </a:t>
            </a:r>
            <a:r>
              <a:rPr lang="en-US" dirty="0" err="1"/>
              <a:t>FaceBase</a:t>
            </a:r>
            <a:r>
              <a:rPr lang="en-US" dirty="0"/>
              <a:t> we use them to export in bulk all files from a Dataset (or Experiment, </a:t>
            </a:r>
            <a:r>
              <a:rPr lang="en-US" dirty="0" err="1"/>
              <a:t>etc</a:t>
            </a:r>
            <a:r>
              <a:rPr lang="en-US" dirty="0"/>
              <a:t>).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97225DD-B183-6040-98C0-744FF52B5E98}"/>
              </a:ext>
            </a:extLst>
          </p:cNvPr>
          <p:cNvSpPr txBox="1"/>
          <p:nvPr/>
        </p:nvSpPr>
        <p:spPr>
          <a:xfrm>
            <a:off x="4827088" y="6258156"/>
            <a:ext cx="2389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Downloaded </a:t>
            </a:r>
            <a:r>
              <a:rPr lang="en-US" dirty="0" err="1"/>
              <a:t>BDBag</a:t>
            </a:r>
            <a:r>
              <a:rPr lang="en-US" dirty="0"/>
              <a:t> file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0516EBD-4A26-4B4E-B49A-73AD4981C5F7}"/>
              </a:ext>
            </a:extLst>
          </p:cNvPr>
          <p:cNvSpPr txBox="1"/>
          <p:nvPr/>
        </p:nvSpPr>
        <p:spPr>
          <a:xfrm>
            <a:off x="4827088" y="5504452"/>
            <a:ext cx="2023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/>
              <a:t>Materialized</a:t>
            </a:r>
            <a:r>
              <a:rPr lang="en-US" dirty="0"/>
              <a:t> </a:t>
            </a:r>
            <a:r>
              <a:rPr lang="en-US" dirty="0" err="1"/>
              <a:t>BDBag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1BE3BED-E11F-4B43-A8A1-F16B165252FB}"/>
              </a:ext>
            </a:extLst>
          </p:cNvPr>
          <p:cNvCxnSpPr>
            <a:stCxn id="9" idx="3"/>
          </p:cNvCxnSpPr>
          <p:nvPr/>
        </p:nvCxnSpPr>
        <p:spPr>
          <a:xfrm>
            <a:off x="7216588" y="6442822"/>
            <a:ext cx="112939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6933C930-64EB-3949-BDA5-5C6DE20C09A0}"/>
              </a:ext>
            </a:extLst>
          </p:cNvPr>
          <p:cNvCxnSpPr>
            <a:cxnSpLocks/>
            <a:stCxn id="10" idx="3"/>
          </p:cNvCxnSpPr>
          <p:nvPr/>
        </p:nvCxnSpPr>
        <p:spPr>
          <a:xfrm flipV="1">
            <a:off x="6851040" y="4226638"/>
            <a:ext cx="1482470" cy="14624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>
            <a:extLst>
              <a:ext uri="{FF2B5EF4-FFF2-40B4-BE49-F238E27FC236}">
                <a16:creationId xmlns:a16="http://schemas.microsoft.com/office/drawing/2014/main" id="{D9D4C27B-2677-1F4A-8B42-FE3721BC7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45484" y="188105"/>
            <a:ext cx="3555348" cy="6325985"/>
          </a:xfrm>
          <a:prstGeom prst="rect">
            <a:avLst/>
          </a:prstGeom>
        </p:spPr>
      </p:pic>
      <p:sp>
        <p:nvSpPr>
          <p:cNvPr id="8" name="Rounded Rectangle 7">
            <a:extLst>
              <a:ext uri="{FF2B5EF4-FFF2-40B4-BE49-F238E27FC236}">
                <a16:creationId xmlns:a16="http://schemas.microsoft.com/office/drawing/2014/main" id="{4F3D03F6-7663-C145-B422-17B749E4BAE5}"/>
              </a:ext>
            </a:extLst>
          </p:cNvPr>
          <p:cNvSpPr/>
          <p:nvPr/>
        </p:nvSpPr>
        <p:spPr>
          <a:xfrm>
            <a:off x="8404168" y="90459"/>
            <a:ext cx="3366654" cy="6285403"/>
          </a:xfrm>
          <a:prstGeom prst="round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81B51997-D28C-C542-B00D-DA62465F8DBD}"/>
              </a:ext>
            </a:extLst>
          </p:cNvPr>
          <p:cNvSpPr/>
          <p:nvPr/>
        </p:nvSpPr>
        <p:spPr>
          <a:xfrm>
            <a:off x="8462357" y="6409084"/>
            <a:ext cx="1529542" cy="12884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95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DEB64BD7-378D-D348-82C9-5FE079238BA9}"/>
              </a:ext>
            </a:extLst>
          </p:cNvPr>
          <p:cNvSpPr txBox="1">
            <a:spLocks/>
          </p:cNvSpPr>
          <p:nvPr/>
        </p:nvSpPr>
        <p:spPr>
          <a:xfrm>
            <a:off x="1423261" y="225368"/>
            <a:ext cx="10972800" cy="6397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n-US" dirty="0"/>
              <a:t>Streamlined Process for Data Submission</a:t>
            </a:r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E2DBD77-D2E0-9543-AC0B-81B42F0DA469}"/>
              </a:ext>
            </a:extLst>
          </p:cNvPr>
          <p:cNvSpPr/>
          <p:nvPr/>
        </p:nvSpPr>
        <p:spPr>
          <a:xfrm>
            <a:off x="608013" y="1933519"/>
            <a:ext cx="1003300" cy="7493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Submit Form</a:t>
            </a:r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CBB354CE-5979-9348-8047-06ED7908F5FB}"/>
              </a:ext>
            </a:extLst>
          </p:cNvPr>
          <p:cNvSpPr/>
          <p:nvPr/>
        </p:nvSpPr>
        <p:spPr>
          <a:xfrm>
            <a:off x="1795463" y="1933519"/>
            <a:ext cx="1017587" cy="7493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Review Form</a:t>
            </a:r>
          </a:p>
        </p:txBody>
      </p:sp>
      <p:sp>
        <p:nvSpPr>
          <p:cNvPr id="7" name="Diamond 6">
            <a:extLst>
              <a:ext uri="{FF2B5EF4-FFF2-40B4-BE49-F238E27FC236}">
                <a16:creationId xmlns:a16="http://schemas.microsoft.com/office/drawing/2014/main" id="{9BA5E7F9-92B3-8C41-93CC-008B404B8472}"/>
              </a:ext>
            </a:extLst>
          </p:cNvPr>
          <p:cNvSpPr/>
          <p:nvPr/>
        </p:nvSpPr>
        <p:spPr>
          <a:xfrm>
            <a:off x="3079750" y="1933519"/>
            <a:ext cx="841375" cy="749300"/>
          </a:xfrm>
          <a:prstGeom prst="diamon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?</a:t>
            </a:r>
          </a:p>
        </p:txBody>
      </p:sp>
      <p:sp>
        <p:nvSpPr>
          <p:cNvPr id="8" name="Diamond 7">
            <a:extLst>
              <a:ext uri="{FF2B5EF4-FFF2-40B4-BE49-F238E27FC236}">
                <a16:creationId xmlns:a16="http://schemas.microsoft.com/office/drawing/2014/main" id="{D418C6C7-8EF6-2A41-B5D8-64FC4542F20F}"/>
              </a:ext>
            </a:extLst>
          </p:cNvPr>
          <p:cNvSpPr/>
          <p:nvPr/>
        </p:nvSpPr>
        <p:spPr>
          <a:xfrm>
            <a:off x="4292600" y="1933519"/>
            <a:ext cx="839788" cy="749300"/>
          </a:xfrm>
          <a:prstGeom prst="diamon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?</a:t>
            </a: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A64CC6AE-210F-5344-9338-ECD0B6C652A7}"/>
              </a:ext>
            </a:extLst>
          </p:cNvPr>
          <p:cNvSpPr/>
          <p:nvPr/>
        </p:nvSpPr>
        <p:spPr>
          <a:xfrm>
            <a:off x="4019550" y="3028894"/>
            <a:ext cx="1387475" cy="7493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IRB Certification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Process</a:t>
            </a:r>
          </a:p>
        </p:txBody>
      </p:sp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7A47430C-9178-264E-99E6-83B781410CB2}"/>
              </a:ext>
            </a:extLst>
          </p:cNvPr>
          <p:cNvSpPr/>
          <p:nvPr/>
        </p:nvSpPr>
        <p:spPr>
          <a:xfrm>
            <a:off x="5491163" y="1933519"/>
            <a:ext cx="1136650" cy="7493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Setup Project</a:t>
            </a: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06516357-72BF-5B43-BD58-F0605527EA28}"/>
              </a:ext>
            </a:extLst>
          </p:cNvPr>
          <p:cNvSpPr/>
          <p:nvPr/>
        </p:nvSpPr>
        <p:spPr>
          <a:xfrm>
            <a:off x="6840538" y="1933519"/>
            <a:ext cx="1246187" cy="7493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Submit (Meta)Data</a:t>
            </a:r>
          </a:p>
        </p:txBody>
      </p:sp>
      <p:sp>
        <p:nvSpPr>
          <p:cNvPr id="12" name="Rounded Rectangle 11">
            <a:extLst>
              <a:ext uri="{FF2B5EF4-FFF2-40B4-BE49-F238E27FC236}">
                <a16:creationId xmlns:a16="http://schemas.microsoft.com/office/drawing/2014/main" id="{F341F449-FD57-944E-8D76-AFB3ED928529}"/>
              </a:ext>
            </a:extLst>
          </p:cNvPr>
          <p:cNvSpPr/>
          <p:nvPr/>
        </p:nvSpPr>
        <p:spPr>
          <a:xfrm>
            <a:off x="8313738" y="1933519"/>
            <a:ext cx="1068387" cy="74930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Quality Control</a:t>
            </a:r>
          </a:p>
        </p:txBody>
      </p:sp>
      <p:sp>
        <p:nvSpPr>
          <p:cNvPr id="13" name="Diamond 12">
            <a:extLst>
              <a:ext uri="{FF2B5EF4-FFF2-40B4-BE49-F238E27FC236}">
                <a16:creationId xmlns:a16="http://schemas.microsoft.com/office/drawing/2014/main" id="{C24816F4-1EA9-9D46-AB04-2A957070A9F2}"/>
              </a:ext>
            </a:extLst>
          </p:cNvPr>
          <p:cNvSpPr/>
          <p:nvPr/>
        </p:nvSpPr>
        <p:spPr>
          <a:xfrm>
            <a:off x="9553575" y="1933519"/>
            <a:ext cx="841375" cy="749300"/>
          </a:xfrm>
          <a:prstGeom prst="diamond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/>
              <a:t>?</a:t>
            </a:r>
          </a:p>
        </p:txBody>
      </p:sp>
      <p:sp>
        <p:nvSpPr>
          <p:cNvPr id="14" name="Terminator 13">
            <a:extLst>
              <a:ext uri="{FF2B5EF4-FFF2-40B4-BE49-F238E27FC236}">
                <a16:creationId xmlns:a16="http://schemas.microsoft.com/office/drawing/2014/main" id="{39C2B0F8-BEC8-1A42-B3CE-3A2D9210C242}"/>
              </a:ext>
            </a:extLst>
          </p:cNvPr>
          <p:cNvSpPr/>
          <p:nvPr/>
        </p:nvSpPr>
        <p:spPr>
          <a:xfrm>
            <a:off x="10618788" y="2157357"/>
            <a:ext cx="1182687" cy="301625"/>
          </a:xfrm>
          <a:prstGeom prst="flowChartTermina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Released</a:t>
            </a:r>
          </a:p>
        </p:txBody>
      </p:sp>
      <p:sp>
        <p:nvSpPr>
          <p:cNvPr id="15" name="Terminator 14">
            <a:extLst>
              <a:ext uri="{FF2B5EF4-FFF2-40B4-BE49-F238E27FC236}">
                <a16:creationId xmlns:a16="http://schemas.microsoft.com/office/drawing/2014/main" id="{26499F4B-8078-7847-8551-902F1DA546E6}"/>
              </a:ext>
            </a:extLst>
          </p:cNvPr>
          <p:cNvSpPr/>
          <p:nvPr/>
        </p:nvSpPr>
        <p:spPr>
          <a:xfrm>
            <a:off x="652463" y="1269944"/>
            <a:ext cx="914400" cy="301625"/>
          </a:xfrm>
          <a:prstGeom prst="flowChartTermina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Start</a:t>
            </a:r>
          </a:p>
        </p:txBody>
      </p:sp>
      <p:sp>
        <p:nvSpPr>
          <p:cNvPr id="16" name="TextBox 23">
            <a:extLst>
              <a:ext uri="{FF2B5EF4-FFF2-40B4-BE49-F238E27FC236}">
                <a16:creationId xmlns:a16="http://schemas.microsoft.com/office/drawing/2014/main" id="{9000ECE3-45E1-8149-A460-4BB0DF2660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6238" y="2649482"/>
            <a:ext cx="11684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Accepted?</a:t>
            </a:r>
          </a:p>
        </p:txBody>
      </p:sp>
      <p:sp>
        <p:nvSpPr>
          <p:cNvPr id="17" name="TextBox 24">
            <a:extLst>
              <a:ext uri="{FF2B5EF4-FFF2-40B4-BE49-F238E27FC236}">
                <a16:creationId xmlns:a16="http://schemas.microsoft.com/office/drawing/2014/main" id="{F2791F27-8A62-6D45-944E-2D1DAF32C2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9575" y="1531882"/>
            <a:ext cx="974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Human?</a:t>
            </a:r>
          </a:p>
        </p:txBody>
      </p:sp>
      <p:sp>
        <p:nvSpPr>
          <p:cNvPr id="18" name="TextBox 26">
            <a:extLst>
              <a:ext uri="{FF2B5EF4-FFF2-40B4-BE49-F238E27FC236}">
                <a16:creationId xmlns:a16="http://schemas.microsoft.com/office/drawing/2014/main" id="{395FB30F-3488-3344-91F4-960FE7F39F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5938" y="1500132"/>
            <a:ext cx="11350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Released?</a:t>
            </a: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17BBA76-C8FC-F848-BBEF-37A554C2829C}"/>
              </a:ext>
            </a:extLst>
          </p:cNvPr>
          <p:cNvCxnSpPr>
            <a:stCxn id="15" idx="2"/>
            <a:endCxn id="5" idx="0"/>
          </p:cNvCxnSpPr>
          <p:nvPr/>
        </p:nvCxnSpPr>
        <p:spPr>
          <a:xfrm>
            <a:off x="1109663" y="1571569"/>
            <a:ext cx="0" cy="3619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A8F88B39-BEDC-334D-AA97-5F1D18B697F8}"/>
              </a:ext>
            </a:extLst>
          </p:cNvPr>
          <p:cNvCxnSpPr>
            <a:stCxn id="5" idx="3"/>
            <a:endCxn id="6" idx="1"/>
          </p:cNvCxnSpPr>
          <p:nvPr/>
        </p:nvCxnSpPr>
        <p:spPr>
          <a:xfrm>
            <a:off x="1611313" y="2308169"/>
            <a:ext cx="1841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27E02378-2107-6F46-89D6-CA1FCCE05055}"/>
              </a:ext>
            </a:extLst>
          </p:cNvPr>
          <p:cNvCxnSpPr>
            <a:stCxn id="6" idx="3"/>
            <a:endCxn id="7" idx="1"/>
          </p:cNvCxnSpPr>
          <p:nvPr/>
        </p:nvCxnSpPr>
        <p:spPr>
          <a:xfrm>
            <a:off x="2813050" y="2308169"/>
            <a:ext cx="26670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B07AFFD1-97BD-5E4D-85DC-51A6F0BD16F3}"/>
              </a:ext>
            </a:extLst>
          </p:cNvPr>
          <p:cNvCxnSpPr>
            <a:cxnSpLocks/>
            <a:stCxn id="7" idx="0"/>
            <a:endCxn id="32" idx="2"/>
          </p:cNvCxnSpPr>
          <p:nvPr/>
        </p:nvCxnSpPr>
        <p:spPr>
          <a:xfrm flipV="1">
            <a:off x="3500438" y="1576332"/>
            <a:ext cx="1587" cy="3571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BAC71E07-F666-EB41-AD0C-D39CA251DFF2}"/>
              </a:ext>
            </a:extLst>
          </p:cNvPr>
          <p:cNvCxnSpPr>
            <a:stCxn id="7" idx="3"/>
            <a:endCxn id="8" idx="1"/>
          </p:cNvCxnSpPr>
          <p:nvPr/>
        </p:nvCxnSpPr>
        <p:spPr>
          <a:xfrm>
            <a:off x="3921125" y="2308169"/>
            <a:ext cx="3714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6B56984E-D2FA-D24D-A59F-2DCD1A763B3C}"/>
              </a:ext>
            </a:extLst>
          </p:cNvPr>
          <p:cNvCxnSpPr>
            <a:cxnSpLocks/>
            <a:stCxn id="8" idx="2"/>
            <a:endCxn id="9" idx="0"/>
          </p:cNvCxnSpPr>
          <p:nvPr/>
        </p:nvCxnSpPr>
        <p:spPr>
          <a:xfrm>
            <a:off x="4713288" y="2682819"/>
            <a:ext cx="0" cy="3460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CF0D550E-6C87-FA41-90C0-32ACA0C99294}"/>
              </a:ext>
            </a:extLst>
          </p:cNvPr>
          <p:cNvCxnSpPr>
            <a:stCxn id="8" idx="3"/>
            <a:endCxn id="10" idx="1"/>
          </p:cNvCxnSpPr>
          <p:nvPr/>
        </p:nvCxnSpPr>
        <p:spPr>
          <a:xfrm>
            <a:off x="5132388" y="2308169"/>
            <a:ext cx="35877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>
            <a:extLst>
              <a:ext uri="{FF2B5EF4-FFF2-40B4-BE49-F238E27FC236}">
                <a16:creationId xmlns:a16="http://schemas.microsoft.com/office/drawing/2014/main" id="{779F576A-C258-D14B-9B5D-0F3195E594CA}"/>
              </a:ext>
            </a:extLst>
          </p:cNvPr>
          <p:cNvCxnSpPr>
            <a:cxnSpLocks/>
            <a:stCxn id="9" idx="3"/>
            <a:endCxn id="10" idx="2"/>
          </p:cNvCxnSpPr>
          <p:nvPr/>
        </p:nvCxnSpPr>
        <p:spPr>
          <a:xfrm flipV="1">
            <a:off x="5407025" y="2682819"/>
            <a:ext cx="652463" cy="720725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BAB4BC7F-202E-C54B-BBD5-893C285C05F9}"/>
              </a:ext>
            </a:extLst>
          </p:cNvPr>
          <p:cNvCxnSpPr>
            <a:stCxn id="10" idx="3"/>
            <a:endCxn id="11" idx="1"/>
          </p:cNvCxnSpPr>
          <p:nvPr/>
        </p:nvCxnSpPr>
        <p:spPr>
          <a:xfrm>
            <a:off x="6627813" y="2308169"/>
            <a:ext cx="212725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464F5620-25C0-FE4A-998A-30057A9F30D5}"/>
              </a:ext>
            </a:extLst>
          </p:cNvPr>
          <p:cNvCxnSpPr>
            <a:stCxn id="11" idx="3"/>
            <a:endCxn id="12" idx="1"/>
          </p:cNvCxnSpPr>
          <p:nvPr/>
        </p:nvCxnSpPr>
        <p:spPr>
          <a:xfrm>
            <a:off x="8086725" y="2308169"/>
            <a:ext cx="22701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B255733C-AD2F-1540-A94A-880E21E4D1E3}"/>
              </a:ext>
            </a:extLst>
          </p:cNvPr>
          <p:cNvCxnSpPr>
            <a:stCxn id="12" idx="3"/>
            <a:endCxn id="13" idx="1"/>
          </p:cNvCxnSpPr>
          <p:nvPr/>
        </p:nvCxnSpPr>
        <p:spPr>
          <a:xfrm>
            <a:off x="9382125" y="2308169"/>
            <a:ext cx="1714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65B3C4D-F9F0-5940-8C41-60184BCC0222}"/>
              </a:ext>
            </a:extLst>
          </p:cNvPr>
          <p:cNvCxnSpPr>
            <a:cxnSpLocks/>
            <a:stCxn id="13" idx="3"/>
            <a:endCxn id="14" idx="1"/>
          </p:cNvCxnSpPr>
          <p:nvPr/>
        </p:nvCxnSpPr>
        <p:spPr>
          <a:xfrm>
            <a:off x="10394950" y="2308169"/>
            <a:ext cx="2238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>
            <a:extLst>
              <a:ext uri="{FF2B5EF4-FFF2-40B4-BE49-F238E27FC236}">
                <a16:creationId xmlns:a16="http://schemas.microsoft.com/office/drawing/2014/main" id="{9DB48D0E-1DCE-6440-B1C5-9EC919CD771E}"/>
              </a:ext>
            </a:extLst>
          </p:cNvPr>
          <p:cNvCxnSpPr>
            <a:cxnSpLocks/>
            <a:stCxn id="13" idx="2"/>
            <a:endCxn id="11" idx="2"/>
          </p:cNvCxnSpPr>
          <p:nvPr/>
        </p:nvCxnSpPr>
        <p:spPr>
          <a:xfrm rot="5400000">
            <a:off x="8718551" y="1427106"/>
            <a:ext cx="12700" cy="2511425"/>
          </a:xfrm>
          <a:prstGeom prst="bentConnector3">
            <a:avLst>
              <a:gd name="adj1" fmla="val 180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rminator 31">
            <a:extLst>
              <a:ext uri="{FF2B5EF4-FFF2-40B4-BE49-F238E27FC236}">
                <a16:creationId xmlns:a16="http://schemas.microsoft.com/office/drawing/2014/main" id="{05890D1D-4D17-BC42-95A9-B667AA085710}"/>
              </a:ext>
            </a:extLst>
          </p:cNvPr>
          <p:cNvSpPr/>
          <p:nvPr/>
        </p:nvSpPr>
        <p:spPr>
          <a:xfrm>
            <a:off x="2797175" y="1274707"/>
            <a:ext cx="1411288" cy="301625"/>
          </a:xfrm>
          <a:prstGeom prst="flowChartTerminator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Notification</a:t>
            </a:r>
          </a:p>
        </p:txBody>
      </p:sp>
      <p:sp>
        <p:nvSpPr>
          <p:cNvPr id="33" name="TextBox 64">
            <a:extLst>
              <a:ext uri="{FF2B5EF4-FFF2-40B4-BE49-F238E27FC236}">
                <a16:creationId xmlns:a16="http://schemas.microsoft.com/office/drawing/2014/main" id="{FB0AF70C-3DFE-3645-84AE-5194E0D2DE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86150" y="1584269"/>
            <a:ext cx="33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N</a:t>
            </a:r>
          </a:p>
        </p:txBody>
      </p:sp>
      <p:sp>
        <p:nvSpPr>
          <p:cNvPr id="34" name="TextBox 65">
            <a:extLst>
              <a:ext uri="{FF2B5EF4-FFF2-40B4-BE49-F238E27FC236}">
                <a16:creationId xmlns:a16="http://schemas.microsoft.com/office/drawing/2014/main" id="{D6F2B210-8726-F441-AF1F-016EAE0EF5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3813" y="2009719"/>
            <a:ext cx="3333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N</a:t>
            </a:r>
          </a:p>
        </p:txBody>
      </p:sp>
      <p:sp>
        <p:nvSpPr>
          <p:cNvPr id="35" name="TextBox 66">
            <a:extLst>
              <a:ext uri="{FF2B5EF4-FFF2-40B4-BE49-F238E27FC236}">
                <a16:creationId xmlns:a16="http://schemas.microsoft.com/office/drawing/2014/main" id="{C7838F9A-40D9-9541-A295-9734DCE08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2713" y="2009719"/>
            <a:ext cx="29686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</a:p>
        </p:txBody>
      </p:sp>
      <p:sp>
        <p:nvSpPr>
          <p:cNvPr id="36" name="TextBox 67">
            <a:extLst>
              <a:ext uri="{FF2B5EF4-FFF2-40B4-BE49-F238E27FC236}">
                <a16:creationId xmlns:a16="http://schemas.microsoft.com/office/drawing/2014/main" id="{A4D840E3-F1F6-874F-A93C-F4D2A05DD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2655832"/>
            <a:ext cx="296862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</a:p>
        </p:txBody>
      </p:sp>
      <p:sp>
        <p:nvSpPr>
          <p:cNvPr id="37" name="TextBox 68">
            <a:extLst>
              <a:ext uri="{FF2B5EF4-FFF2-40B4-BE49-F238E27FC236}">
                <a16:creationId xmlns:a16="http://schemas.microsoft.com/office/drawing/2014/main" id="{5DAA34D7-8168-A74C-B0A4-F04CCC7A35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350500" y="1971619"/>
            <a:ext cx="2968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Y</a:t>
            </a:r>
          </a:p>
        </p:txBody>
      </p:sp>
      <p:sp>
        <p:nvSpPr>
          <p:cNvPr id="38" name="TextBox 69">
            <a:extLst>
              <a:ext uri="{FF2B5EF4-FFF2-40B4-BE49-F238E27FC236}">
                <a16:creationId xmlns:a16="http://schemas.microsoft.com/office/drawing/2014/main" id="{A4A0F1CB-4FA8-5443-90DD-9BBA724C9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02838" y="2582807"/>
            <a:ext cx="3333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1800"/>
              <a:t>N</a:t>
            </a:r>
          </a:p>
        </p:txBody>
      </p:sp>
      <p:grpSp>
        <p:nvGrpSpPr>
          <p:cNvPr id="39" name="Group 91">
            <a:extLst>
              <a:ext uri="{FF2B5EF4-FFF2-40B4-BE49-F238E27FC236}">
                <a16:creationId xmlns:a16="http://schemas.microsoft.com/office/drawing/2014/main" id="{58DA39A3-7355-7F4F-9665-B06EFBCA24BB}"/>
              </a:ext>
            </a:extLst>
          </p:cNvPr>
          <p:cNvGrpSpPr>
            <a:grpSpLocks/>
          </p:cNvGrpSpPr>
          <p:nvPr/>
        </p:nvGrpSpPr>
        <p:grpSpPr bwMode="auto">
          <a:xfrm>
            <a:off x="10175875" y="5057183"/>
            <a:ext cx="1824038" cy="869950"/>
            <a:chOff x="10273745" y="5925021"/>
            <a:chExt cx="1823669" cy="869837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216B66D8-7988-6242-8659-92527AC2683F}"/>
                </a:ext>
              </a:extLst>
            </p:cNvPr>
            <p:cNvSpPr/>
            <p:nvPr/>
          </p:nvSpPr>
          <p:spPr>
            <a:xfrm>
              <a:off x="10273745" y="5925021"/>
              <a:ext cx="1823669" cy="869837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41" name="Rounded Rectangle 40">
              <a:extLst>
                <a:ext uri="{FF2B5EF4-FFF2-40B4-BE49-F238E27FC236}">
                  <a16:creationId xmlns:a16="http://schemas.microsoft.com/office/drawing/2014/main" id="{6799BDFF-DFFA-F44C-AE0E-F52F86559203}"/>
                </a:ext>
              </a:extLst>
            </p:cNvPr>
            <p:cNvSpPr/>
            <p:nvPr/>
          </p:nvSpPr>
          <p:spPr>
            <a:xfrm>
              <a:off x="10392784" y="5991687"/>
              <a:ext cx="328546" cy="317459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/>
            </a:p>
          </p:txBody>
        </p:sp>
        <p:sp>
          <p:nvSpPr>
            <p:cNvPr id="42" name="Rounded Rectangle 41">
              <a:extLst>
                <a:ext uri="{FF2B5EF4-FFF2-40B4-BE49-F238E27FC236}">
                  <a16:creationId xmlns:a16="http://schemas.microsoft.com/office/drawing/2014/main" id="{E07E42EB-8669-F94F-B733-B90B694DFEA1}"/>
                </a:ext>
              </a:extLst>
            </p:cNvPr>
            <p:cNvSpPr/>
            <p:nvPr/>
          </p:nvSpPr>
          <p:spPr>
            <a:xfrm>
              <a:off x="10400719" y="6371051"/>
              <a:ext cx="331721" cy="319046"/>
            </a:xfrm>
            <a:prstGeom prst="roundRect">
              <a:avLst/>
            </a:prstGeom>
          </p:spPr>
          <p:style>
            <a:lnRef idx="2">
              <a:schemeClr val="accent5">
                <a:shade val="50000"/>
              </a:schemeClr>
            </a:lnRef>
            <a:fillRef idx="1">
              <a:schemeClr val="accent5"/>
            </a:fillRef>
            <a:effectRef idx="0">
              <a:schemeClr val="accent5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dirty="0"/>
            </a:p>
          </p:txBody>
        </p:sp>
        <p:sp>
          <p:nvSpPr>
            <p:cNvPr id="43" name="TextBox 81">
              <a:extLst>
                <a:ext uri="{FF2B5EF4-FFF2-40B4-BE49-F238E27FC236}">
                  <a16:creationId xmlns:a16="http://schemas.microsoft.com/office/drawing/2014/main" id="{3238F10C-18AB-AF4F-90E0-F3015CE4B0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28128" y="6001948"/>
              <a:ext cx="1369286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User Activity</a:t>
              </a:r>
            </a:p>
          </p:txBody>
        </p:sp>
        <p:sp>
          <p:nvSpPr>
            <p:cNvPr id="44" name="TextBox 82">
              <a:extLst>
                <a:ext uri="{FF2B5EF4-FFF2-40B4-BE49-F238E27FC236}">
                  <a16:creationId xmlns:a16="http://schemas.microsoft.com/office/drawing/2014/main" id="{C2E8D923-6E69-2441-BA08-E0EF9B69FF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28128" y="6330478"/>
              <a:ext cx="1324402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lnSpc>
                  <a:spcPct val="90000"/>
                </a:lnSpc>
                <a:spcBef>
                  <a:spcPts val="500"/>
                </a:spcBef>
                <a:spcAft>
                  <a:spcPct val="0"/>
                </a:spcAft>
                <a:buFont typeface="Arial" panose="020B0604020202020204" pitchFamily="34" charset="0"/>
                <a:buChar char="•"/>
                <a:defRPr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eaLnBrk="1" hangingPunct="1">
                <a:lnSpc>
                  <a:spcPct val="100000"/>
                </a:lnSpc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chemeClr val="bg1"/>
                  </a:solidFill>
                </a:rPr>
                <a:t>Hub Activity</a:t>
              </a: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51A6E772-C747-F841-93CB-04A2E8B72FBB}"/>
              </a:ext>
            </a:extLst>
          </p:cNvPr>
          <p:cNvSpPr txBox="1"/>
          <p:nvPr/>
        </p:nvSpPr>
        <p:spPr>
          <a:xfrm>
            <a:off x="396875" y="3936083"/>
            <a:ext cx="2782888" cy="2030413"/>
          </a:xfrm>
          <a:prstGeom prst="rect">
            <a:avLst/>
          </a:prstGeom>
          <a:ln>
            <a:prstDash val="dash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/>
              <a:t>Timeline (approximate)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T</a:t>
            </a:r>
            <a:r>
              <a:rPr lang="en-US" dirty="0">
                <a:sym typeface="Wingdings" pitchFamily="2" charset="2"/>
              </a:rPr>
              <a:t>0: Form submitted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ym typeface="Wingdings" pitchFamily="2" charset="2"/>
              </a:rPr>
              <a:t>T+2 weeks: Review decision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ym typeface="Wingdings" pitchFamily="2" charset="2"/>
              </a:rPr>
              <a:t>T+3 weeks: Project setup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ym typeface="Wingdings" pitchFamily="2" charset="2"/>
              </a:rPr>
              <a:t>T+5 weeks: Submit data*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ym typeface="Wingdings" pitchFamily="2" charset="2"/>
              </a:rPr>
              <a:t>T+6 weeks: QC review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>
                <a:sym typeface="Wingdings" pitchFamily="2" charset="2"/>
              </a:rPr>
              <a:t>* Based on user averages</a:t>
            </a:r>
            <a:endParaRPr lang="en-US" dirty="0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2DC9EE8-EF44-9447-91E6-C459E8E9CF07}"/>
              </a:ext>
            </a:extLst>
          </p:cNvPr>
          <p:cNvSpPr txBox="1"/>
          <p:nvPr/>
        </p:nvSpPr>
        <p:spPr>
          <a:xfrm>
            <a:off x="4014788" y="4440182"/>
            <a:ext cx="5045075" cy="1477962"/>
          </a:xfrm>
          <a:prstGeom prst="rect">
            <a:avLst/>
          </a:prstGeom>
          <a:ln>
            <a:prstDash val="dash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u="sng" dirty="0"/>
              <a:t>IRB Certification Process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Individual level data classified as human subjects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Requires USC certification of your IRB decision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Tracks are not considered restricted data</a:t>
            </a:r>
          </a:p>
          <a:p>
            <a:pPr marL="285750" indent="-285750" eaLnBrk="1" fontAlgn="auto" hangingPunct="1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dirty="0"/>
              <a:t>Timeline Varies</a:t>
            </a: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85712EE2-7341-AA4D-8B03-D8A4E289A90A}"/>
              </a:ext>
            </a:extLst>
          </p:cNvPr>
          <p:cNvCxnSpPr>
            <a:cxnSpLocks/>
            <a:stCxn id="46" idx="0"/>
            <a:endCxn id="9" idx="2"/>
          </p:cNvCxnSpPr>
          <p:nvPr/>
        </p:nvCxnSpPr>
        <p:spPr>
          <a:xfrm flipH="1" flipV="1">
            <a:off x="4713288" y="3778194"/>
            <a:ext cx="1824037" cy="661988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1351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F077B-3430-AC4B-AEFF-381670A41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Submission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D6AFB0-6540-AF4E-A5B2-0964D8BBCC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371" y="1607561"/>
            <a:ext cx="10741429" cy="4351338"/>
          </a:xfrm>
        </p:spPr>
        <p:txBody>
          <a:bodyPr/>
          <a:lstStyle/>
          <a:p>
            <a:r>
              <a:rPr lang="en-US" dirty="0"/>
              <a:t>Starting point</a:t>
            </a:r>
          </a:p>
          <a:p>
            <a:pPr lvl="1"/>
            <a:r>
              <a:rPr lang="en-US" dirty="0">
                <a:hlinkClick r:id="rId2"/>
              </a:rPr>
              <a:t>https://www.facebase.org/submit/submitting-data/</a:t>
            </a: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 err="1"/>
              <a:t>FaceBase</a:t>
            </a:r>
            <a:r>
              <a:rPr lang="en-US" dirty="0"/>
              <a:t> data curation Wiki</a:t>
            </a:r>
          </a:p>
          <a:p>
            <a:pPr lvl="1"/>
            <a:r>
              <a:rPr lang="en-US" dirty="0"/>
              <a:t>https://</a:t>
            </a:r>
            <a:r>
              <a:rPr lang="en-US" dirty="0" err="1"/>
              <a:t>github.com</a:t>
            </a:r>
            <a:r>
              <a:rPr lang="en-US" dirty="0"/>
              <a:t>/informatics-</a:t>
            </a:r>
            <a:r>
              <a:rPr lang="en-US" dirty="0" err="1"/>
              <a:t>isi</a:t>
            </a:r>
            <a:r>
              <a:rPr lang="en-US" dirty="0"/>
              <a:t>-</a:t>
            </a:r>
            <a:r>
              <a:rPr lang="en-US" dirty="0" err="1"/>
              <a:t>edu</a:t>
            </a:r>
            <a:r>
              <a:rPr lang="en-US" dirty="0"/>
              <a:t>/</a:t>
            </a:r>
            <a:r>
              <a:rPr lang="en-US" dirty="0" err="1"/>
              <a:t>facebase</a:t>
            </a:r>
            <a:r>
              <a:rPr lang="en-US" dirty="0"/>
              <a:t>-curation/wiki</a:t>
            </a:r>
          </a:p>
          <a:p>
            <a:pPr lvl="1"/>
            <a:r>
              <a:rPr lang="en-US" dirty="0"/>
              <a:t>Detailed step-by-step documentation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Feel like need a tutorial?</a:t>
            </a:r>
          </a:p>
          <a:p>
            <a:pPr lvl="1"/>
            <a:r>
              <a:rPr lang="en-US" dirty="0"/>
              <a:t>Contact the Hub (</a:t>
            </a:r>
            <a:r>
              <a:rPr lang="en-US" dirty="0">
                <a:hlinkClick r:id="rId3"/>
              </a:rPr>
              <a:t>help@facebase.org</a:t>
            </a:r>
            <a:r>
              <a:rPr lang="en-US" dirty="0"/>
              <a:t>) to setup a 1-hour walk-through conference call </a:t>
            </a:r>
          </a:p>
        </p:txBody>
      </p:sp>
    </p:spTree>
    <p:extLst>
      <p:ext uri="{BB962C8B-B14F-4D97-AF65-F5344CB8AC3E}">
        <p14:creationId xmlns:p14="http://schemas.microsoft.com/office/powerpoint/2010/main" val="27480579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0A0C3-BCC8-1F49-BD5B-90D86AFBB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Human-Subject Protected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0F425-9884-2547-9E58-7FA3D7A8B6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Flow: 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Fill in Data Access Request (DAR) and submit required documentation</a:t>
            </a:r>
          </a:p>
          <a:p>
            <a:pPr lvl="2"/>
            <a:r>
              <a:rPr lang="en-US" dirty="0"/>
              <a:t>Documentation depends on Data Use Limitations of requested dataset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Once the request is approved by the </a:t>
            </a:r>
            <a:r>
              <a:rPr lang="en-US" dirty="0" err="1"/>
              <a:t>FaceBase</a:t>
            </a:r>
            <a:r>
              <a:rPr lang="en-US" dirty="0"/>
              <a:t> Data Access Committee (DAC), we package and encrypt the data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Direct the requested to download the dataset(s)</a:t>
            </a:r>
          </a:p>
          <a:p>
            <a:pPr marL="457200" lvl="1" indent="0">
              <a:buNone/>
            </a:pPr>
            <a:endParaRPr lang="en-US" dirty="0"/>
          </a:p>
          <a:p>
            <a:r>
              <a:rPr lang="en-US" dirty="0"/>
              <a:t> Current process is being revised and a new streamlined procedure will be in production within a few weeks. </a:t>
            </a:r>
          </a:p>
        </p:txBody>
      </p:sp>
    </p:spTree>
    <p:extLst>
      <p:ext uri="{BB962C8B-B14F-4D97-AF65-F5344CB8AC3E}">
        <p14:creationId xmlns:p14="http://schemas.microsoft.com/office/powerpoint/2010/main" val="30682575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00A4-185B-DE48-8898-29EC470B9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C7F4AD-3D12-5341-860B-CA27E0A91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890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3803</TotalTime>
  <Words>591</Words>
  <Application>Microsoft Macintosh PowerPoint</Application>
  <PresentationFormat>Widescreen</PresentationFormat>
  <Paragraphs>99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Wingdings</vt:lpstr>
      <vt:lpstr>Office Theme</vt:lpstr>
      <vt:lpstr>FaceBase Bootcamp</vt:lpstr>
      <vt:lpstr>Additional FaceBase topics:  </vt:lpstr>
      <vt:lpstr>Installing DERIVA Client Tools</vt:lpstr>
      <vt:lpstr>Exporting Data from FaceBase</vt:lpstr>
      <vt:lpstr>BDBag Export</vt:lpstr>
      <vt:lpstr>PowerPoint Presentation</vt:lpstr>
      <vt:lpstr>Data Submission Resources</vt:lpstr>
      <vt:lpstr>Requesting Human-Subject Protected Data</vt:lpstr>
      <vt:lpstr>END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FaceBase Bootcamp</dc:title>
  <dc:creator>Microsoft Office User</dc:creator>
  <cp:lastModifiedBy>Microsoft Office User</cp:lastModifiedBy>
  <cp:revision>19</cp:revision>
  <dcterms:created xsi:type="dcterms:W3CDTF">2020-11-17T06:17:44Z</dcterms:created>
  <dcterms:modified xsi:type="dcterms:W3CDTF">2020-11-20T17:27:47Z</dcterms:modified>
</cp:coreProperties>
</file>