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346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hDngUa1cQe4fV4ZKFZd697TzVc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2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Orig: April 27, 2022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Streamline data submission process</a:t>
            </a:r>
            <a:endParaRPr/>
          </a:p>
        </p:txBody>
      </p:sp>
      <p:sp>
        <p:nvSpPr>
          <p:cNvPr id="129" name="Google Shape;12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Publication/citation, conflicts with later publications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Cross-reference data submitted to another site/repository/database</a:t>
            </a:r>
            <a:endParaRPr/>
          </a:p>
        </p:txBody>
      </p:sp>
      <p:sp>
        <p:nvSpPr>
          <p:cNvPr id="174" name="Google Shape;17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Sharing PPT in a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18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Easier thumbnail submission</a:t>
            </a:r>
            <a:endParaRPr/>
          </a:p>
        </p:txBody>
      </p:sp>
      <p:sp>
        <p:nvSpPr>
          <p:cNvPr id="209" name="Google Shape;20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Q: Point of contact</a:t>
            </a:r>
            <a:endParaRPr/>
          </a:p>
        </p:txBody>
      </p:sp>
      <p:sp>
        <p:nvSpPr>
          <p:cNvPr id="228" name="Google Shape;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as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help@facebase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Contributing to FaceBase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2023 </a:t>
            </a:r>
            <a:r>
              <a:rPr lang="en-US" dirty="0" err="1"/>
              <a:t>FaceBase</a:t>
            </a:r>
            <a:r>
              <a:rPr lang="en-US" dirty="0"/>
              <a:t> Bootcamp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484093" y="1761079"/>
            <a:ext cx="4973718" cy="446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Broad collection of data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Animal models and human subjects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Imaging, omics, and other experiment types</a:t>
            </a:r>
            <a:endParaRPr/>
          </a:p>
          <a:p>
            <a:pPr marL="685800" lvl="1" indent="-87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Commonality: Craniofacial + Dental + Development + Dysmorphology</a:t>
            </a:r>
            <a:endParaRPr/>
          </a:p>
          <a:p>
            <a:pPr marL="685800" lvl="1" indent="-87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Your data are “first class” research products</a:t>
            </a:r>
            <a:endParaRPr/>
          </a:p>
          <a:p>
            <a:pPr marL="685800" lvl="1" indent="-87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Satisfy data sharing requirements</a:t>
            </a:r>
            <a:endParaRPr/>
          </a:p>
        </p:txBody>
      </p:sp>
      <p:pic>
        <p:nvPicPr>
          <p:cNvPr id="96" name="Google Shape;96;p2" descr="A close up of a flow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9865" y="5161088"/>
            <a:ext cx="1371601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 descr="A picture containing arthropod, vege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7223" y="4532084"/>
            <a:ext cx="1806224" cy="123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 descr="A video game screen captur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1098" y="5161088"/>
            <a:ext cx="1524000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8297476" y="6104512"/>
            <a:ext cx="1031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 Face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9076702" y="4190901"/>
            <a:ext cx="2107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Imaging Data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0071982" y="6518157"/>
            <a:ext cx="2107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Microscopy Data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3665" y="5102895"/>
            <a:ext cx="1492250" cy="11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1004" y="5518259"/>
            <a:ext cx="1371602" cy="89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5368233" y="6360156"/>
            <a:ext cx="22016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Models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" descr="Chart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18583" y="3064885"/>
            <a:ext cx="2417652" cy="113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A picture containing chair, helme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89315" y="3342306"/>
            <a:ext cx="1119938" cy="1112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/>
          <p:nvPr/>
        </p:nvSpPr>
        <p:spPr>
          <a:xfrm>
            <a:off x="6023890" y="4446061"/>
            <a:ext cx="22016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 Data and Genome Browser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" descr="A picture containing spectacles, colorful, goggles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11561" y="1131845"/>
            <a:ext cx="1371601" cy="137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7596642" y="2622621"/>
            <a:ext cx="22016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Mouse Anatomy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9407805" y="2188554"/>
            <a:ext cx="15420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Skull Fly-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10625920" y="3201969"/>
            <a:ext cx="15122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Lineage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 descr="A drawing of a person&#10;&#10;Description automatically generated with low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45268" y="1306096"/>
            <a:ext cx="1115679" cy="143592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5636751" y="2688795"/>
            <a:ext cx="1770206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Facial Scans and Facial Norms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" descr="A picture containing diagram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0314" y="1451849"/>
            <a:ext cx="1548588" cy="123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A picture containing shap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25920" y="2090624"/>
            <a:ext cx="1499638" cy="111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78481" y="1397512"/>
            <a:ext cx="1222697" cy="1307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 Great Home for Your Data...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1236842" y="6229706"/>
            <a:ext cx="31061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See Website for Data Priorities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Initiate a Data Submission to FaceBase</a:t>
            </a: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body" idx="2"/>
          </p:nvPr>
        </p:nvSpPr>
        <p:spPr>
          <a:xfrm>
            <a:off x="5757132" y="2531837"/>
            <a:ext cx="5596668" cy="318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www.facebase.org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/ </a:t>
            </a:r>
            <a:r>
              <a:rPr lang="en-US" dirty="0"/>
              <a:t>Contribute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dirty="0"/>
              <a:t>Brief Overview of Your Data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dirty="0"/>
              <a:t>Review by FB Steering Committee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dirty="0"/>
              <a:t>Response in approx. 2 weeks</a:t>
            </a:r>
            <a:endParaRPr dirty="0"/>
          </a:p>
        </p:txBody>
      </p:sp>
      <p:pic>
        <p:nvPicPr>
          <p:cNvPr id="125" name="Google Shape;125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99413" y="1387736"/>
            <a:ext cx="4843868" cy="547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835493" y="124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Self-Serve Data Submission w/ Support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439568" y="3366131"/>
            <a:ext cx="1411822" cy="92790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Tutorial</a:t>
            </a: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2368286" y="3366131"/>
            <a:ext cx="1431926" cy="92790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Describe Experiments &amp; Biosamples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 descr="A person wearing headphon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87" y="4682484"/>
            <a:ext cx="2076585" cy="150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7" r="-46" b="23466"/>
          <a:stretch/>
        </p:blipFill>
        <p:spPr>
          <a:xfrm>
            <a:off x="1453969" y="1144140"/>
            <a:ext cx="3260557" cy="205327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/>
          <p:nvPr/>
        </p:nvSpPr>
        <p:spPr>
          <a:xfrm>
            <a:off x="4317108" y="3366131"/>
            <a:ext cx="1431926" cy="92790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Upload Data Files</a:t>
            </a:r>
            <a:endParaRPr/>
          </a:p>
        </p:txBody>
      </p:sp>
      <p:sp>
        <p:nvSpPr>
          <p:cNvPr id="137" name="Google Shape;137;p4"/>
          <p:cNvSpPr/>
          <p:nvPr/>
        </p:nvSpPr>
        <p:spPr>
          <a:xfrm>
            <a:off x="8286238" y="3366131"/>
            <a:ext cx="1431926" cy="92790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Cite Datasets</a:t>
            </a: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6265930" y="3366131"/>
            <a:ext cx="1503410" cy="92790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Quality Control Review</a:t>
            </a:r>
            <a:endParaRPr/>
          </a:p>
        </p:txBody>
      </p:sp>
      <p:sp>
        <p:nvSpPr>
          <p:cNvPr id="139" name="Google Shape;139;p4"/>
          <p:cNvSpPr/>
          <p:nvPr/>
        </p:nvSpPr>
        <p:spPr>
          <a:xfrm>
            <a:off x="1867522" y="3587768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3816344" y="3587768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5765166" y="3587768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7785472" y="3587768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1835861" y="2737003"/>
            <a:ext cx="2496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ONLINE FORMS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439568" y="6027812"/>
            <a:ext cx="15804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ZOOM.us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p4"/>
          <p:cNvCxnSpPr>
            <a:stCxn id="132" idx="2"/>
            <a:endCxn id="134" idx="0"/>
          </p:cNvCxnSpPr>
          <p:nvPr/>
        </p:nvCxnSpPr>
        <p:spPr>
          <a:xfrm>
            <a:off x="1145479" y="4294037"/>
            <a:ext cx="0" cy="388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" name="Google Shape;146;p4"/>
          <p:cNvCxnSpPr>
            <a:stCxn id="133" idx="0"/>
            <a:endCxn id="135" idx="2"/>
          </p:cNvCxnSpPr>
          <p:nvPr/>
        </p:nvCxnSpPr>
        <p:spPr>
          <a:xfrm rot="10800000">
            <a:off x="3084249" y="3197531"/>
            <a:ext cx="0" cy="168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4"/>
          <p:cNvCxnSpPr>
            <a:stCxn id="136" idx="2"/>
          </p:cNvCxnSpPr>
          <p:nvPr/>
        </p:nvCxnSpPr>
        <p:spPr>
          <a:xfrm flipH="1">
            <a:off x="5022271" y="4294037"/>
            <a:ext cx="10800" cy="388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8" name="Google Shape;148;p4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9686" y="4370306"/>
            <a:ext cx="3044965" cy="245159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"/>
          <p:cNvSpPr txBox="1"/>
          <p:nvPr/>
        </p:nvSpPr>
        <p:spPr>
          <a:xfrm>
            <a:off x="3975406" y="5466374"/>
            <a:ext cx="21178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UPLOAD APP</a:t>
            </a: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10235062" y="3366131"/>
            <a:ext cx="1503410" cy="92790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Release </a:t>
            </a:r>
            <a:b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[Embargo?]</a:t>
            </a:r>
            <a:endParaRPr dirty="0"/>
          </a:p>
        </p:txBody>
      </p:sp>
      <p:sp>
        <p:nvSpPr>
          <p:cNvPr id="151" name="Google Shape;151;p4"/>
          <p:cNvSpPr/>
          <p:nvPr/>
        </p:nvSpPr>
        <p:spPr>
          <a:xfrm>
            <a:off x="9734298" y="3587768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4" descr="Person writing on a noteboo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9798" y="4685595"/>
            <a:ext cx="2144806" cy="143058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/>
          <p:nvPr/>
        </p:nvSpPr>
        <p:spPr>
          <a:xfrm>
            <a:off x="7589131" y="6108506"/>
            <a:ext cx="27198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Preparing Manuscripts? Include Data Citation</a:t>
            </a:r>
            <a:endParaRPr/>
          </a:p>
        </p:txBody>
      </p:sp>
      <p:cxnSp>
        <p:nvCxnSpPr>
          <p:cNvPr id="154" name="Google Shape;154;p4"/>
          <p:cNvCxnSpPr>
            <a:stCxn id="137" idx="2"/>
            <a:endCxn id="152" idx="0"/>
          </p:cNvCxnSpPr>
          <p:nvPr/>
        </p:nvCxnSpPr>
        <p:spPr>
          <a:xfrm>
            <a:off x="9002201" y="4294037"/>
            <a:ext cx="0" cy="391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" name="Google Shape;155;p4" descr="Magazine printing proces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01091" y="1641941"/>
            <a:ext cx="1968478" cy="139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/>
          <p:nvPr/>
        </p:nvSpPr>
        <p:spPr>
          <a:xfrm>
            <a:off x="9620197" y="1008097"/>
            <a:ext cx="25718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Optional Embargo to Sync w/ Publication?</a:t>
            </a:r>
            <a:endParaRPr/>
          </a:p>
        </p:txBody>
      </p:sp>
      <p:cxnSp>
        <p:nvCxnSpPr>
          <p:cNvPr id="157" name="Google Shape;157;p4"/>
          <p:cNvCxnSpPr>
            <a:stCxn id="150" idx="0"/>
            <a:endCxn id="155" idx="2"/>
          </p:cNvCxnSpPr>
          <p:nvPr/>
        </p:nvCxnSpPr>
        <p:spPr>
          <a:xfrm rot="10800000">
            <a:off x="10985267" y="3033431"/>
            <a:ext cx="1500" cy="3327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4" descr="Hand placing star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2317" y="1483349"/>
            <a:ext cx="2270636" cy="15152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4"/>
          <p:cNvCxnSpPr>
            <a:stCxn id="158" idx="2"/>
            <a:endCxn id="138" idx="0"/>
          </p:cNvCxnSpPr>
          <p:nvPr/>
        </p:nvCxnSpPr>
        <p:spPr>
          <a:xfrm>
            <a:off x="7017635" y="2998613"/>
            <a:ext cx="0" cy="3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p4"/>
          <p:cNvSpPr txBox="1"/>
          <p:nvPr/>
        </p:nvSpPr>
        <p:spPr>
          <a:xfrm>
            <a:off x="5923688" y="1483100"/>
            <a:ext cx="22292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Almost Done!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 txBox="1">
            <a:spLocks noGrp="1"/>
          </p:cNvSpPr>
          <p:nvPr>
            <p:ph type="title"/>
          </p:nvPr>
        </p:nvSpPr>
        <p:spPr>
          <a:xfrm>
            <a:off x="609600" y="355492"/>
            <a:ext cx="700453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Citing Datasets In Publications</a:t>
            </a:r>
            <a:endParaRPr/>
          </a:p>
        </p:txBody>
      </p:sp>
      <p:pic>
        <p:nvPicPr>
          <p:cNvPr id="167" name="Google Shape;167;p5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6085" y="0"/>
            <a:ext cx="3307717" cy="685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68" name="Google Shape;168;p5"/>
          <p:cNvCxnSpPr>
            <a:stCxn id="169" idx="0"/>
          </p:cNvCxnSpPr>
          <p:nvPr/>
        </p:nvCxnSpPr>
        <p:spPr>
          <a:xfrm rot="10800000" flipH="1">
            <a:off x="6142680" y="244678"/>
            <a:ext cx="5731500" cy="124230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0" name="Google Shape;170;p5"/>
          <p:cNvSpPr txBox="1">
            <a:spLocks noGrp="1"/>
          </p:cNvSpPr>
          <p:nvPr>
            <p:ph type="body" idx="1"/>
          </p:nvPr>
        </p:nvSpPr>
        <p:spPr>
          <a:xfrm>
            <a:off x="71742" y="1321791"/>
            <a:ext cx="3022315" cy="518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en-US" sz="2300" b="1"/>
              <a:t>Citable Data IDs:</a:t>
            </a:r>
            <a:endParaRPr sz="2300"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/>
              <a:t>Globally-unique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/>
              <a:t>Persistent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/>
              <a:t>Actionable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/>
              <a:t>Versioned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/>
              <a:t>Publishable</a:t>
            </a:r>
            <a:endParaRPr/>
          </a:p>
          <a:p>
            <a:pPr marL="228600" lvl="0" indent="-82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Noto Sans Symbols"/>
              <a:buChar char="✔"/>
            </a:pPr>
            <a:r>
              <a:rPr lang="en-US" sz="2300">
                <a:solidFill>
                  <a:schemeClr val="accent6"/>
                </a:solidFill>
              </a:rPr>
              <a:t>Plan when manuscript is </a:t>
            </a:r>
            <a:r>
              <a:rPr lang="en-US" sz="2300" i="1">
                <a:solidFill>
                  <a:schemeClr val="accent6"/>
                </a:solidFill>
              </a:rPr>
              <a:t>in preparation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Noto Sans Symbols"/>
              <a:buChar char="✔"/>
            </a:pPr>
            <a:r>
              <a:rPr lang="en-US" sz="2300">
                <a:solidFill>
                  <a:schemeClr val="accent2"/>
                </a:solidFill>
              </a:rPr>
              <a:t>Optionally, </a:t>
            </a:r>
            <a:r>
              <a:rPr lang="en-US" sz="2300" i="1">
                <a:solidFill>
                  <a:schemeClr val="accent2"/>
                </a:solidFill>
              </a:rPr>
              <a:t>embargo</a:t>
            </a:r>
            <a:r>
              <a:rPr lang="en-US" sz="2300">
                <a:solidFill>
                  <a:schemeClr val="accent2"/>
                </a:solidFill>
              </a:rPr>
              <a:t> dataset to be released in sync with publication</a:t>
            </a:r>
            <a:endParaRPr/>
          </a:p>
        </p:txBody>
      </p:sp>
      <p:pic>
        <p:nvPicPr>
          <p:cNvPr id="169" name="Google Shape;169;p5" descr="Graphical user interface, text, application, emai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851" y="1486978"/>
            <a:ext cx="6049659" cy="4853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609600" y="355492"/>
            <a:ext cx="700453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Review of Dataset Display</a:t>
            </a:r>
            <a:endParaRPr/>
          </a:p>
        </p:txBody>
      </p:sp>
      <p:pic>
        <p:nvPicPr>
          <p:cNvPr id="177" name="Google Shape;177;p6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6085" y="0"/>
            <a:ext cx="3307717" cy="685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6" descr="Graphical user interface, text, applicati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60166" y="1865311"/>
            <a:ext cx="7389426" cy="40981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9" name="Google Shape;179;p6"/>
          <p:cNvSpPr/>
          <p:nvPr/>
        </p:nvSpPr>
        <p:spPr>
          <a:xfrm>
            <a:off x="9456104" y="264364"/>
            <a:ext cx="2505808" cy="2259895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"/>
          <p:cNvCxnSpPr/>
          <p:nvPr/>
        </p:nvCxnSpPr>
        <p:spPr>
          <a:xfrm rot="10800000" flipH="1">
            <a:off x="8549592" y="2511380"/>
            <a:ext cx="3430133" cy="3452072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6"/>
          <p:cNvCxnSpPr>
            <a:stCxn id="178" idx="0"/>
          </p:cNvCxnSpPr>
          <p:nvPr/>
        </p:nvCxnSpPr>
        <p:spPr>
          <a:xfrm rot="10800000" flipH="1">
            <a:off x="4854879" y="264511"/>
            <a:ext cx="4601100" cy="16008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6"/>
          <p:cNvCxnSpPr>
            <a:stCxn id="183" idx="2"/>
          </p:cNvCxnSpPr>
          <p:nvPr/>
        </p:nvCxnSpPr>
        <p:spPr>
          <a:xfrm>
            <a:off x="3310743" y="1531495"/>
            <a:ext cx="965400" cy="936900"/>
          </a:xfrm>
          <a:prstGeom prst="straightConnector1">
            <a:avLst/>
          </a:prstGeom>
          <a:noFill/>
          <a:ln w="38100" cap="flat" cmpd="sng">
            <a:solidFill>
              <a:srgbClr val="70AD47">
                <a:alpha val="49019"/>
              </a:srgbClr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3" name="Google Shape;183;p6"/>
          <p:cNvSpPr txBox="1"/>
          <p:nvPr/>
        </p:nvSpPr>
        <p:spPr>
          <a:xfrm>
            <a:off x="2056618" y="1162163"/>
            <a:ext cx="25082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Digital Object Identifiers</a:t>
            </a:r>
            <a:endParaRPr/>
          </a:p>
        </p:txBody>
      </p:sp>
      <p:sp>
        <p:nvSpPr>
          <p:cNvPr id="184" name="Google Shape;184;p6"/>
          <p:cNvSpPr txBox="1"/>
          <p:nvPr/>
        </p:nvSpPr>
        <p:spPr>
          <a:xfrm>
            <a:off x="102585" y="6199175"/>
            <a:ext cx="26624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Standardized Terminology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102585" y="2677298"/>
            <a:ext cx="12424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Attribution</a:t>
            </a:r>
            <a:endParaRPr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86" name="Google Shape;186;p6"/>
          <p:cNvCxnSpPr>
            <a:stCxn id="185" idx="2"/>
          </p:cNvCxnSpPr>
          <p:nvPr/>
        </p:nvCxnSpPr>
        <p:spPr>
          <a:xfrm>
            <a:off x="723813" y="3046630"/>
            <a:ext cx="605100" cy="132300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7" name="Google Shape;187;p6"/>
          <p:cNvCxnSpPr>
            <a:stCxn id="184" idx="0"/>
          </p:cNvCxnSpPr>
          <p:nvPr/>
        </p:nvCxnSpPr>
        <p:spPr>
          <a:xfrm rot="10800000" flipH="1">
            <a:off x="1433815" y="5713775"/>
            <a:ext cx="660600" cy="485400"/>
          </a:xfrm>
          <a:prstGeom prst="straightConnector1">
            <a:avLst/>
          </a:prstGeom>
          <a:noFill/>
          <a:ln w="38100" cap="flat" cmpd="sng">
            <a:solidFill>
              <a:srgbClr val="70AD47">
                <a:alpha val="49019"/>
              </a:srgbClr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8" name="Google Shape;188;p6"/>
          <p:cNvSpPr txBox="1"/>
          <p:nvPr/>
        </p:nvSpPr>
        <p:spPr>
          <a:xfrm>
            <a:off x="6824821" y="6240189"/>
            <a:ext cx="18880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Additional Details</a:t>
            </a:r>
            <a:endParaRPr/>
          </a:p>
        </p:txBody>
      </p:sp>
      <p:sp>
        <p:nvSpPr>
          <p:cNvPr id="189" name="Google Shape;189;p6"/>
          <p:cNvSpPr/>
          <p:nvPr/>
        </p:nvSpPr>
        <p:spPr>
          <a:xfrm rot="10800000" flipH="1">
            <a:off x="8685245" y="6383212"/>
            <a:ext cx="381680" cy="369332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-14564" y="3978480"/>
            <a:ext cx="243489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Cross-Reference</a:t>
            </a:r>
            <a:endParaRPr>
              <a:solidFill>
                <a:schemeClr val="accent4">
                  <a:lumMod val="75000"/>
                </a:schemeClr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(GEO, dbGaP, FB, other)</a:t>
            </a:r>
            <a:endParaRPr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91" name="Google Shape;191;p6"/>
          <p:cNvCxnSpPr/>
          <p:nvPr/>
        </p:nvCxnSpPr>
        <p:spPr>
          <a:xfrm>
            <a:off x="1712795" y="4597793"/>
            <a:ext cx="605182" cy="132446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3071-CDBD-E942-B9B2-C8E27FE1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5" y="1286835"/>
            <a:ext cx="6584189" cy="4559551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709B5-D97A-2044-B45A-1F14DBC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075"/>
            <a:ext cx="10972800" cy="639763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Ready for Reuse, Reproducibility, (Re)analysis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E5E1E-A4DA-484B-91AD-9D33F5174CC0}"/>
              </a:ext>
            </a:extLst>
          </p:cNvPr>
          <p:cNvSpPr txBox="1"/>
          <p:nvPr/>
        </p:nvSpPr>
        <p:spPr>
          <a:xfrm>
            <a:off x="7228704" y="1286835"/>
            <a:ext cx="435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Represents the group contributing data, funding, and team members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CBC9D-78D8-3142-B3DE-C18F2019D178}"/>
              </a:ext>
            </a:extLst>
          </p:cNvPr>
          <p:cNvSpPr txBox="1"/>
          <p:nvPr/>
        </p:nvSpPr>
        <p:spPr>
          <a:xfrm>
            <a:off x="7228704" y="2339300"/>
            <a:ext cx="319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Collection of data and metadata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0B80D-9AED-FD4E-B849-8DDE66F9DA73}"/>
              </a:ext>
            </a:extLst>
          </p:cNvPr>
          <p:cNvSpPr txBox="1"/>
          <p:nvPr/>
        </p:nvSpPr>
        <p:spPr>
          <a:xfrm>
            <a:off x="7228704" y="3216920"/>
            <a:ext cx="435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Specifies assay type, protocol used, instruments, </a:t>
            </a:r>
            <a:r>
              <a:rPr lang="en-US" dirty="0" err="1"/>
              <a:t>etc</a:t>
            </a:r>
            <a:r>
              <a:rPr lang="en-US" dirty="0"/>
              <a:t> for each experiment.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0E2D5-A48E-1A4F-8C81-9A88DA2B815B}"/>
              </a:ext>
            </a:extLst>
          </p:cNvPr>
          <p:cNvSpPr txBox="1"/>
          <p:nvPr/>
        </p:nvSpPr>
        <p:spPr>
          <a:xfrm>
            <a:off x="953441" y="4038096"/>
            <a:ext cx="3700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Provides details about the tissue: species, genotype, age stage, anatomy, etc.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BB2C5-EC3A-BB48-9CA8-A426DF02D03E}"/>
              </a:ext>
            </a:extLst>
          </p:cNvPr>
          <p:cNvSpPr txBox="1"/>
          <p:nvPr/>
        </p:nvSpPr>
        <p:spPr>
          <a:xfrm>
            <a:off x="7228704" y="5131034"/>
            <a:ext cx="4090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Collects data output: imaging, microscopy, sequencing and others…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037EF3-8CCB-3145-8E00-5AD46CDBEFEB}"/>
              </a:ext>
            </a:extLst>
          </p:cNvPr>
          <p:cNvSpPr txBox="1"/>
          <p:nvPr/>
        </p:nvSpPr>
        <p:spPr>
          <a:xfrm>
            <a:off x="473675" y="2339300"/>
            <a:ext cx="219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Describe or reference protocol(s)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E18B0-FD33-5140-8A8F-3D4D1E4E1D85}"/>
              </a:ext>
            </a:extLst>
          </p:cNvPr>
          <p:cNvSpPr txBox="1"/>
          <p:nvPr/>
        </p:nvSpPr>
        <p:spPr>
          <a:xfrm>
            <a:off x="275760" y="6172563"/>
            <a:ext cx="76357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2"/>
                </a:solidFill>
              </a:rPr>
              <a:t>Based on “FAIR data” principles, for increased scientific utility</a:t>
            </a:r>
          </a:p>
        </p:txBody>
      </p:sp>
    </p:spTree>
    <p:extLst>
      <p:ext uri="{BB962C8B-B14F-4D97-AF65-F5344CB8AC3E}">
        <p14:creationId xmlns:p14="http://schemas.microsoft.com/office/powerpoint/2010/main" val="339823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8" descr="A picture containing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987" y="1088136"/>
            <a:ext cx="3609961" cy="27751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2" name="Google Shape;212;p8" descr="A close up of a piece of pap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987" y="4095482"/>
            <a:ext cx="3621573" cy="26261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3" name="Google Shape;213;p8"/>
          <p:cNvSpPr txBox="1"/>
          <p:nvPr/>
        </p:nvSpPr>
        <p:spPr>
          <a:xfrm>
            <a:off x="1094025" y="4979588"/>
            <a:ext cx="29929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High-resolution Microscopy Images with Annotations</a:t>
            </a:r>
            <a:endParaRPr/>
          </a:p>
        </p:txBody>
      </p:sp>
      <p:sp>
        <p:nvSpPr>
          <p:cNvPr id="214" name="Google Shape;214;p8"/>
          <p:cNvSpPr txBox="1"/>
          <p:nvPr/>
        </p:nvSpPr>
        <p:spPr>
          <a:xfrm>
            <a:off x="452337" y="1108081"/>
            <a:ext cx="299299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Orthogonal Slice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Viewer</a:t>
            </a:r>
            <a:endParaRPr/>
          </a:p>
        </p:txBody>
      </p:sp>
      <p:pic>
        <p:nvPicPr>
          <p:cNvPr id="215" name="Google Shape;215;p8" descr="Graphical user interface, webs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76085" y="0"/>
            <a:ext cx="3307717" cy="685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" name="Google Shape;216;p8"/>
          <p:cNvSpPr txBox="1"/>
          <p:nvPr/>
        </p:nvSpPr>
        <p:spPr>
          <a:xfrm>
            <a:off x="609600" y="355492"/>
            <a:ext cx="700453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 Exploiting Visualization Capabilities</a:t>
            </a:r>
            <a:endParaRPr/>
          </a:p>
        </p:txBody>
      </p:sp>
      <p:cxnSp>
        <p:nvCxnSpPr>
          <p:cNvPr id="217" name="Google Shape;217;p8"/>
          <p:cNvCxnSpPr/>
          <p:nvPr/>
        </p:nvCxnSpPr>
        <p:spPr>
          <a:xfrm>
            <a:off x="7981420" y="6572542"/>
            <a:ext cx="1194401" cy="285458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8"/>
          <p:cNvCxnSpPr/>
          <p:nvPr/>
        </p:nvCxnSpPr>
        <p:spPr>
          <a:xfrm>
            <a:off x="7981420" y="1088136"/>
            <a:ext cx="1194401" cy="1530166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8"/>
          <p:cNvSpPr/>
          <p:nvPr/>
        </p:nvSpPr>
        <p:spPr>
          <a:xfrm>
            <a:off x="9175822" y="2618302"/>
            <a:ext cx="3007979" cy="4239698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8" descr="A picture containing screensho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1209" y="1088136"/>
            <a:ext cx="3700211" cy="27751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1" name="Google Shape;221;p8"/>
          <p:cNvSpPr txBox="1"/>
          <p:nvPr/>
        </p:nvSpPr>
        <p:spPr>
          <a:xfrm>
            <a:off x="5125182" y="1234202"/>
            <a:ext cx="29929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Surface Models</a:t>
            </a:r>
            <a:endParaRPr/>
          </a:p>
        </p:txBody>
      </p:sp>
      <p:pic>
        <p:nvPicPr>
          <p:cNvPr id="222" name="Google Shape;222;p8" descr="Chart, scatter char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7531" y="4095482"/>
            <a:ext cx="3910645" cy="24770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3" name="Google Shape;223;p8"/>
          <p:cNvSpPr txBox="1"/>
          <p:nvPr/>
        </p:nvSpPr>
        <p:spPr>
          <a:xfrm>
            <a:off x="4088221" y="5698163"/>
            <a:ext cx="415908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UCSC Single Cell Browser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(Genome Browser, not shown)</a:t>
            </a:r>
            <a:endParaRPr/>
          </a:p>
        </p:txBody>
      </p:sp>
      <p:sp>
        <p:nvSpPr>
          <p:cNvPr id="224" name="Google Shape;224;p8"/>
          <p:cNvSpPr txBox="1"/>
          <p:nvPr/>
        </p:nvSpPr>
        <p:spPr>
          <a:xfrm>
            <a:off x="9012841" y="6163511"/>
            <a:ext cx="2992994" cy="461665"/>
          </a:xfrm>
          <a:prstGeom prst="rect">
            <a:avLst/>
          </a:prstGeom>
          <a:solidFill>
            <a:srgbClr val="70AD47"/>
          </a:solidFill>
          <a:ln w="1905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Thumbnail Gallery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409710" y="1022350"/>
            <a:ext cx="709612" cy="2095501"/>
          </a:xfrm>
          <a:custGeom>
            <a:avLst/>
            <a:gdLst/>
            <a:ahLst/>
            <a:cxnLst/>
            <a:rect l="l" t="t" r="r" b="b"/>
            <a:pathLst>
              <a:path w="447" h="1363" extrusionOk="0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409710" y="837744"/>
            <a:ext cx="403225" cy="1705431"/>
          </a:xfrm>
          <a:custGeom>
            <a:avLst/>
            <a:gdLst/>
            <a:ahLst/>
            <a:cxnLst/>
            <a:rect l="l" t="t" r="r" b="b"/>
            <a:pathLst>
              <a:path w="254" h="1109" extrusionOk="0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9"/>
          <p:cNvSpPr/>
          <p:nvPr/>
        </p:nvSpPr>
        <p:spPr>
          <a:xfrm>
            <a:off x="644660" y="640894"/>
            <a:ext cx="168275" cy="1713195"/>
          </a:xfrm>
          <a:custGeom>
            <a:avLst/>
            <a:gdLst/>
            <a:ahLst/>
            <a:cxnLst/>
            <a:rect l="l" t="t" r="r" b="b"/>
            <a:pathLst>
              <a:path w="106" h="1114" extrusionOk="0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9"/>
          <p:cNvSpPr/>
          <p:nvPr/>
        </p:nvSpPr>
        <p:spPr>
          <a:xfrm>
            <a:off x="11223203" y="635716"/>
            <a:ext cx="328612" cy="1742360"/>
          </a:xfrm>
          <a:custGeom>
            <a:avLst/>
            <a:gdLst/>
            <a:ahLst/>
            <a:cxnLst/>
            <a:rect l="l" t="t" r="r" b="b"/>
            <a:pathLst>
              <a:path w="207" h="1114" extrusionOk="0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/>
          <p:cNvSpPr/>
          <p:nvPr/>
        </p:nvSpPr>
        <p:spPr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9"/>
          <p:cNvSpPr txBox="1"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Strategies for Successful Data Contributions</a:t>
            </a:r>
            <a:endParaRPr/>
          </a:p>
        </p:txBody>
      </p:sp>
      <p:sp>
        <p:nvSpPr>
          <p:cNvPr id="237" name="Google Shape;237;p9"/>
          <p:cNvSpPr txBox="1">
            <a:spLocks noGrp="1"/>
          </p:cNvSpPr>
          <p:nvPr>
            <p:ph type="body" idx="1"/>
          </p:nvPr>
        </p:nvSpPr>
        <p:spPr>
          <a:xfrm>
            <a:off x="1367624" y="2490436"/>
            <a:ext cx="9708995" cy="356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 dirty="0"/>
              <a:t>Review the metadata/data guidelines </a:t>
            </a:r>
            <a:r>
              <a:rPr lang="en-US" sz="2400" b="1" i="1" dirty="0"/>
              <a:t>early</a:t>
            </a:r>
            <a:r>
              <a:rPr lang="en-US" sz="2400" b="1" dirty="0"/>
              <a:t> </a:t>
            </a:r>
            <a:r>
              <a:rPr lang="en-US" sz="2400" dirty="0"/>
              <a:t>in the process of preparing manuscripts;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 dirty="0"/>
              <a:t>Take the 1-hour tutorial with us </a:t>
            </a:r>
            <a:r>
              <a:rPr lang="en-US" sz="2400" b="1" i="1" dirty="0"/>
              <a:t>before</a:t>
            </a:r>
            <a:r>
              <a:rPr lang="en-US" sz="2400" b="1" dirty="0"/>
              <a:t> </a:t>
            </a:r>
            <a:r>
              <a:rPr lang="en-US" sz="2400" dirty="0"/>
              <a:t>you begin creating your first dataset in </a:t>
            </a:r>
            <a:r>
              <a:rPr lang="en-US" sz="2400" dirty="0" err="1"/>
              <a:t>FaceBase</a:t>
            </a:r>
            <a:r>
              <a:rPr lang="en-US" sz="2400" dirty="0"/>
              <a:t>;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 dirty="0"/>
              <a:t>Submit (part of) 1 dataset</a:t>
            </a:r>
            <a:r>
              <a:rPr lang="en-US" sz="2400" dirty="0"/>
              <a:t>, let us review and give you feedback, then proceed with further data submissions;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dirty="0"/>
              <a:t>Remember: </a:t>
            </a:r>
            <a:r>
              <a:rPr lang="en-US" sz="2400" b="1" i="1" dirty="0"/>
              <a:t>We are here to help!</a:t>
            </a:r>
            <a:r>
              <a:rPr lang="en-US" sz="2400" dirty="0"/>
              <a:t> ☺ </a:t>
            </a:r>
            <a:endParaRPr sz="2400" dirty="0"/>
          </a:p>
        </p:txBody>
      </p:sp>
      <p:sp>
        <p:nvSpPr>
          <p:cNvPr id="238" name="Google Shape;238;p9"/>
          <p:cNvSpPr txBox="1"/>
          <p:nvPr/>
        </p:nvSpPr>
        <p:spPr>
          <a:xfrm>
            <a:off x="1367624" y="6299167"/>
            <a:ext cx="77471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of Contact: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Alejandro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Bugacov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help@facebase.org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239" name="Google Shape;239;p9"/>
          <p:cNvSpPr/>
          <p:nvPr/>
        </p:nvSpPr>
        <p:spPr>
          <a:xfrm>
            <a:off x="212942" y="6287684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9"/>
          <p:cNvSpPr/>
          <p:nvPr/>
        </p:nvSpPr>
        <p:spPr>
          <a:xfrm flipH="1">
            <a:off x="11062611" y="6287684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463</Words>
  <Application>Microsoft Macintosh PowerPoint</Application>
  <PresentationFormat>Widescreen</PresentationFormat>
  <Paragraphs>94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Noto Sans Symbols</vt:lpstr>
      <vt:lpstr>Office Theme</vt:lpstr>
      <vt:lpstr>Contributing to FaceBase</vt:lpstr>
      <vt:lpstr>A Great Home for Your Data...</vt:lpstr>
      <vt:lpstr>Initiate a Data Submission to FaceBase</vt:lpstr>
      <vt:lpstr>Self-Serve Data Submission w/ Support</vt:lpstr>
      <vt:lpstr>Citing Datasets In Publications</vt:lpstr>
      <vt:lpstr>Review of Dataset Display</vt:lpstr>
      <vt:lpstr>Ready for Reuse, Reproducibility, (Re)analysis</vt:lpstr>
      <vt:lpstr>PowerPoint Presentation</vt:lpstr>
      <vt:lpstr>Strategies for Successful Data Contributions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Contributing to FaceBase</dc:title>
  <dc:creator>Robert Edward Schuler</dc:creator>
  <cp:lastModifiedBy>Robert Schuler</cp:lastModifiedBy>
  <cp:revision>5</cp:revision>
  <dcterms:created xsi:type="dcterms:W3CDTF">2021-08-11T23:18:02Z</dcterms:created>
  <dcterms:modified xsi:type="dcterms:W3CDTF">2023-09-28T18:34:13Z</dcterms:modified>
</cp:coreProperties>
</file>