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8" r:id="rId1"/>
  </p:sldMasterIdLst>
  <p:notesMasterIdLst>
    <p:notesMasterId r:id="rId21"/>
  </p:notesMasterIdLst>
  <p:sldIdLst>
    <p:sldId id="256" r:id="rId2"/>
    <p:sldId id="272" r:id="rId3"/>
    <p:sldId id="257" r:id="rId4"/>
    <p:sldId id="263" r:id="rId5"/>
    <p:sldId id="273" r:id="rId6"/>
    <p:sldId id="258" r:id="rId7"/>
    <p:sldId id="259" r:id="rId8"/>
    <p:sldId id="260" r:id="rId9"/>
    <p:sldId id="261" r:id="rId10"/>
    <p:sldId id="262" r:id="rId11"/>
    <p:sldId id="274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6B2DA09-291A-4CD7-B58C-1F3B32FE598C}">
  <a:tblStyle styleId="{36B2DA09-291A-4CD7-B58C-1F3B32FE59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0"/>
    <p:restoredTop sz="95928"/>
  </p:normalViewPr>
  <p:slideViewPr>
    <p:cSldViewPr snapToGrid="0">
      <p:cViewPr varScale="1">
        <p:scale>
          <a:sx n="169" d="100"/>
          <a:sy n="169" d="100"/>
        </p:scale>
        <p:origin x="200" y="2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Arial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518dbfc58e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518dbfc58e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518dbfc58e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518dbfc58e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518dbfc58e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518dbfc58e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518dbfc58e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518dbfc58e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518dbfc58e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518dbfc58e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518dbfc58e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518dbfc58e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65d2a88fa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Google Shape;147;g165d2a88f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518dbfc58e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518dbfc58e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50add81e5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50add81e5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50add81e5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50add81e5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518dbfc5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518dbfc5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518dbfc58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518dbfc58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50add81e5d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50add81e5d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518dbfc58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518dbfc58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50add81e5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50add81e5d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None/>
              <a:defRPr sz="55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oboto"/>
              <a:buNone/>
              <a:defRPr sz="6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34343"/>
              </a:buClr>
              <a:buSzPts val="1700"/>
              <a:buFont typeface="Roboto Medium"/>
              <a:buNone/>
              <a:defRPr sz="1700" b="0" i="0">
                <a:solidFill>
                  <a:srgbClr val="43434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oboto Medium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17625" y="684613"/>
            <a:ext cx="8518500" cy="415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746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650" y="0"/>
            <a:ext cx="9144000" cy="5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741150"/>
            <a:ext cx="3999900" cy="4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  <a:defRPr sz="14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741150"/>
            <a:ext cx="3999900" cy="4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  <a:defRPr sz="14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650" y="0"/>
            <a:ext cx="9144000" cy="5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746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 dirty="0"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937375"/>
            <a:ext cx="9153300" cy="206100"/>
          </a:xfrm>
          <a:prstGeom prst="rect">
            <a:avLst/>
          </a:prstGeom>
          <a:solidFill>
            <a:srgbClr val="FCC2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650" y="0"/>
            <a:ext cx="9144000" cy="5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300"/>
              <a:buFont typeface="Helvetica Neue"/>
              <a:buNone/>
              <a:defRPr sz="33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750775"/>
            <a:ext cx="8520600" cy="40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46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Roboto"/>
              <a:buChar char="●"/>
              <a:defRPr sz="23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○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■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●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○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■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●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○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925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■"/>
              <a:defRPr sz="19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519308" y="48436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1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10" name="Google Shape;10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4921063"/>
            <a:ext cx="1529608" cy="2387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ing.nih.gov/data-management-and-sharing-policy/planning-and-budgeting-for-data-management-and-sharing/writing-a-data-management-and-sharing-pla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elp@facebase.org" TargetMode="External"/><Relationship Id="rId5" Type="http://schemas.openxmlformats.org/officeDocument/2006/relationships/hyperlink" Target="https://www.facebase.org/contributing/dms/" TargetMode="External"/><Relationship Id="rId4" Type="http://schemas.openxmlformats.org/officeDocument/2006/relationships/hyperlink" Target="https://docs.facebase.org/docs/Data-Submission-Key-Concept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Data Science Practices / Data Management Sharing Plans for </a:t>
            </a:r>
            <a:r>
              <a:rPr lang="en-US" sz="3200" b="0" i="0" u="none" strike="noStrike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FaceBase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53;p12">
            <a:extLst>
              <a:ext uri="{FF2B5EF4-FFF2-40B4-BE49-F238E27FC236}">
                <a16:creationId xmlns:a16="http://schemas.microsoft.com/office/drawing/2014/main" id="{DFC8E34A-4DF2-F040-8C14-02E4AEECF66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231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rPr lang="en-US" sz="2000" dirty="0"/>
              <a:t>Laura Pearlman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rPr lang="en-US" sz="2000" dirty="0"/>
              <a:t>University of Southern California, Information Sciences Institute</a:t>
            </a:r>
          </a:p>
          <a:p>
            <a:pPr marL="0" indent="0">
              <a:spcBef>
                <a:spcPts val="0"/>
              </a:spcBef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FaceBase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Bootcamp for Users and Contributors, September 28, 2023</a:t>
            </a:r>
            <a:endParaRPr lang="en-US" sz="2000" dirty="0">
              <a:effectLst/>
            </a:endParaRPr>
          </a:p>
          <a:p>
            <a:pPr marL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700"/>
              <a:buNone/>
            </a:pPr>
            <a:endParaRPr lang="en-US" dirty="0"/>
          </a:p>
          <a:p>
            <a:pPr marL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700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Ontologies Used by </a:t>
            </a:r>
            <a:r>
              <a:rPr lang="en" dirty="0" err="1"/>
              <a:t>FaceBase</a:t>
            </a:r>
            <a:endParaRPr dirty="0"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7625" y="684613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Anatomy: UBERON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Chromatin modifier: ZFIN, NGI, HGNC, Ensemble, MGI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Data type: OBI, SMOMEDCT, CHMO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Experiment type: MMO, ERO, CHMO, SCTID, OBI, STATO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Gene: NCBI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Phenotype: </a:t>
            </a:r>
            <a:r>
              <a:rPr lang="en" sz="2100" dirty="0" err="1"/>
              <a:t>chmo</a:t>
            </a:r>
            <a:r>
              <a:rPr lang="en" sz="2100" dirty="0"/>
              <a:t>, </a:t>
            </a:r>
            <a:r>
              <a:rPr lang="en" sz="2100" dirty="0" err="1"/>
              <a:t>cmmo</a:t>
            </a:r>
            <a:r>
              <a:rPr lang="en" sz="2100" dirty="0"/>
              <a:t>, </a:t>
            </a:r>
            <a:r>
              <a:rPr lang="en" sz="2100" dirty="0" err="1"/>
              <a:t>fma</a:t>
            </a:r>
            <a:r>
              <a:rPr lang="en" sz="2100" dirty="0"/>
              <a:t>, MP, HP, DOID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Sex: UBERON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Species: NCBI Taxon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Strain: MGI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Syndrome: MONDO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dirty="0"/>
              <a:t>Transcription factor:  MGI, ZFIN, </a:t>
            </a:r>
            <a:r>
              <a:rPr lang="en" sz="2100" dirty="0" err="1"/>
              <a:t>Gene_ORFName</a:t>
            </a:r>
            <a:r>
              <a:rPr lang="en" sz="2100" dirty="0"/>
              <a:t>, </a:t>
            </a:r>
            <a:r>
              <a:rPr lang="en" sz="2100" dirty="0" err="1"/>
              <a:t>Ensembl</a:t>
            </a:r>
            <a:r>
              <a:rPr lang="en" sz="2100" dirty="0"/>
              <a:t>, HGNC</a:t>
            </a:r>
            <a:endParaRPr sz="2100" dirty="0"/>
          </a:p>
          <a:p>
            <a:pPr marL="45720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106CB-43CD-774B-A00F-81A7A055B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New Ontologies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8DB2A-B84C-3D49-9145-489B7F886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add new ontologies when necessary.</a:t>
            </a:r>
          </a:p>
          <a:p>
            <a:r>
              <a:rPr lang="en-US" dirty="0"/>
              <a:t>Considerations:</a:t>
            </a:r>
          </a:p>
          <a:p>
            <a:pPr lvl="1"/>
            <a:r>
              <a:rPr lang="en-US" dirty="0"/>
              <a:t>Is the ontology standardized and widely used?</a:t>
            </a:r>
          </a:p>
          <a:p>
            <a:pPr lvl="1"/>
            <a:r>
              <a:rPr lang="en-US" dirty="0"/>
              <a:t>Does the DOC community generally agree that it’s a good fit?</a:t>
            </a:r>
          </a:p>
          <a:p>
            <a:pPr lvl="1"/>
            <a:r>
              <a:rPr lang="en-US" dirty="0"/>
              <a:t>Does it overlap with currently-supported </a:t>
            </a:r>
            <a:r>
              <a:rPr lang="en-US" dirty="0" err="1"/>
              <a:t>FaceBase</a:t>
            </a:r>
            <a:r>
              <a:rPr lang="en-US" dirty="0"/>
              <a:t> ontologies?</a:t>
            </a:r>
          </a:p>
          <a:p>
            <a:pPr marL="825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93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Writing the DMS Plan</a:t>
            </a:r>
            <a:endParaRPr dirty="0"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xfrm>
            <a:off x="317625" y="684613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Useful resources:</a:t>
            </a:r>
            <a:endParaRPr dirty="0"/>
          </a:p>
          <a:p>
            <a:pPr marL="457200" lvl="0" indent="-3746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en" dirty="0"/>
              <a:t>NIH “Writing a Data Management and Sharing Plan”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Includes format and sample plans</a:t>
            </a: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Includes links to additional requirements for specific institutes, programs, and offices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dirty="0"/>
              <a:t>“Writing a DMS Plan for </a:t>
            </a:r>
            <a:r>
              <a:rPr lang="en" dirty="0" err="1"/>
              <a:t>FaceBase</a:t>
            </a:r>
            <a:r>
              <a:rPr lang="en" dirty="0"/>
              <a:t>”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Based on NIH DMS plan format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DMS Plan - Element 1: Data Type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14" name="Google Shape;114;p21"/>
          <p:cNvGraphicFramePr/>
          <p:nvPr>
            <p:extLst>
              <p:ext uri="{D42A27DB-BD31-4B8C-83A1-F6EECF244321}">
                <p14:modId xmlns:p14="http://schemas.microsoft.com/office/powerpoint/2010/main" val="872530685"/>
              </p:ext>
            </p:extLst>
          </p:nvPr>
        </p:nvGraphicFramePr>
        <p:xfrm>
          <a:off x="563750" y="802975"/>
          <a:ext cx="7239000" cy="3858648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Types and amount of data to be generated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entire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Types and amount of data to be shared (and rationale)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bulk of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boilerplate text about sharing of public and protected human data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Metadata, other relevant data, and associated documentation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Writes answer using </a:t>
                      </a:r>
                      <a:r>
                        <a:rPr lang="en" sz="16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-provided text snippets based on their data and metadata.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Boilerplate text snippets about required and optional metadata.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DMS Plan - Element 2: Related Tools, Software and/or Code: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20" name="Google Shape;120;p22"/>
          <p:cNvGraphicFramePr/>
          <p:nvPr>
            <p:extLst>
              <p:ext uri="{D42A27DB-BD31-4B8C-83A1-F6EECF244321}">
                <p14:modId xmlns:p14="http://schemas.microsoft.com/office/powerpoint/2010/main" val="4233339124"/>
              </p:ext>
            </p:extLst>
          </p:nvPr>
        </p:nvGraphicFramePr>
        <p:xfrm>
          <a:off x="603625" y="1707815"/>
          <a:ext cx="7239000" cy="2505396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Specialized tools, software, and/or code needed to access or manipulate shared scientific data, and how they can be accessed.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bulk of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Boilerplate text about </a:t>
                      </a:r>
                      <a:r>
                        <a:rPr lang="en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tools for visualizing and annotating various types of data, which the contributor can include if relevant.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DMS Plan - Element 3: Standards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26" name="Google Shape;126;p23"/>
          <p:cNvGraphicFramePr/>
          <p:nvPr>
            <p:extLst>
              <p:ext uri="{D42A27DB-BD31-4B8C-83A1-F6EECF244321}">
                <p14:modId xmlns:p14="http://schemas.microsoft.com/office/powerpoint/2010/main" val="2383109519"/>
              </p:ext>
            </p:extLst>
          </p:nvPr>
        </p:nvGraphicFramePr>
        <p:xfrm>
          <a:off x="563750" y="802975"/>
          <a:ext cx="7239000" cy="3066228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State what common data standards will be applied to the scientific data and associated metadata to enable interoperability of datasets and resources, and how these data standards will be applied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Constructs answer from text snippets for all relevant metadata types.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Text snippets for the standards that </a:t>
                      </a:r>
                      <a:r>
                        <a:rPr lang="en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supports.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DMS Plan - Element 4: Data Preservation, Access, and Associated Timelines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32" name="Google Shape;132;p24"/>
          <p:cNvGraphicFramePr/>
          <p:nvPr>
            <p:extLst>
              <p:ext uri="{D42A27DB-BD31-4B8C-83A1-F6EECF244321}">
                <p14:modId xmlns:p14="http://schemas.microsoft.com/office/powerpoint/2010/main" val="3417903253"/>
              </p:ext>
            </p:extLst>
          </p:nvPr>
        </p:nvGraphicFramePr>
        <p:xfrm>
          <a:off x="603625" y="1191725"/>
          <a:ext cx="7239000" cy="3600076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Repository where data and metadata will be archived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en" sz="16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www.facebase.org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How scientific data will be findable and identifiable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Text about persistent record IDs generated by </a:t>
                      </a:r>
                      <a:r>
                        <a:rPr lang="en" sz="16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 optional </a:t>
                      </a:r>
                      <a:r>
                        <a:rPr lang="en" sz="16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DataCite</a:t>
                      </a: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DOIs.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When and how long the data will be made available.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“When” - either after curation or after publication.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“How long” text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DMS Plan - Element 5: Access, Distribution, or Reuse Considerations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38" name="Google Shape;138;p25"/>
          <p:cNvGraphicFramePr/>
          <p:nvPr>
            <p:extLst>
              <p:ext uri="{D42A27DB-BD31-4B8C-83A1-F6EECF244321}">
                <p14:modId xmlns:p14="http://schemas.microsoft.com/office/powerpoint/2010/main" val="2022210400"/>
              </p:ext>
            </p:extLst>
          </p:nvPr>
        </p:nvGraphicFramePr>
        <p:xfrm>
          <a:off x="313550" y="1173113"/>
          <a:ext cx="7947750" cy="3970375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99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44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Factors affecting subsequent access, distribution, or reuse of scientific data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entire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26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Whether access to scientific data will be controlled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bulk of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text about sharing of public and protected human data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4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Protections for privacy, rights, and confidentiality of human research participants</a:t>
                      </a:r>
                      <a:endParaRPr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entire answer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DMS Plan - Element 6: Oversight of Data Management and Sharing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144" name="Google Shape;144;p26"/>
          <p:cNvGraphicFramePr/>
          <p:nvPr>
            <p:extLst>
              <p:ext uri="{D42A27DB-BD31-4B8C-83A1-F6EECF244321}">
                <p14:modId xmlns:p14="http://schemas.microsoft.com/office/powerpoint/2010/main" val="3866208300"/>
              </p:ext>
            </p:extLst>
          </p:nvPr>
        </p:nvGraphicFramePr>
        <p:xfrm>
          <a:off x="573725" y="1361200"/>
          <a:ext cx="7239000" cy="2785812"/>
        </p:xfrm>
        <a:graphic>
          <a:graphicData uri="http://schemas.openxmlformats.org/drawingml/2006/table">
            <a:tbl>
              <a:tblPr>
                <a:noFill/>
                <a:tableStyleId>{36B2DA09-291A-4CD7-B58C-1F3B32FE598C}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Contributor activity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provides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i="0" dirty="0">
                          <a:solidFill>
                            <a:schemeClr val="dk2"/>
                          </a:solidFill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Describe how compliance with this Plan will be monitored and managed, frequency of oversight, and by whom at your institution (e.g., titles, roles).</a:t>
                      </a:r>
                      <a:endParaRPr sz="1600" b="1" i="0" dirty="0">
                        <a:solidFill>
                          <a:schemeClr val="dk2"/>
                        </a:solidFill>
                        <a:latin typeface="Calibri" panose="020F0502020204030204" pitchFamily="34" charset="0"/>
                        <a:ea typeface="Roboto"/>
                        <a:cs typeface="Calibri" panose="020F0502020204030204" pitchFamily="34" charset="0"/>
                        <a:sym typeface="Robo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Provides text specific to their project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 (</a:t>
                      </a:r>
                      <a:r>
                        <a:rPr lang="en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FaceBase</a:t>
                      </a:r>
                      <a:r>
                        <a:rPr lang="en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-specific) text.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 dirty="0"/>
              <a:t>Further Resources</a:t>
            </a:r>
            <a:endParaRPr dirty="0"/>
          </a:p>
        </p:txBody>
      </p:sp>
      <p:sp>
        <p:nvSpPr>
          <p:cNvPr id="150" name="Google Shape;150;p27"/>
          <p:cNvSpPr txBox="1">
            <a:spLocks noGrp="1"/>
          </p:cNvSpPr>
          <p:nvPr>
            <p:ph type="body" idx="1"/>
          </p:nvPr>
        </p:nvSpPr>
        <p:spPr>
          <a:xfrm>
            <a:off x="79349" y="492300"/>
            <a:ext cx="8985302" cy="415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" sz="2000" dirty="0"/>
              <a:t>NIH “Writing a Data Management &amp; Sharing Plan”: </a:t>
            </a:r>
            <a:r>
              <a:rPr lang="en-US" sz="2000" dirty="0">
                <a:hlinkClick r:id="rId3"/>
              </a:rPr>
              <a:t>https://sharing.nih.gov/data-management-and-sharing-policy/planning-and-budgeting-for-data-management-and-sharing/writing-a-data-management-and-sharing-plan</a:t>
            </a:r>
            <a:endParaRPr lang="en-US" sz="2000" dirty="0"/>
          </a:p>
          <a:p>
            <a:pPr marL="342900" indent="-342900">
              <a:lnSpc>
                <a:spcPct val="115000"/>
              </a:lnSpc>
            </a:pPr>
            <a:r>
              <a:rPr lang="en" sz="2000" dirty="0" err="1"/>
              <a:t>FaceBase</a:t>
            </a:r>
            <a:r>
              <a:rPr lang="en" sz="2000" dirty="0"/>
              <a:t> “Key Concepts for Contributors”: </a:t>
            </a:r>
            <a:r>
              <a:rPr lang="en-US" sz="2000" dirty="0">
                <a:hlinkClick r:id="rId4"/>
              </a:rPr>
              <a:t>https://docs.facebase.org/docs/Data-Submission-Key-Concepts/</a:t>
            </a:r>
            <a:endParaRPr lang="en-US" sz="2000" dirty="0"/>
          </a:p>
          <a:p>
            <a:pPr marL="342900" indent="-342900">
              <a:lnSpc>
                <a:spcPct val="115000"/>
              </a:lnSpc>
            </a:pPr>
            <a:r>
              <a:rPr lang="en" sz="2000" dirty="0"/>
              <a:t>“Writing a DMS Plan for </a:t>
            </a:r>
            <a:r>
              <a:rPr lang="en" sz="2000" dirty="0" err="1"/>
              <a:t>FaceBase</a:t>
            </a:r>
            <a:r>
              <a:rPr lang="en" sz="2000" dirty="0"/>
              <a:t>”: </a:t>
            </a:r>
            <a:r>
              <a:rPr lang="en-US" sz="2000" dirty="0">
                <a:hlinkClick r:id="rId5"/>
              </a:rPr>
              <a:t>https://www.facebase.org/contributing/dms/</a:t>
            </a:r>
            <a:endParaRPr lang="en" sz="2000" dirty="0"/>
          </a:p>
          <a:p>
            <a:pPr marL="342900" indent="-342900">
              <a:lnSpc>
                <a:spcPct val="115000"/>
              </a:lnSpc>
            </a:pPr>
            <a:r>
              <a:rPr lang="en-US" sz="2000" dirty="0" err="1"/>
              <a:t>FaceBase</a:t>
            </a:r>
            <a:r>
              <a:rPr lang="en-US" sz="2000" dirty="0"/>
              <a:t> monthly office hours</a:t>
            </a:r>
          </a:p>
          <a:p>
            <a:pPr marL="342900" indent="-342900">
              <a:lnSpc>
                <a:spcPct val="115000"/>
              </a:lnSpc>
            </a:pPr>
            <a:r>
              <a:rPr lang="en" sz="2000" u="sng" dirty="0">
                <a:solidFill>
                  <a:schemeClr val="hlink"/>
                </a:solidFill>
                <a:hlinkClick r:id="rId6"/>
              </a:rPr>
              <a:t>help@facebase.org</a:t>
            </a:r>
            <a:endParaRPr lang="en" sz="2000" u="sng" dirty="0">
              <a:solidFill>
                <a:schemeClr val="hlink"/>
              </a:solidFill>
            </a:endParaRPr>
          </a:p>
          <a:p>
            <a:pPr marL="342900" indent="-342900">
              <a:lnSpc>
                <a:spcPct val="115000"/>
              </a:lnSpc>
            </a:pPr>
            <a:r>
              <a:rPr lang="en" sz="2000" dirty="0"/>
              <a:t>Contact us at any point in this process, but definitely let us know once you’re funded!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FAC8-DB94-A544-A6B5-32C64CF1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for Data Management – Why bother?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E4121-15CF-E44F-AEC1-5A0F6120E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Comply with new (2023) NIH Data Management and Sharing Plan requirements</a:t>
            </a:r>
          </a:p>
          <a:p>
            <a:r>
              <a:rPr lang="en-US" dirty="0"/>
              <a:t>Ensure data is reusable</a:t>
            </a:r>
          </a:p>
          <a:p>
            <a:pPr lvl="1"/>
            <a:r>
              <a:rPr lang="en-US" dirty="0"/>
              <a:t>Standard data formats</a:t>
            </a:r>
          </a:p>
          <a:p>
            <a:pPr lvl="1"/>
            <a:r>
              <a:rPr lang="en-US" dirty="0"/>
              <a:t>Rich metadata</a:t>
            </a:r>
          </a:p>
          <a:p>
            <a:pPr lvl="1"/>
            <a:r>
              <a:rPr lang="en-US" dirty="0"/>
              <a:t>Standard ontologies</a:t>
            </a:r>
          </a:p>
          <a:p>
            <a:r>
              <a:rPr lang="en-US" dirty="0"/>
              <a:t>Understand and budget for the required level of effort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38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/>
          <p:nvPr/>
        </p:nvSpPr>
        <p:spPr>
          <a:xfrm>
            <a:off x="1100925" y="825325"/>
            <a:ext cx="6678600" cy="3759000"/>
          </a:xfrm>
          <a:prstGeom prst="triangle">
            <a:avLst>
              <a:gd name="adj" fmla="val 50000"/>
            </a:avLst>
          </a:prstGeom>
          <a:solidFill>
            <a:srgbClr val="1155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762425" y="825325"/>
            <a:ext cx="1373400" cy="7863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Planning for Data Management and Sharing</a:t>
            </a:r>
            <a:endParaRPr sz="16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3950675" y="996025"/>
            <a:ext cx="9969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Write DMS plan</a:t>
            </a:r>
            <a:endParaRPr sz="1600" dirty="0"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675875" y="2891163"/>
            <a:ext cx="11862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Plan data types and formats</a:t>
            </a:r>
            <a:endParaRPr sz="1600" dirty="0">
              <a:solidFill>
                <a:schemeClr val="lt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445625" y="2275575"/>
            <a:ext cx="11862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Estimate data size</a:t>
            </a:r>
            <a:endParaRPr sz="1600" dirty="0">
              <a:solidFill>
                <a:schemeClr val="lt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538775" y="3650175"/>
            <a:ext cx="11862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Decide on metadata types</a:t>
            </a:r>
            <a:endParaRPr sz="1600" dirty="0">
              <a:solidFill>
                <a:schemeClr val="lt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4571999" y="2392325"/>
            <a:ext cx="1634775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Align metadata terms with </a:t>
            </a:r>
            <a:r>
              <a:rPr lang="en" sz="1600" dirty="0" err="1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FaceBase</a:t>
            </a: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 ontologies</a:t>
            </a:r>
            <a:endParaRPr sz="1600" dirty="0">
              <a:solidFill>
                <a:schemeClr val="lt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912250" y="3850725"/>
            <a:ext cx="2133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lt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Work out pre-upload operational procedures</a:t>
            </a:r>
            <a:endParaRPr sz="1600" dirty="0">
              <a:solidFill>
                <a:schemeClr val="lt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Data Management Considerations</a:t>
            </a:r>
            <a:endParaRPr dirty="0"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312750" y="644638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/>
              <a:t>When, and how often, will you upload your data?</a:t>
            </a:r>
            <a:endParaRPr sz="2200" dirty="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We encourage uploads early and often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But you’ll need to have collected some data before it’s approved for </a:t>
            </a:r>
            <a:r>
              <a:rPr lang="e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FaceBase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/>
              <a:t>How will you manage your data before it’s uploaded?</a:t>
            </a:r>
            <a:endParaRPr sz="1800" dirty="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How will you organize your data and metadata before you upload?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Do you have space for it?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Do you have security and backup policies in place?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/>
              <a:t>Will you need to do any preprocessing?</a:t>
            </a:r>
            <a:endParaRPr sz="2200" dirty="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Does this involve tools you’ll develop yourself?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If so, will you make it available on an open-source repository like </a:t>
            </a:r>
            <a:r>
              <a:rPr lang="e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github</a:t>
            </a:r>
            <a:r>
              <a:rPr lang="en" sz="18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D9A80-A927-D642-8D83-B112A0F42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FaceBase</a:t>
            </a:r>
            <a:r>
              <a:rPr lang="en-US" dirty="0"/>
              <a:t>-Specific Considerations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EA2F2-04B7-4048-8CA8-42694C308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7625" y="684614"/>
            <a:ext cx="8518500" cy="4158899"/>
          </a:xfrm>
        </p:spPr>
        <p:txBody>
          <a:bodyPr lIns="91440"/>
          <a:lstStyle/>
          <a:p>
            <a:pPr marL="82550" indent="0">
              <a:buNone/>
            </a:pPr>
            <a:r>
              <a:rPr lang="en-US" dirty="0"/>
              <a:t>The </a:t>
            </a:r>
            <a:r>
              <a:rPr lang="en-US" dirty="0" err="1"/>
              <a:t>FaceBase</a:t>
            </a:r>
            <a:r>
              <a:rPr lang="en-US" dirty="0"/>
              <a:t> repository currently supports certain: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Types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File Formats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Metadata elements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Expressed in specific ontologies</a:t>
            </a:r>
          </a:p>
          <a:p>
            <a:pPr marL="82550" indent="0">
              <a:buNone/>
            </a:pPr>
            <a:r>
              <a:rPr lang="en-US" dirty="0"/>
              <a:t>If you have data/metadata that doesn’t quite fit this model, talk to us!</a:t>
            </a:r>
          </a:p>
        </p:txBody>
      </p:sp>
    </p:spTree>
    <p:extLst>
      <p:ext uri="{BB962C8B-B14F-4D97-AF65-F5344CB8AC3E}">
        <p14:creationId xmlns:p14="http://schemas.microsoft.com/office/powerpoint/2010/main" val="3715227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Data Planning</a:t>
            </a:r>
            <a:endParaRPr dirty="0"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312750" y="574200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Choose a data repository – is </a:t>
            </a:r>
            <a:r>
              <a:rPr lang="en-US" dirty="0" err="1"/>
              <a:t>FaceBase</a:t>
            </a:r>
            <a:r>
              <a:rPr lang="en-US" dirty="0"/>
              <a:t> the right fit?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 err="1">
                <a:latin typeface="Calibri" panose="020F0502020204030204" pitchFamily="34" charset="0"/>
                <a:cs typeface="Calibri" panose="020F0502020204030204" pitchFamily="34" charset="0"/>
              </a:rPr>
              <a:t>FaceBase</a:t>
            </a: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 mission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 err="1">
                <a:latin typeface="Calibri" panose="020F0502020204030204" pitchFamily="34" charset="0"/>
                <a:cs typeface="Calibri" panose="020F0502020204030204" pitchFamily="34" charset="0"/>
              </a:rPr>
              <a:t>FaceBase</a:t>
            </a: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 data priorities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dirty="0"/>
              <a:t>Consider some data issues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Data types and formats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Metadata types and ontologies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Pre-upload data management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dirty="0"/>
              <a:t>Write data management plan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Some parts only you can answer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Facebase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provides some boilerplate text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buChar char="○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Complete answers to some questions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buChar char="○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Snippets that can be used in others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Data Types (Not an Exhaustive List)</a:t>
            </a:r>
            <a:endParaRPr dirty="0"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17625" y="684613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255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en" sz="2000" dirty="0"/>
              <a:t>See “Key Concepts for Data Contributors” for a full list of currently supported data and experiment types and species.</a:t>
            </a:r>
          </a:p>
          <a:p>
            <a:pPr marL="457200" lvl="0" indent="-3746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en" sz="2000" dirty="0"/>
              <a:t>Some currently supported data types:</a:t>
            </a:r>
            <a:endParaRPr sz="2000"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Sequencing data (and derived processed and track data)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Imaging data (2D or 3D)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Surface/Mesh data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000" dirty="0"/>
              <a:t>Species: human, mouse, zebrafish, chick, xenopus</a:t>
            </a:r>
            <a:endParaRPr sz="20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000" dirty="0"/>
              <a:t>Some experiment types</a:t>
            </a:r>
            <a:r>
              <a:rPr lang="en" dirty="0"/>
              <a:t>:</a:t>
            </a:r>
            <a:endParaRPr dirty="0"/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Tomography/MRI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Gene Expression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Epigenetics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600" dirty="0">
                <a:latin typeface="Calibri" panose="020F0502020204030204" pitchFamily="34" charset="0"/>
                <a:cs typeface="Calibri" panose="020F0502020204030204" pitchFamily="34" charset="0"/>
              </a:rPr>
              <a:t>Microscopy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Data Formats</a:t>
            </a:r>
            <a:endParaRPr dirty="0"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317625" y="684613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Some Supported Data Formats:</a:t>
            </a:r>
          </a:p>
          <a:p>
            <a:pPr lvl="1" indent="-374650">
              <a:lnSpc>
                <a:spcPct val="115000"/>
              </a:lnSpc>
              <a:buSzPts val="2300"/>
              <a:buChar char="●"/>
            </a:pPr>
            <a:r>
              <a:rPr lang="en-US" dirty="0"/>
              <a:t>Sequencing Data: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buChar char="○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Raw: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fastq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15000"/>
              </a:lnSpc>
              <a:spcBef>
                <a:spcPts val="0"/>
              </a:spcBef>
              <a:buChar char="○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Processed: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fastqc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count,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tpm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fpkm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bam, bai, and measures in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tsv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15000"/>
              </a:lnSpc>
              <a:spcBef>
                <a:spcPts val="0"/>
              </a:spcBef>
              <a:buChar char="○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Track Data: BED (.bed),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bigBed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(.bb), and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bigWig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(.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bw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indent="-374650">
              <a:lnSpc>
                <a:spcPct val="115000"/>
              </a:lnSpc>
              <a:spcBef>
                <a:spcPts val="0"/>
              </a:spcBef>
              <a:buSzPts val="2300"/>
              <a:buChar char="●"/>
            </a:pPr>
            <a:r>
              <a:rPr lang="en-US" dirty="0"/>
              <a:t>Imaging Data: TIFF, OME-TIFF, </a:t>
            </a:r>
            <a:r>
              <a:rPr lang="en-US" dirty="0" err="1"/>
              <a:t>NIfTI</a:t>
            </a:r>
            <a:endParaRPr lang="en-US" dirty="0"/>
          </a:p>
          <a:p>
            <a:pPr lvl="1" indent="-374650">
              <a:lnSpc>
                <a:spcPct val="115000"/>
              </a:lnSpc>
              <a:spcBef>
                <a:spcPts val="0"/>
              </a:spcBef>
              <a:buSzPts val="2300"/>
              <a:buChar char="●"/>
            </a:pPr>
            <a:r>
              <a:rPr lang="en-US" dirty="0"/>
              <a:t>Surface Model / Mesh Data: Wavefront OBJ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Considerations for new formats:</a:t>
            </a:r>
          </a:p>
          <a:p>
            <a:pPr lvl="1" indent="-374650">
              <a:lnSpc>
                <a:spcPct val="115000"/>
              </a:lnSpc>
              <a:buSzPts val="2300"/>
              <a:buChar char="●"/>
            </a:pPr>
            <a:r>
              <a:rPr lang="en-US" dirty="0"/>
              <a:t>Is the format “open” (via standards or de facto openness)?</a:t>
            </a:r>
          </a:p>
          <a:p>
            <a:pPr lvl="1" indent="-374650">
              <a:lnSpc>
                <a:spcPct val="115000"/>
              </a:lnSpc>
              <a:spcBef>
                <a:spcPts val="0"/>
              </a:spcBef>
              <a:buSzPts val="2300"/>
              <a:buChar char="●"/>
            </a:pPr>
            <a:r>
              <a:rPr lang="en-US" dirty="0"/>
              <a:t>Are free or widely used tools available?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dirty="0"/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Metadata</a:t>
            </a:r>
            <a:endParaRPr dirty="0"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12750" y="492300"/>
            <a:ext cx="8518500" cy="41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" dirty="0" err="1"/>
              <a:t>FaceBase</a:t>
            </a:r>
            <a:r>
              <a:rPr lang="en" dirty="0"/>
              <a:t> has some minimum metadata requirements</a:t>
            </a:r>
            <a:endParaRPr dirty="0"/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Protocols for each experiment (we recommend the Nature Protocol Exchange format)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Species, developmental stage, and anatomy for each </a:t>
            </a:r>
            <a:r>
              <a:rPr lang="en" dirty="0" err="1">
                <a:latin typeface="Calibri" panose="020F0502020204030204" pitchFamily="34" charset="0"/>
                <a:cs typeface="Calibri" panose="020F0502020204030204" pitchFamily="34" charset="0"/>
              </a:rPr>
              <a:t>biosample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Additional requirements depending on data type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" dirty="0" err="1"/>
              <a:t>FaceBase</a:t>
            </a:r>
            <a:r>
              <a:rPr lang="en" dirty="0"/>
              <a:t> supports many more optional metadata elements</a:t>
            </a:r>
          </a:p>
          <a:p>
            <a:pPr marL="882650" lvl="1" indent="-342900">
              <a:lnSpc>
                <a:spcPct val="115000"/>
              </a:lnSpc>
              <a:spcBef>
                <a:spcPts val="0"/>
              </a:spcBef>
              <a:buSzPts val="2300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The more metadata you provide, the more discoverable and reproduceable your data will be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If you want to provide more than we currently collect, we’ll probably accommodate those too.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" dirty="0"/>
              <a:t>How will you express the metadata?</a:t>
            </a:r>
            <a:endParaRPr dirty="0"/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" dirty="0" err="1">
                <a:latin typeface="Calibri" panose="020F0502020204030204" pitchFamily="34" charset="0"/>
                <a:cs typeface="Calibri" panose="020F0502020204030204" pitchFamily="34" charset="0"/>
              </a:rPr>
              <a:t>FaceBase</a:t>
            </a: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 uses standard ontologies for different metadata types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I Simpl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50627D"/>
      </a:accent1>
      <a:accent2>
        <a:srgbClr val="83CA40"/>
      </a:accent2>
      <a:accent3>
        <a:srgbClr val="F42836"/>
      </a:accent3>
      <a:accent4>
        <a:srgbClr val="FFB40B"/>
      </a:accent4>
      <a:accent5>
        <a:srgbClr val="379C79"/>
      </a:accent5>
      <a:accent6>
        <a:srgbClr val="ED5C22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1256</Words>
  <Application>Microsoft Macintosh PowerPoint</Application>
  <PresentationFormat>On-screen Show (16:9)</PresentationFormat>
  <Paragraphs>169</Paragraphs>
  <Slides>19</Slides>
  <Notes>16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</vt:lpstr>
      <vt:lpstr>Helvetica Neue</vt:lpstr>
      <vt:lpstr>Roboto</vt:lpstr>
      <vt:lpstr>Roboto Medium</vt:lpstr>
      <vt:lpstr>ISI Simple</vt:lpstr>
      <vt:lpstr>Data Science Practices / Data Management Sharing Plans for FaceBase</vt:lpstr>
      <vt:lpstr>Planning for Data Management – Why bother?</vt:lpstr>
      <vt:lpstr>Planning for Data Management and Sharing</vt:lpstr>
      <vt:lpstr>Data Management Considerations</vt:lpstr>
      <vt:lpstr>FaceBase-Specific Considerations</vt:lpstr>
      <vt:lpstr>Data Planning</vt:lpstr>
      <vt:lpstr>Data Types (Not an Exhaustive List)</vt:lpstr>
      <vt:lpstr>Data Formats</vt:lpstr>
      <vt:lpstr>Metadata</vt:lpstr>
      <vt:lpstr>Some Ontologies Used by FaceBase</vt:lpstr>
      <vt:lpstr>Adding New Ontologies</vt:lpstr>
      <vt:lpstr>Writing the DMS Plan</vt:lpstr>
      <vt:lpstr>DMS Plan - Element 1: Data Type </vt:lpstr>
      <vt:lpstr>DMS Plan - Element 2: Related Tools, Software and/or Code:  </vt:lpstr>
      <vt:lpstr>DMS Plan - Element 3: Standards  </vt:lpstr>
      <vt:lpstr>DMS Plan - Element 4: Data Preservation, Access, and Associated Timelines  </vt:lpstr>
      <vt:lpstr>DMS Plan - Element 5: Access, Distribution, or Reuse Considerations </vt:lpstr>
      <vt:lpstr>DMS Plan - Element 6: Oversight of Data Management and Sharing </vt:lpstr>
      <vt:lpstr>Further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FaceBase Can Help with Data Management and Sharing Plans</dc:title>
  <cp:lastModifiedBy>Laura J. Pearlman</cp:lastModifiedBy>
  <cp:revision>12</cp:revision>
  <dcterms:modified xsi:type="dcterms:W3CDTF">2023-09-28T03:29:11Z</dcterms:modified>
</cp:coreProperties>
</file>