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57" r:id="rId4"/>
    <p:sldId id="258" r:id="rId5"/>
    <p:sldId id="259" r:id="rId6"/>
    <p:sldId id="277" r:id="rId7"/>
    <p:sldId id="268" r:id="rId8"/>
    <p:sldId id="276" r:id="rId9"/>
    <p:sldId id="274" r:id="rId10"/>
    <p:sldId id="275" r:id="rId11"/>
    <p:sldId id="270" r:id="rId12"/>
    <p:sldId id="271" r:id="rId13"/>
    <p:sldId id="262" r:id="rId14"/>
    <p:sldId id="263" r:id="rId15"/>
    <p:sldId id="264" r:id="rId16"/>
    <p:sldId id="26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3"/>
    <p:restoredTop sz="94609"/>
  </p:normalViewPr>
  <p:slideViewPr>
    <p:cSldViewPr snapToGrid="0" snapToObjects="1">
      <p:cViewPr varScale="1">
        <p:scale>
          <a:sx n="104" d="100"/>
          <a:sy n="104" d="100"/>
        </p:scale>
        <p:origin x="9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404A6-07C5-C94C-912C-D2EDD146794D}" type="datetimeFigureOut">
              <a:rPr lang="en-US" smtClean="0"/>
              <a:t>9/28/23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055E4-090D-A942-8D83-84D539FF5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284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1055E4-090D-A942-8D83-84D539FF57E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59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11C94-3479-A741-BC76-85A44DC5F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AF4B2F-D6BE-3B47-8827-86DEF2946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26B2F-2371-144F-AC1D-C0D36C78C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0BACB-3CA7-514C-A60E-5C9F8778B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D5DC0-2001-2A4C-A393-E10E2CD5B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B97EE-E7FD-654B-A6D1-DF58234FB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AAA91D-5CF6-5C42-A233-929EAC74A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5A455-561B-CC4B-A980-8A140BA32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0ED62-3DD4-504F-9AFB-F99F089EA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E2CC3-9936-A641-8B20-8274D505E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4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7353C4-5CEC-D743-96D9-48188DD3D5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EFDB9E-8332-4B4F-99E1-26640B7611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CA318-D65E-4944-BCF1-5954831B4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CEFA5-E4C4-B14D-9917-9A380BA26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ED7E2-FF92-504E-BE08-6F14C0A43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C5366-E0E3-7C4E-9C3D-111504A35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A61E5-CB14-0440-AD3B-49CC9DB4F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972FB-0BCB-1A4F-A910-B06620D02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1FB01-9B77-4449-99FB-E1AAEDD9E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37BAD-222A-1545-8C45-393EEB311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1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72D01-5125-CD47-B073-D06B2804C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594F8-598D-044A-BF57-6CC30E06F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BD036-E9EB-BD4B-A2BC-DB3F98908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1D5AC-1C9A-B24E-8AF7-3D458093E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A5315-88BB-624E-9ECE-083BA9CC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295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DB32E-0A57-FD43-91CF-9D036A8EB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0C6B7-E5C2-8747-96A5-F76DCF2015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9380B-8454-9348-9755-E1C3E3811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EE901-B62B-004A-BB4B-61D90BFBA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96FCB-0287-D04C-AAD6-96B170621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79094-CCF2-2C4A-AEF2-EEA2C8DFB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4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98032-C08C-0240-9095-15A92F2A8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F11D5-CD1A-344A-A58B-43D44FEB6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2AF3E-32C7-1D46-985E-D442206DD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3508C8-7400-674C-A099-F1B6562E45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B47051-5BAB-4145-8FF5-2A66259141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FBF2F6-1980-1148-9E12-1F58FCC38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9B5522-1E6D-0347-BDA8-B9630574B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75776F-C91B-3945-BE6A-42F99423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3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495BA-2946-6643-9359-69DA0B94E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800F06-AF34-984D-8E1D-F68EC82BF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8797A9-D797-0042-ADC1-9BE0005D6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5D727C-938F-DA4A-8F3C-5C90ACBBF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6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1E22D5-9C56-394E-82C3-F6508295B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C11298-621F-5B4D-99D1-AB08BE4EF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95400B-DF66-9848-B8B8-6E5804AB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04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02B5D-6FF8-864B-80F7-0F75CA725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E4448-F741-EA44-A3D9-758AA8D84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6DB8D7-6C5A-644F-BC49-02E80AD15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6747E-7287-BA4F-BE27-DE5F558D9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DB8AF-61DC-EB4E-B008-ED8470371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08AA7-1C9E-EC4C-85B5-827544A7A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09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80246-E786-9F4A-A95F-BDAA3B788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C8A936-AF43-6E45-9F82-CE3AC6FE7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997E35-3E93-E94F-9732-452A162D9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EDABCD-718C-E04A-9ADB-33733BEDD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824195-0B9B-DF4B-8B99-6EC1F99A6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D8F8F-6622-F74E-AC33-CF6DC765B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7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BF3DD1-92C6-7342-A1FF-84214B935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8FB84-7D77-094F-BD74-4FBD5478F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5911A-B862-654B-BF89-7ACEF8866F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AC28D-A52E-564A-863C-DEAF502DFF9C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1BE00-C5CB-FA48-94E0-A8018EBAF1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F7DB-7A70-1941-AC5A-5879C5A4CB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E6419-128B-9C4B-BE92-9CB27FCE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9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facebase.org" TargetMode="External"/><Relationship Id="rId2" Type="http://schemas.openxmlformats.org/officeDocument/2006/relationships/hyperlink" Target="https://www.facebase.org/submit/submitting-data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informatics-isi-edu/deriva-client-bundle/releases" TargetMode="External"/><Relationship Id="rId2" Type="http://schemas.openxmlformats.org/officeDocument/2006/relationships/hyperlink" Target="https://github.com/informatics-isi-edu/facebase-curation/wiki/Deriva-Client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facebase.org" TargetMode="External"/><Relationship Id="rId2" Type="http://schemas.openxmlformats.org/officeDocument/2006/relationships/hyperlink" Target="https://www.facebase.org/submit/submitting-data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ase.org/id/TY8" TargetMode="External"/><Relationship Id="rId3" Type="http://schemas.openxmlformats.org/officeDocument/2006/relationships/hyperlink" Target="https://www.facebase.org/id/3KW6" TargetMode="External"/><Relationship Id="rId7" Type="http://schemas.openxmlformats.org/officeDocument/2006/relationships/hyperlink" Target="https://www.facebase.org/id/1-517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acebase.org/id/R-W170" TargetMode="External"/><Relationship Id="rId5" Type="http://schemas.openxmlformats.org/officeDocument/2006/relationships/hyperlink" Target="https://www.facebase.org/id/V-J7QP" TargetMode="External"/><Relationship Id="rId4" Type="http://schemas.openxmlformats.org/officeDocument/2006/relationships/hyperlink" Target="https://doi.org/10.25550/1-778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ase.org/id/R-W170" TargetMode="External"/><Relationship Id="rId2" Type="http://schemas.openxmlformats.org/officeDocument/2006/relationships/hyperlink" Target="mailto:help@facebase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25550/R-PPWJ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ase.org/help/exportin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5550/TK0" TargetMode="External"/><Relationship Id="rId7" Type="http://schemas.openxmlformats.org/officeDocument/2006/relationships/hyperlink" Target="https://doi.org/10.25550/1-415T" TargetMode="External"/><Relationship Id="rId2" Type="http://schemas.openxmlformats.org/officeDocument/2006/relationships/hyperlink" Target="https://doi.org/10.25550/TX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25550/2Q-M86G" TargetMode="External"/><Relationship Id="rId5" Type="http://schemas.openxmlformats.org/officeDocument/2006/relationships/hyperlink" Target="https://doi.org/10.25550/3C-4G62" TargetMode="External"/><Relationship Id="rId4" Type="http://schemas.openxmlformats.org/officeDocument/2006/relationships/hyperlink" Target="https://doi.org/10.25550/1A-BWJ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acebase.org/docs/human-dat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ase.org/policies/data-use-certification" TargetMode="External"/><Relationship Id="rId2" Type="http://schemas.openxmlformats.org/officeDocument/2006/relationships/hyperlink" Target="https://docs.facebase.org/docs/da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facebase.org/docs/Data-Submission-Key-Concepts" TargetMode="External"/><Relationship Id="rId2" Type="http://schemas.openxmlformats.org/officeDocument/2006/relationships/hyperlink" Target="https://www.facebase.org/submit/submitting-data/form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informatics-isi-edu/deriva-client-bundle/releases" TargetMode="External"/><Relationship Id="rId2" Type="http://schemas.openxmlformats.org/officeDocument/2006/relationships/hyperlink" Target="https://github.com/informatics-isi-edu/facebase-curation/wiki/Deriva-Clien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D47E6-4189-4E4F-9B5D-24A2EBA88B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FaceBase</a:t>
            </a:r>
            <a:r>
              <a:rPr lang="en-US" dirty="0"/>
              <a:t> Bootcamp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6403E2-4CF0-A646-8E07-5247D47848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Sept. 28</a:t>
            </a:r>
            <a:r>
              <a:rPr lang="en-US" baseline="30000" dirty="0"/>
              <a:t>th</a:t>
            </a:r>
            <a:r>
              <a:rPr lang="en-US" dirty="0"/>
              <a:t> 2023</a:t>
            </a:r>
          </a:p>
          <a:p>
            <a:r>
              <a:rPr lang="en-US" dirty="0"/>
              <a:t>Alejandro </a:t>
            </a:r>
            <a:r>
              <a:rPr lang="en-US" dirty="0" err="1"/>
              <a:t>Bugacov</a:t>
            </a:r>
            <a:endParaRPr lang="en-US" dirty="0"/>
          </a:p>
          <a:p>
            <a:r>
              <a:rPr lang="en-US" dirty="0"/>
              <a:t>University of Southern California, Information Sciences Institute</a:t>
            </a:r>
          </a:p>
        </p:txBody>
      </p:sp>
    </p:spTree>
    <p:extLst>
      <p:ext uri="{BB962C8B-B14F-4D97-AF65-F5344CB8AC3E}">
        <p14:creationId xmlns:p14="http://schemas.microsoft.com/office/powerpoint/2010/main" val="1548064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F077B-3430-AC4B-AEFF-381670A4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Submission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6AFB0-6540-AF4E-A5B2-0964D8BBC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371" y="1607561"/>
            <a:ext cx="10741429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Starting point</a:t>
            </a:r>
          </a:p>
          <a:p>
            <a:pPr lvl="1"/>
            <a:r>
              <a:rPr lang="en-US" dirty="0">
                <a:hlinkClick r:id="rId2"/>
              </a:rPr>
              <a:t>https://www.facebase.org/submit/submitting-data/</a:t>
            </a:r>
            <a:endParaRPr lang="en-US" dirty="0"/>
          </a:p>
          <a:p>
            <a:r>
              <a:rPr lang="en-US" dirty="0" err="1"/>
              <a:t>FaceBase</a:t>
            </a:r>
            <a:r>
              <a:rPr lang="en-US" dirty="0"/>
              <a:t> data curation Wiki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/informatics-</a:t>
            </a:r>
            <a:r>
              <a:rPr lang="en-US" dirty="0" err="1"/>
              <a:t>isi</a:t>
            </a:r>
            <a:r>
              <a:rPr lang="en-US" dirty="0"/>
              <a:t>-</a:t>
            </a:r>
            <a:r>
              <a:rPr lang="en-US" dirty="0" err="1"/>
              <a:t>edu</a:t>
            </a:r>
            <a:r>
              <a:rPr lang="en-US" dirty="0"/>
              <a:t>/</a:t>
            </a:r>
            <a:r>
              <a:rPr lang="en-US" dirty="0" err="1"/>
              <a:t>facebase</a:t>
            </a:r>
            <a:r>
              <a:rPr lang="en-US" dirty="0"/>
              <a:t>-curation/wiki</a:t>
            </a:r>
          </a:p>
          <a:p>
            <a:pPr lvl="1"/>
            <a:r>
              <a:rPr lang="en-US" dirty="0"/>
              <a:t>Detailed step-by-step documentation</a:t>
            </a:r>
          </a:p>
          <a:p>
            <a:r>
              <a:rPr lang="en-US" dirty="0"/>
              <a:t>Material for self-directed tutorial can be found at:</a:t>
            </a:r>
          </a:p>
          <a:p>
            <a:pPr lvl="1"/>
            <a:r>
              <a:rPr lang="en-US" dirty="0"/>
              <a:t>Email help to be added to the Demo group to do the self-directed tutorial </a:t>
            </a:r>
          </a:p>
          <a:p>
            <a:r>
              <a:rPr lang="en-US" dirty="0"/>
              <a:t>Need a tutorial?</a:t>
            </a:r>
          </a:p>
          <a:p>
            <a:pPr lvl="1"/>
            <a:r>
              <a:rPr lang="en-US" dirty="0"/>
              <a:t>Contact the Hub (</a:t>
            </a:r>
            <a:r>
              <a:rPr lang="en-US" dirty="0">
                <a:hlinkClick r:id="rId3"/>
              </a:rPr>
              <a:t>help@facebase.org</a:t>
            </a:r>
            <a:r>
              <a:rPr lang="en-US" dirty="0"/>
              <a:t>) to setup a 1-hour walk-through conference call </a:t>
            </a:r>
          </a:p>
          <a:p>
            <a:r>
              <a:rPr lang="en-US" dirty="0"/>
              <a:t>Need help while working on your datasets?</a:t>
            </a:r>
          </a:p>
          <a:p>
            <a:pPr lvl="1"/>
            <a:r>
              <a:rPr lang="en-US" dirty="0"/>
              <a:t>Email us at </a:t>
            </a:r>
            <a:r>
              <a:rPr lang="en-US" dirty="0">
                <a:hlinkClick r:id="rId3"/>
              </a:rPr>
              <a:t>help@facebase.org</a:t>
            </a:r>
            <a:r>
              <a:rPr lang="en-US" dirty="0"/>
              <a:t> !!!</a:t>
            </a:r>
          </a:p>
          <a:p>
            <a:pPr lvl="1"/>
            <a:r>
              <a:rPr lang="en-US" dirty="0" err="1"/>
              <a:t>FaceBase</a:t>
            </a:r>
            <a:r>
              <a:rPr lang="en-US" dirty="0"/>
              <a:t> Monthly Office Hours: Last Wednesday of the Month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731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7C9D7-687C-0C4B-AD2F-8C1AAE236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DERIVA Client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803E8-FEC2-D942-9262-BF20B8492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Suite of reliable tools for batch uploading and downloading data </a:t>
            </a:r>
          </a:p>
          <a:p>
            <a:r>
              <a:rPr lang="en-US" dirty="0"/>
              <a:t>GUI and command line tool for Mac, Windows and Linux</a:t>
            </a:r>
          </a:p>
          <a:p>
            <a:r>
              <a:rPr lang="en-US" dirty="0"/>
              <a:t>Detailed documentation:</a:t>
            </a:r>
          </a:p>
          <a:p>
            <a:pPr lvl="1"/>
            <a:r>
              <a:rPr lang="en-US" dirty="0">
                <a:hlinkClick r:id="rId2"/>
              </a:rPr>
              <a:t>https://github.com/informatics-isi-edu/facebase-curation/wiki/Deriva-Clients</a:t>
            </a:r>
            <a:endParaRPr lang="en-US" dirty="0"/>
          </a:p>
          <a:p>
            <a:pPr lvl="1"/>
            <a:r>
              <a:rPr lang="en-US" dirty="0"/>
              <a:t>Mac and Windows:</a:t>
            </a:r>
          </a:p>
          <a:p>
            <a:pPr lvl="2"/>
            <a:r>
              <a:rPr lang="en-US" dirty="0"/>
              <a:t>Download bundle from </a:t>
            </a:r>
          </a:p>
          <a:p>
            <a:pPr lvl="3"/>
            <a:r>
              <a:rPr lang="en-US" dirty="0">
                <a:hlinkClick r:id="rId3"/>
              </a:rPr>
              <a:t>https://github.com/informatics-isi-edu/deriva-client-bundle/releases</a:t>
            </a:r>
            <a:endParaRPr lang="en-US" dirty="0"/>
          </a:p>
          <a:p>
            <a:pPr lvl="1"/>
            <a:r>
              <a:rPr lang="en-US" dirty="0"/>
              <a:t>Linux:</a:t>
            </a:r>
          </a:p>
          <a:p>
            <a:pPr lvl="2"/>
            <a:r>
              <a:rPr lang="en-US" dirty="0"/>
              <a:t>Use pip install: </a:t>
            </a:r>
          </a:p>
          <a:p>
            <a:pPr lvl="3"/>
            <a:r>
              <a:rPr lang="en-US" dirty="0"/>
              <a:t>pip3 install --user </a:t>
            </a:r>
            <a:r>
              <a:rPr lang="en-US" dirty="0" err="1"/>
              <a:t>deriva</a:t>
            </a:r>
            <a:r>
              <a:rPr lang="en-US" dirty="0"/>
              <a:t>-client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05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F077B-3430-AC4B-AEFF-381670A4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Submission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6AFB0-6540-AF4E-A5B2-0964D8BBC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371" y="1607561"/>
            <a:ext cx="10741429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Starting point</a:t>
            </a:r>
          </a:p>
          <a:p>
            <a:pPr lvl="1"/>
            <a:r>
              <a:rPr lang="en-US" dirty="0">
                <a:hlinkClick r:id="rId2"/>
              </a:rPr>
              <a:t>https://www.facebase.org/submit/submitting-data/</a:t>
            </a:r>
            <a:endParaRPr lang="en-US" dirty="0"/>
          </a:p>
          <a:p>
            <a:r>
              <a:rPr lang="en-US" dirty="0" err="1"/>
              <a:t>FaceBase</a:t>
            </a:r>
            <a:r>
              <a:rPr lang="en-US" dirty="0"/>
              <a:t> data curation Wiki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/informatics-</a:t>
            </a:r>
            <a:r>
              <a:rPr lang="en-US" dirty="0" err="1"/>
              <a:t>isi</a:t>
            </a:r>
            <a:r>
              <a:rPr lang="en-US" dirty="0"/>
              <a:t>-</a:t>
            </a:r>
            <a:r>
              <a:rPr lang="en-US" dirty="0" err="1"/>
              <a:t>edu</a:t>
            </a:r>
            <a:r>
              <a:rPr lang="en-US" dirty="0"/>
              <a:t>/</a:t>
            </a:r>
            <a:r>
              <a:rPr lang="en-US" dirty="0" err="1"/>
              <a:t>facebase</a:t>
            </a:r>
            <a:r>
              <a:rPr lang="en-US" dirty="0"/>
              <a:t>-curation/wiki</a:t>
            </a:r>
          </a:p>
          <a:p>
            <a:pPr lvl="1"/>
            <a:r>
              <a:rPr lang="en-US" dirty="0"/>
              <a:t>Detailed step-by-step documentation</a:t>
            </a:r>
          </a:p>
          <a:p>
            <a:r>
              <a:rPr lang="en-US" dirty="0"/>
              <a:t>Material for self-directed tutorial can be found at:</a:t>
            </a:r>
          </a:p>
          <a:p>
            <a:pPr lvl="1"/>
            <a:r>
              <a:rPr lang="en-US" dirty="0"/>
              <a:t>Email help to be added to the Demo group to do the self-directed tutorial </a:t>
            </a:r>
          </a:p>
          <a:p>
            <a:r>
              <a:rPr lang="en-US" dirty="0"/>
              <a:t>Need a tutorial?</a:t>
            </a:r>
          </a:p>
          <a:p>
            <a:pPr lvl="1"/>
            <a:r>
              <a:rPr lang="en-US" dirty="0"/>
              <a:t>Contact the Hub (</a:t>
            </a:r>
            <a:r>
              <a:rPr lang="en-US" dirty="0">
                <a:hlinkClick r:id="rId3"/>
              </a:rPr>
              <a:t>help@facebase.org</a:t>
            </a:r>
            <a:r>
              <a:rPr lang="en-US" dirty="0"/>
              <a:t>) to setup a 1-hour walk-through conference call </a:t>
            </a:r>
          </a:p>
          <a:p>
            <a:r>
              <a:rPr lang="en-US" dirty="0"/>
              <a:t>Need help while working on your datasets?</a:t>
            </a:r>
          </a:p>
          <a:p>
            <a:pPr lvl="1"/>
            <a:r>
              <a:rPr lang="en-US" dirty="0"/>
              <a:t>Email us at </a:t>
            </a:r>
            <a:r>
              <a:rPr lang="en-US" dirty="0">
                <a:hlinkClick r:id="rId3"/>
              </a:rPr>
              <a:t>help@facebase.org</a:t>
            </a:r>
            <a:r>
              <a:rPr lang="en-US" dirty="0"/>
              <a:t> !!!</a:t>
            </a:r>
          </a:p>
          <a:p>
            <a:pPr lvl="1"/>
            <a:r>
              <a:rPr lang="en-US" dirty="0" err="1"/>
              <a:t>FaceBase</a:t>
            </a:r>
            <a:r>
              <a:rPr lang="en-US" dirty="0"/>
              <a:t> Monthly Office Hours: Last Wednesday of the Month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03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72881-10EB-7B45-BF33-2CA71A60A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216" y="-123901"/>
            <a:ext cx="10326110" cy="1026181"/>
          </a:xfrm>
        </p:spPr>
        <p:txBody>
          <a:bodyPr/>
          <a:lstStyle/>
          <a:p>
            <a:pPr algn="ctr"/>
            <a:r>
              <a:rPr lang="en-US" dirty="0"/>
              <a:t>Data processing pipelines and visualization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3D4C63E-C7C6-F845-9C3A-062051260A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378433"/>
              </p:ext>
            </p:extLst>
          </p:nvPr>
        </p:nvGraphicFramePr>
        <p:xfrm>
          <a:off x="251253" y="747408"/>
          <a:ext cx="11749636" cy="5955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7738">
                  <a:extLst>
                    <a:ext uri="{9D8B030D-6E8A-4147-A177-3AD203B41FA5}">
                      <a16:colId xmlns:a16="http://schemas.microsoft.com/office/drawing/2014/main" val="2026484818"/>
                    </a:ext>
                  </a:extLst>
                </a:gridCol>
                <a:gridCol w="3407943">
                  <a:extLst>
                    <a:ext uri="{9D8B030D-6E8A-4147-A177-3AD203B41FA5}">
                      <a16:colId xmlns:a16="http://schemas.microsoft.com/office/drawing/2014/main" val="3589687944"/>
                    </a:ext>
                  </a:extLst>
                </a:gridCol>
                <a:gridCol w="3012130">
                  <a:extLst>
                    <a:ext uri="{9D8B030D-6E8A-4147-A177-3AD203B41FA5}">
                      <a16:colId xmlns:a16="http://schemas.microsoft.com/office/drawing/2014/main" val="2579844633"/>
                    </a:ext>
                  </a:extLst>
                </a:gridCol>
                <a:gridCol w="2131825">
                  <a:extLst>
                    <a:ext uri="{9D8B030D-6E8A-4147-A177-3AD203B41FA5}">
                      <a16:colId xmlns:a16="http://schemas.microsoft.com/office/drawing/2014/main" val="721131324"/>
                    </a:ext>
                  </a:extLst>
                </a:gridCol>
              </a:tblGrid>
              <a:tr h="34614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Types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Type/Frequency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918830"/>
                  </a:ext>
                </a:extLst>
              </a:tr>
              <a:tr h="894208">
                <a:tc>
                  <a:txBody>
                    <a:bodyPr/>
                    <a:lstStyle/>
                    <a:p>
                      <a:r>
                        <a:rPr lang="en-US" sz="1600" dirty="0"/>
                        <a:t>Imaging pipeline</a:t>
                      </a:r>
                    </a:p>
                    <a:p>
                      <a:r>
                        <a:rPr lang="en-US" sz="1600" dirty="0"/>
                        <a:t>(</a:t>
                      </a:r>
                      <a:r>
                        <a:rPr lang="en-US" sz="1400" dirty="0">
                          <a:hlinkClick r:id="rId3"/>
                        </a:rPr>
                        <a:t>https://www.facebase.org/id/3KW6</a:t>
                      </a:r>
                      <a:r>
                        <a:rPr lang="en-US" sz="16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Image file in large number of imaging formats from single image in PNG, JPG or TIFF to multichannel 3D and 4D stacks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Pipeline creates thumbnails and visualization viewer with annotations. Contributor can manually tag anatomical terms from UBERON, text, regions, </a:t>
                      </a:r>
                      <a:r>
                        <a:rPr lang="en-US" sz="1400" dirty="0" err="1"/>
                        <a:t>etc</a:t>
                      </a:r>
                      <a:r>
                        <a:rPr lang="en-US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Automatic/Daily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172687"/>
                  </a:ext>
                </a:extLst>
              </a:tr>
              <a:tr h="778826">
                <a:tc>
                  <a:txBody>
                    <a:bodyPr/>
                    <a:lstStyle/>
                    <a:p>
                      <a:r>
                        <a:rPr lang="en-US" sz="1600" dirty="0"/>
                        <a:t>Genome Browser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</a:t>
                      </a:r>
                      <a:r>
                        <a:rPr lang="en-US" sz="1400" dirty="0">
                          <a:hlinkClick r:id="rId4"/>
                        </a:rPr>
                        <a:t>https://doi.org/10.25550/1-7780</a:t>
                      </a:r>
                      <a:r>
                        <a:rPr lang="en-US" sz="1400" dirty="0"/>
                        <a:t> </a:t>
                      </a:r>
                      <a:r>
                        <a:rPr lang="en-US" sz="1600" dirty="0"/>
                        <a:t>)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bigWig</a:t>
                      </a:r>
                      <a:r>
                        <a:rPr lang="en-US" sz="1400" dirty="0"/>
                        <a:t> and </a:t>
                      </a:r>
                      <a:r>
                        <a:rPr lang="en-US" sz="1400" dirty="0" err="1"/>
                        <a:t>bigBed</a:t>
                      </a:r>
                      <a:r>
                        <a:rPr lang="en-US" sz="1400" dirty="0"/>
                        <a:t> files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FaceBase</a:t>
                      </a:r>
                      <a:r>
                        <a:rPr lang="en-US" sz="1400" dirty="0"/>
                        <a:t> embeds a UCSC Genome Browser visualization of all the uploaded tracks in the Dataset page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Automatic/Daily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428784"/>
                  </a:ext>
                </a:extLst>
              </a:tr>
              <a:tr h="1009590">
                <a:tc>
                  <a:txBody>
                    <a:bodyPr/>
                    <a:lstStyle/>
                    <a:p>
                      <a:r>
                        <a:rPr lang="en-US" sz="1600" dirty="0" err="1"/>
                        <a:t>Cellbrowser</a:t>
                      </a:r>
                      <a:r>
                        <a:rPr lang="en-US" sz="1600" dirty="0"/>
                        <a:t> pipeline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</a:t>
                      </a:r>
                      <a:r>
                        <a:rPr lang="en-US" sz="1400" dirty="0">
                          <a:hlinkClick r:id="rId5"/>
                        </a:rPr>
                        <a:t>https://www.facebase.org/id/V-J7QP</a:t>
                      </a:r>
                      <a:r>
                        <a:rPr lang="en-US" sz="1400" dirty="0"/>
                        <a:t> 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hlinkClick r:id="rId6"/>
                        </a:rPr>
                        <a:t>https://www.facebase.org/id/R-W170</a:t>
                      </a:r>
                      <a:r>
                        <a:rPr lang="en-US" sz="1600" dirty="0"/>
                        <a:t>)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Seurat (v3 and v4) and Cell Ranger matrix files (</a:t>
                      </a:r>
                      <a:r>
                        <a:rPr lang="en-US" sz="1400" dirty="0" err="1"/>
                        <a:t>matrix.mtx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features.tsv</a:t>
                      </a:r>
                      <a:r>
                        <a:rPr lang="en-US" sz="1400" dirty="0"/>
                        <a:t> and </a:t>
                      </a:r>
                      <a:r>
                        <a:rPr lang="en-US" sz="1400" dirty="0" err="1"/>
                        <a:t>barcodes.tsv</a:t>
                      </a:r>
                      <a:r>
                        <a:rPr lang="en-US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FaceBase</a:t>
                      </a:r>
                      <a:r>
                        <a:rPr lang="en-US" sz="1400" dirty="0"/>
                        <a:t> embeds a UCSC </a:t>
                      </a:r>
                      <a:r>
                        <a:rPr lang="en-US" sz="1400" dirty="0" err="1"/>
                        <a:t>Cellbrowser</a:t>
                      </a:r>
                      <a:r>
                        <a:rPr lang="en-US" sz="1400" dirty="0"/>
                        <a:t> visualization of each uploaded file at the Data File page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Automatic/Triggered by file upload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711355"/>
                  </a:ext>
                </a:extLst>
              </a:tr>
              <a:tr h="778826">
                <a:tc>
                  <a:txBody>
                    <a:bodyPr/>
                    <a:lstStyle/>
                    <a:p>
                      <a:r>
                        <a:rPr lang="en-US" sz="1600" dirty="0"/>
                        <a:t>3D Mesh viewer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</a:t>
                      </a:r>
                      <a:r>
                        <a:rPr lang="en-US" sz="1400" dirty="0">
                          <a:hlinkClick r:id="rId7"/>
                        </a:rPr>
                        <a:t>https://www.facebase.org/id/1-517M</a:t>
                      </a:r>
                      <a:r>
                        <a:rPr lang="en-US" sz="1600" dirty="0"/>
                        <a:t>)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3D meshes in OBJ format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FaceBase</a:t>
                      </a:r>
                      <a:r>
                        <a:rPr lang="en-US" sz="1400" dirty="0"/>
                        <a:t> shows a 3D visualization of the created model. Multi mesh, can tag anatomical terms from UBERON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Manual model creation, Automatic visualization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073410"/>
                  </a:ext>
                </a:extLst>
              </a:tr>
              <a:tr h="859632">
                <a:tc>
                  <a:txBody>
                    <a:bodyPr/>
                    <a:lstStyle/>
                    <a:p>
                      <a:r>
                        <a:rPr lang="en-US" sz="1600" dirty="0"/>
                        <a:t>3D Volumetric viewer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(</a:t>
                      </a:r>
                      <a:r>
                        <a:rPr lang="en-US" sz="1400" dirty="0">
                          <a:hlinkClick r:id="rId8"/>
                        </a:rPr>
                        <a:t>https://www.facebase.org/id/TY8</a:t>
                      </a:r>
                      <a:r>
                        <a:rPr lang="en-US" sz="1600" dirty="0"/>
                        <a:t>)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3D files in </a:t>
                      </a:r>
                      <a:r>
                        <a:rPr lang="en-US" sz="1400" dirty="0" err="1"/>
                        <a:t>NIfTI</a:t>
                      </a:r>
                      <a:r>
                        <a:rPr lang="en-US" sz="1400" dirty="0"/>
                        <a:t> format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FaceBase</a:t>
                      </a:r>
                      <a:r>
                        <a:rPr lang="en-US" sz="1400" dirty="0"/>
                        <a:t> shows a 3D volume rendering of the created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Manual resolution reduction, Automatic visualization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720597"/>
                  </a:ext>
                </a:extLst>
              </a:tr>
              <a:tr h="859632">
                <a:tc>
                  <a:txBody>
                    <a:bodyPr/>
                    <a:lstStyle/>
                    <a:p>
                      <a:r>
                        <a:rPr lang="en-US" sz="1600" dirty="0"/>
                        <a:t>DOI assignment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Each </a:t>
                      </a:r>
                      <a:r>
                        <a:rPr lang="en-US" sz="1400" dirty="0" err="1"/>
                        <a:t>FaceBase</a:t>
                      </a:r>
                      <a:r>
                        <a:rPr lang="en-US" sz="1400" dirty="0"/>
                        <a:t> Dataset and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A unique and persistent Data Object Identifier (DOI) is assigned to each Dataset and Project page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Automatic/Daily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756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205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A4B6C-435D-A74E-BA68-A773E532D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911" y="0"/>
            <a:ext cx="10515600" cy="913416"/>
          </a:xfrm>
        </p:spPr>
        <p:txBody>
          <a:bodyPr/>
          <a:lstStyle/>
          <a:p>
            <a:pPr algn="ctr"/>
            <a:r>
              <a:rPr lang="en-US" dirty="0"/>
              <a:t>Citing and Referencing your </a:t>
            </a:r>
            <a:r>
              <a:rPr lang="en-US" dirty="0" err="1"/>
              <a:t>FaceBase</a:t>
            </a:r>
            <a:r>
              <a:rPr lang="en-US" dirty="0"/>
              <a:t> </a:t>
            </a:r>
            <a:r>
              <a:rPr lang="en-US" b="1" i="1" dirty="0">
                <a:solidFill>
                  <a:schemeClr val="accent1"/>
                </a:solidFill>
              </a:rPr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EDE8D-F4E4-4E4E-823D-FB50B8DA1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07" y="846489"/>
            <a:ext cx="11053720" cy="4923132"/>
          </a:xfrm>
        </p:spPr>
        <p:txBody>
          <a:bodyPr>
            <a:normAutofit/>
          </a:bodyPr>
          <a:lstStyle/>
          <a:p>
            <a:r>
              <a:rPr lang="en-US" sz="2400" dirty="0"/>
              <a:t>A DOI is assign to your Dataset the moment you create it</a:t>
            </a:r>
          </a:p>
          <a:p>
            <a:pPr lvl="1"/>
            <a:r>
              <a:rPr lang="en-US" sz="2000" dirty="0"/>
              <a:t>Don’t need to wait for Dataset to be released to the public</a:t>
            </a:r>
          </a:p>
          <a:p>
            <a:r>
              <a:rPr lang="en-US" sz="2400" dirty="0"/>
              <a:t>You can include the DOI in your manuscript right away</a:t>
            </a:r>
          </a:p>
          <a:p>
            <a:pPr lvl="1"/>
            <a:r>
              <a:rPr lang="en-US" sz="2000" dirty="0"/>
              <a:t>Contact us at </a:t>
            </a:r>
            <a:r>
              <a:rPr lang="en-US" sz="2000" dirty="0">
                <a:hlinkClick r:id="rId2"/>
              </a:rPr>
              <a:t>help@facebase.org</a:t>
            </a:r>
            <a:r>
              <a:rPr lang="en-US" sz="2000" dirty="0"/>
              <a:t> for anonymous journal reviews</a:t>
            </a:r>
          </a:p>
          <a:p>
            <a:r>
              <a:rPr lang="en-US" sz="2400" dirty="0"/>
              <a:t>DOIs are assigned at each Dataset and Project level, are unique and persistent </a:t>
            </a:r>
          </a:p>
          <a:p>
            <a:r>
              <a:rPr lang="en-US" sz="2400" dirty="0"/>
              <a:t>Share Link: Automatically generated for every page</a:t>
            </a:r>
          </a:p>
          <a:p>
            <a:pPr lvl="1"/>
            <a:r>
              <a:rPr lang="en-US" dirty="0"/>
              <a:t>Click “Share and Cite” (top-right corner). E.g., </a:t>
            </a:r>
            <a:r>
              <a:rPr lang="en-US" sz="2000" dirty="0">
                <a:hlinkClick r:id="rId3"/>
              </a:rPr>
              <a:t>https://www.facebase.org/id/R-W170</a:t>
            </a:r>
            <a:endParaRPr lang="en-US" sz="2000" dirty="0"/>
          </a:p>
          <a:p>
            <a:r>
              <a:rPr lang="en-US" sz="2400" dirty="0"/>
              <a:t>Citation: Automatically generated for every Dataset and Project</a:t>
            </a:r>
          </a:p>
          <a:p>
            <a:pPr lvl="1"/>
            <a:r>
              <a:rPr lang="en-US" dirty="0"/>
              <a:t>Click “Share and Cite” (top-right corner)</a:t>
            </a:r>
          </a:p>
          <a:p>
            <a:pPr lvl="1"/>
            <a:r>
              <a:rPr lang="en-US" dirty="0"/>
              <a:t>This is how </a:t>
            </a:r>
            <a:r>
              <a:rPr lang="en-US" dirty="0" err="1"/>
              <a:t>FaceBase</a:t>
            </a:r>
            <a:r>
              <a:rPr lang="en-US" dirty="0"/>
              <a:t> would like you to Cite your </a:t>
            </a:r>
            <a:r>
              <a:rPr lang="en-US" b="1" i="1" dirty="0">
                <a:solidFill>
                  <a:schemeClr val="accent1"/>
                </a:solidFill>
              </a:rPr>
              <a:t>data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17E387-2354-F749-913A-A79626BE9642}"/>
              </a:ext>
            </a:extLst>
          </p:cNvPr>
          <p:cNvSpPr txBox="1"/>
          <p:nvPr/>
        </p:nvSpPr>
        <p:spPr>
          <a:xfrm>
            <a:off x="690518" y="5129564"/>
            <a:ext cx="10676097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Data Citation Example: </a:t>
            </a:r>
          </a:p>
          <a:p>
            <a:pPr lvl="1"/>
            <a:r>
              <a:rPr lang="en-US" sz="2200" dirty="0"/>
              <a:t>Samantha </a:t>
            </a:r>
            <a:r>
              <a:rPr lang="en-US" sz="2200" dirty="0" err="1"/>
              <a:t>Brugmann</a:t>
            </a:r>
            <a:r>
              <a:rPr lang="en-US" sz="2200" dirty="0"/>
              <a:t>, Christian </a:t>
            </a:r>
            <a:r>
              <a:rPr lang="en-US" sz="2200" dirty="0" err="1"/>
              <a:t>Bonatto</a:t>
            </a:r>
            <a:r>
              <a:rPr lang="en-US" sz="2200" dirty="0"/>
              <a:t> </a:t>
            </a:r>
            <a:r>
              <a:rPr lang="en-US" sz="2200" dirty="0" err="1"/>
              <a:t>Paese</a:t>
            </a:r>
            <a:r>
              <a:rPr lang="en-US" sz="2200" dirty="0"/>
              <a:t>. Single cell transcriptomics of the talpid2 avian mutant mandibular prominence. </a:t>
            </a:r>
            <a:r>
              <a:rPr lang="en-US" sz="2200" i="1" dirty="0" err="1"/>
              <a:t>FaceBase</a:t>
            </a:r>
            <a:r>
              <a:rPr lang="en-US" sz="2200" i="1" dirty="0"/>
              <a:t> Consortium</a:t>
            </a:r>
            <a:r>
              <a:rPr lang="en-US" sz="2200" dirty="0"/>
              <a:t> </a:t>
            </a:r>
            <a:r>
              <a:rPr lang="en-US" sz="2200" dirty="0">
                <a:hlinkClick r:id="rId4"/>
              </a:rPr>
              <a:t>https://doi.org/10.25550/R-PPWJ</a:t>
            </a:r>
            <a:r>
              <a:rPr lang="en-US" sz="2200" dirty="0"/>
              <a:t> (2022).</a:t>
            </a:r>
          </a:p>
        </p:txBody>
      </p:sp>
    </p:spTree>
    <p:extLst>
      <p:ext uri="{BB962C8B-B14F-4D97-AF65-F5344CB8AC3E}">
        <p14:creationId xmlns:p14="http://schemas.microsoft.com/office/powerpoint/2010/main" val="491485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98B15-04E9-E544-BD17-A88F8E97F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208" y="0"/>
            <a:ext cx="10515600" cy="1325563"/>
          </a:xfrm>
        </p:spPr>
        <p:txBody>
          <a:bodyPr/>
          <a:lstStyle/>
          <a:p>
            <a:r>
              <a:rPr lang="en-US" dirty="0"/>
              <a:t>Exporting Data from </a:t>
            </a:r>
            <a:r>
              <a:rPr lang="en-US" dirty="0" err="1"/>
              <a:t>FaceBase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19827-5A89-D64C-903A-B36C30F37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644" y="1188720"/>
            <a:ext cx="10515600" cy="517882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Individual File Download</a:t>
            </a:r>
          </a:p>
          <a:p>
            <a:pPr lvl="1"/>
            <a:r>
              <a:rPr lang="en-US" sz="2100" dirty="0"/>
              <a:t>Click on any (highlighted) file and the browser will prompt you to save the file to your computer</a:t>
            </a:r>
          </a:p>
          <a:p>
            <a:pPr lvl="1"/>
            <a:r>
              <a:rPr lang="en-US" sz="2100" dirty="0"/>
              <a:t>Do not need to be logged in </a:t>
            </a:r>
          </a:p>
          <a:p>
            <a:r>
              <a:rPr lang="en-US" dirty="0"/>
              <a:t>Bulk Export:</a:t>
            </a:r>
          </a:p>
          <a:p>
            <a:pPr lvl="1"/>
            <a:r>
              <a:rPr lang="en-US" dirty="0"/>
              <a:t>CSV</a:t>
            </a:r>
          </a:p>
          <a:p>
            <a:pPr lvl="2"/>
            <a:r>
              <a:rPr lang="en-US" dirty="0"/>
              <a:t>Downloads a CSV file with all metadata from the result of a Search</a:t>
            </a:r>
          </a:p>
          <a:p>
            <a:pPr lvl="2"/>
            <a:r>
              <a:rPr lang="en-US" dirty="0"/>
              <a:t>Available both at the Results and Record page </a:t>
            </a:r>
          </a:p>
          <a:p>
            <a:pPr lvl="2"/>
            <a:r>
              <a:rPr lang="en-US" dirty="0"/>
              <a:t>Most useful to download results of a search in tabular form</a:t>
            </a:r>
          </a:p>
          <a:p>
            <a:pPr lvl="1"/>
            <a:r>
              <a:rPr lang="en-US" dirty="0"/>
              <a:t>BDBAG</a:t>
            </a:r>
          </a:p>
          <a:p>
            <a:pPr lvl="2"/>
            <a:r>
              <a:rPr lang="en-US" dirty="0"/>
              <a:t>Useful download </a:t>
            </a:r>
            <a:r>
              <a:rPr lang="en-US" i="1" dirty="0">
                <a:solidFill>
                  <a:srgbClr val="FF0000"/>
                </a:solidFill>
              </a:rPr>
              <a:t>all data </a:t>
            </a:r>
            <a:r>
              <a:rPr lang="en-US" dirty="0"/>
              <a:t>from a dataset or a project</a:t>
            </a:r>
          </a:p>
          <a:p>
            <a:pPr lvl="2"/>
            <a:r>
              <a:rPr lang="en-US" dirty="0"/>
              <a:t>Very robust tool</a:t>
            </a:r>
          </a:p>
          <a:p>
            <a:pPr lvl="3"/>
            <a:r>
              <a:rPr lang="en-US" dirty="0"/>
              <a:t>Data validation, console showing progress and status, can be restarted from where it left off</a:t>
            </a:r>
          </a:p>
          <a:p>
            <a:pPr lvl="2"/>
            <a:r>
              <a:rPr lang="en-US" dirty="0"/>
              <a:t>Need to login with </a:t>
            </a:r>
            <a:r>
              <a:rPr lang="en-US" dirty="0" err="1"/>
              <a:t>FaceBase</a:t>
            </a:r>
            <a:r>
              <a:rPr lang="en-US" dirty="0"/>
              <a:t> User credentials</a:t>
            </a:r>
            <a:endParaRPr lang="en-US" dirty="0">
              <a:solidFill>
                <a:schemeClr val="accent1"/>
              </a:solidFill>
            </a:endParaRPr>
          </a:p>
          <a:p>
            <a:pPr lvl="2"/>
            <a:r>
              <a:rPr lang="en-US" dirty="0">
                <a:solidFill>
                  <a:schemeClr val="accent1"/>
                </a:solidFill>
              </a:rPr>
              <a:t>First Step: Download a </a:t>
            </a:r>
            <a:r>
              <a:rPr lang="en-US" dirty="0" err="1">
                <a:solidFill>
                  <a:schemeClr val="accent1"/>
                </a:solidFill>
              </a:rPr>
              <a:t>BDBag</a:t>
            </a:r>
            <a:r>
              <a:rPr lang="en-US" dirty="0">
                <a:solidFill>
                  <a:schemeClr val="accent1"/>
                </a:solidFill>
              </a:rPr>
              <a:t> (Big Data Bag) file to your computer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Second Step: Use the DERIVA Bag Tool to export the all data files and metadata to your computer</a:t>
            </a:r>
          </a:p>
          <a:p>
            <a:pPr lvl="3"/>
            <a:r>
              <a:rPr lang="en-US" dirty="0"/>
              <a:t>In the afternoon session we’ll see how to install this tool</a:t>
            </a:r>
          </a:p>
          <a:p>
            <a:r>
              <a:rPr lang="en-US" dirty="0"/>
              <a:t>Detail documentation: </a:t>
            </a:r>
            <a:r>
              <a:rPr lang="en-US" dirty="0">
                <a:hlinkClick r:id="rId2"/>
              </a:rPr>
              <a:t>https://www.facebase.org/help/exporting/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361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48AF02-C9CB-544D-B059-13C95F3862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315" r="28384"/>
          <a:stretch/>
        </p:blipFill>
        <p:spPr>
          <a:xfrm>
            <a:off x="8465376" y="82147"/>
            <a:ext cx="3379122" cy="665104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4C6B94-9582-2145-AE7D-7FB847551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742" y="-46494"/>
            <a:ext cx="10515600" cy="1325563"/>
          </a:xfrm>
        </p:spPr>
        <p:txBody>
          <a:bodyPr/>
          <a:lstStyle/>
          <a:p>
            <a:r>
              <a:rPr lang="en-US" dirty="0" err="1"/>
              <a:t>BDBag</a:t>
            </a:r>
            <a:r>
              <a:rPr lang="en-US" dirty="0"/>
              <a:t> Export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1AB8E-940E-D641-BE3D-554AFDC45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77" y="953409"/>
            <a:ext cx="7707285" cy="4351338"/>
          </a:xfrm>
        </p:spPr>
        <p:txBody>
          <a:bodyPr/>
          <a:lstStyle/>
          <a:p>
            <a:r>
              <a:rPr lang="en-US" b="1" dirty="0" err="1"/>
              <a:t>BDBag</a:t>
            </a:r>
            <a:r>
              <a:rPr lang="en-US" b="1" dirty="0"/>
              <a:t> (Big Data Bag)</a:t>
            </a:r>
            <a:r>
              <a:rPr lang="en-US" dirty="0"/>
              <a:t> is a standard for reliable sharing of data collections by transferring of a "bag" of digital content</a:t>
            </a:r>
          </a:p>
          <a:p>
            <a:pPr lvl="2"/>
            <a:r>
              <a:rPr lang="en-US" dirty="0"/>
              <a:t>A </a:t>
            </a:r>
            <a:r>
              <a:rPr lang="en-US" dirty="0" err="1"/>
              <a:t>BDBag</a:t>
            </a:r>
            <a:r>
              <a:rPr lang="en-US" dirty="0"/>
              <a:t> consists of a hierarchical directory containing all data and metadata</a:t>
            </a:r>
          </a:p>
          <a:p>
            <a:pPr lvl="2"/>
            <a:r>
              <a:rPr lang="en-US" dirty="0"/>
              <a:t>Provides </a:t>
            </a:r>
            <a:r>
              <a:rPr lang="en-US" b="1" dirty="0"/>
              <a:t>verification</a:t>
            </a:r>
            <a:r>
              <a:rPr lang="en-US" dirty="0"/>
              <a:t> that you have all the files you were trying to export AND that they were not corrupted in the process.</a:t>
            </a:r>
          </a:p>
          <a:p>
            <a:r>
              <a:rPr lang="en-US" dirty="0"/>
              <a:t>In </a:t>
            </a:r>
            <a:r>
              <a:rPr lang="en-US" dirty="0" err="1"/>
              <a:t>FaceBase</a:t>
            </a:r>
            <a:r>
              <a:rPr lang="en-US" dirty="0"/>
              <a:t> we use them to export in bulk all files from a Dataset (or Experiment,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7225DD-B183-6040-98C0-744FF52B5E98}"/>
              </a:ext>
            </a:extLst>
          </p:cNvPr>
          <p:cNvSpPr txBox="1"/>
          <p:nvPr/>
        </p:nvSpPr>
        <p:spPr>
          <a:xfrm>
            <a:off x="4827088" y="6258156"/>
            <a:ext cx="23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Downloaded </a:t>
            </a:r>
            <a:r>
              <a:rPr lang="en-US" dirty="0" err="1"/>
              <a:t>BDBag</a:t>
            </a:r>
            <a:r>
              <a:rPr lang="en-US" dirty="0"/>
              <a:t> file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516EBD-4A26-4B4E-B49A-73AD4981C5F7}"/>
              </a:ext>
            </a:extLst>
          </p:cNvPr>
          <p:cNvSpPr txBox="1"/>
          <p:nvPr/>
        </p:nvSpPr>
        <p:spPr>
          <a:xfrm>
            <a:off x="4824070" y="4972918"/>
            <a:ext cx="2286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rgbClr val="FF0000"/>
                </a:solidFill>
              </a:rPr>
              <a:t>Materialized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BDBag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1BE3BED-E11F-4B43-A8A1-F16B165252FB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7216588" y="6442822"/>
            <a:ext cx="1441118" cy="230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933C930-64EB-3949-BDA5-5C6DE20C09A0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7110080" y="3829005"/>
            <a:ext cx="1431449" cy="13439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F3D03F6-7663-C145-B422-17B749E4BAE5}"/>
              </a:ext>
            </a:extLst>
          </p:cNvPr>
          <p:cNvSpPr/>
          <p:nvPr/>
        </p:nvSpPr>
        <p:spPr>
          <a:xfrm>
            <a:off x="8591206" y="1022465"/>
            <a:ext cx="2863732" cy="5525950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1B51997-D28C-C542-B00D-DA62465F8DBD}"/>
              </a:ext>
            </a:extLst>
          </p:cNvPr>
          <p:cNvSpPr/>
          <p:nvPr/>
        </p:nvSpPr>
        <p:spPr>
          <a:xfrm>
            <a:off x="8753303" y="6608589"/>
            <a:ext cx="1529542" cy="1288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57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C6832-9A88-FB40-A52B-D8C608BB82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Requesting Human Subjects Data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6462445-528F-23DC-CE9A-3762B453A6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978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3253-52F7-C345-B7B8-B8FE34B88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733" y="145656"/>
            <a:ext cx="10515600" cy="1059508"/>
          </a:xfrm>
        </p:spPr>
        <p:txBody>
          <a:bodyPr>
            <a:normAutofit/>
          </a:bodyPr>
          <a:lstStyle/>
          <a:p>
            <a:pPr algn="ctr"/>
            <a:r>
              <a:rPr lang="en-US" sz="3800" dirty="0"/>
              <a:t>Why requesting Human-Subject Data from </a:t>
            </a:r>
            <a:r>
              <a:rPr lang="en-US" sz="3800" dirty="0" err="1"/>
              <a:t>FaceBase</a:t>
            </a:r>
            <a:r>
              <a:rPr lang="en-US" sz="3800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C6764-73C3-6244-A1AF-BD3FAF36B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761" y="1335186"/>
            <a:ext cx="11822464" cy="527600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FaceBase</a:t>
            </a:r>
            <a:r>
              <a:rPr lang="en-US" dirty="0"/>
              <a:t> has a large and diverse collection of human-subject </a:t>
            </a:r>
            <a:r>
              <a:rPr lang="en-US" i="1" dirty="0">
                <a:solidFill>
                  <a:schemeClr val="accent1"/>
                </a:solidFill>
              </a:rPr>
              <a:t>controlled access</a:t>
            </a:r>
            <a:r>
              <a:rPr lang="en-US" dirty="0"/>
              <a:t>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Diverse in cohort population, syndromes and data types</a:t>
            </a:r>
          </a:p>
          <a:p>
            <a:pPr lvl="1" indent="-171450"/>
            <a:r>
              <a:rPr lang="en-US" sz="2000" dirty="0"/>
              <a:t>Examples:</a:t>
            </a:r>
          </a:p>
          <a:p>
            <a:pPr lvl="2"/>
            <a:r>
              <a:rPr lang="en-US" sz="1600" dirty="0"/>
              <a:t>About 4000 facial scans from a Tanzania population (</a:t>
            </a:r>
            <a:r>
              <a:rPr lang="en-US" sz="1600" dirty="0">
                <a:hlinkClick r:id="rId2"/>
              </a:rPr>
              <a:t>https://doi.org/10.25550/TX4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About 1000 facial scans of North American Children (</a:t>
            </a:r>
            <a:r>
              <a:rPr lang="en-US" sz="1600" dirty="0">
                <a:hlinkClick r:id="rId3"/>
              </a:rPr>
              <a:t>https://doi.org/10.25550/TK0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About 100 facial scan of Phelan-</a:t>
            </a:r>
            <a:r>
              <a:rPr lang="en-US" sz="1600" dirty="0" err="1"/>
              <a:t>McDermid</a:t>
            </a:r>
            <a:r>
              <a:rPr lang="en-US" sz="1600" dirty="0"/>
              <a:t> Syndrome (</a:t>
            </a:r>
            <a:r>
              <a:rPr lang="en-US" sz="1600" dirty="0">
                <a:hlinkClick r:id="rId4"/>
              </a:rPr>
              <a:t>https://doi.org/10.25550/1A-BWJ8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RNA-</a:t>
            </a:r>
            <a:r>
              <a:rPr lang="en-US" sz="1600" dirty="0" err="1"/>
              <a:t>seq</a:t>
            </a:r>
            <a:r>
              <a:rPr lang="en-US" sz="1600" dirty="0"/>
              <a:t>, </a:t>
            </a:r>
            <a:r>
              <a:rPr lang="en-US" sz="1600" dirty="0" err="1"/>
              <a:t>ChIP-seq</a:t>
            </a:r>
            <a:r>
              <a:rPr lang="en-US" sz="1600" dirty="0"/>
              <a:t> and ATAC-</a:t>
            </a:r>
            <a:r>
              <a:rPr lang="en-US" sz="1600" dirty="0" err="1"/>
              <a:t>seq</a:t>
            </a:r>
            <a:r>
              <a:rPr lang="en-US" sz="1600" dirty="0"/>
              <a:t> analysis of human fetal tissue (</a:t>
            </a:r>
            <a:r>
              <a:rPr lang="en-US" sz="1600" dirty="0">
                <a:hlinkClick r:id="rId5"/>
              </a:rPr>
              <a:t>https://doi.org/10.25550/3C-4G62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Oral health study of northern Appalachian households (</a:t>
            </a:r>
            <a:r>
              <a:rPr lang="en-US" sz="1600" dirty="0">
                <a:hlinkClick r:id="rId6"/>
              </a:rPr>
              <a:t>https://doi.org/10.25550/2Q-M86G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Whole exome sequencing assay of female with Robin sequence, </a:t>
            </a:r>
            <a:r>
              <a:rPr lang="en-US" sz="1600" dirty="0" err="1"/>
              <a:t>microglossia</a:t>
            </a:r>
            <a:r>
              <a:rPr lang="en-US" sz="1600" dirty="0"/>
              <a:t>, </a:t>
            </a:r>
            <a:r>
              <a:rPr lang="en-US" sz="1600" dirty="0" err="1"/>
              <a:t>microstomia</a:t>
            </a:r>
            <a:r>
              <a:rPr lang="en-US" sz="1600" dirty="0"/>
              <a:t> structure of the oropharynx (</a:t>
            </a:r>
            <a:r>
              <a:rPr lang="en-US" sz="1600" dirty="0">
                <a:hlinkClick r:id="rId7"/>
              </a:rPr>
              <a:t>https://doi.org/10.25550/1-415T</a:t>
            </a:r>
            <a:r>
              <a:rPr lang="en-US" sz="1600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Access to this data is </a:t>
            </a:r>
            <a:r>
              <a:rPr lang="en-US" i="1" dirty="0">
                <a:solidFill>
                  <a:schemeClr val="accent1"/>
                </a:solidFill>
              </a:rPr>
              <a:t>controlled</a:t>
            </a:r>
            <a:r>
              <a:rPr lang="en-US" dirty="0"/>
              <a:t> and cannot be made publicly available like all the model organism data that we have in </a:t>
            </a:r>
            <a:r>
              <a:rPr lang="en-US" dirty="0" err="1"/>
              <a:t>FaceBase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To access this data users need to submit a Data Access Request (DAR)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224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3253-52F7-C345-B7B8-B8FE34B88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733" y="145656"/>
            <a:ext cx="10515600" cy="1059508"/>
          </a:xfrm>
        </p:spPr>
        <p:txBody>
          <a:bodyPr>
            <a:normAutofit/>
          </a:bodyPr>
          <a:lstStyle/>
          <a:p>
            <a:pPr algn="ctr"/>
            <a:r>
              <a:rPr lang="en-US" sz="3800" dirty="0"/>
              <a:t>Requesting </a:t>
            </a:r>
            <a:r>
              <a:rPr lang="en-US" sz="3800" dirty="0" err="1"/>
              <a:t>FaceBase</a:t>
            </a:r>
            <a:r>
              <a:rPr lang="en-US" sz="3800" dirty="0"/>
              <a:t> Controlled Access Data</a:t>
            </a:r>
            <a:br>
              <a:rPr lang="en-US" sz="3800" dirty="0"/>
            </a:br>
            <a:r>
              <a:rPr lang="en-US" sz="2400" dirty="0"/>
              <a:t>(</a:t>
            </a:r>
            <a:r>
              <a:rPr lang="en-US" sz="2400" dirty="0">
                <a:hlinkClick r:id="rId2"/>
              </a:rPr>
              <a:t>https://</a:t>
            </a:r>
            <a:r>
              <a:rPr lang="en-US" sz="2400" dirty="0" err="1">
                <a:hlinkClick r:id="rId2"/>
              </a:rPr>
              <a:t>docs.facebase.org</a:t>
            </a:r>
            <a:r>
              <a:rPr lang="en-US" sz="2400" dirty="0">
                <a:hlinkClick r:id="rId2"/>
              </a:rPr>
              <a:t>/docs/human-data</a:t>
            </a:r>
            <a:r>
              <a:rPr lang="en-US" sz="2400" dirty="0"/>
              <a:t>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E512E90-B04A-C149-B7CA-5615A159DED9}"/>
              </a:ext>
            </a:extLst>
          </p:cNvPr>
          <p:cNvSpPr/>
          <p:nvPr/>
        </p:nvSpPr>
        <p:spPr>
          <a:xfrm>
            <a:off x="1375646" y="2710831"/>
            <a:ext cx="1108609" cy="1092425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C0FD686-D54A-634A-8808-90EEFC65022F}"/>
              </a:ext>
            </a:extLst>
          </p:cNvPr>
          <p:cNvSpPr/>
          <p:nvPr/>
        </p:nvSpPr>
        <p:spPr>
          <a:xfrm>
            <a:off x="5468867" y="2710831"/>
            <a:ext cx="1108609" cy="1092425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6CD479C-D3CB-0A48-B309-85ADF0514C12}"/>
              </a:ext>
            </a:extLst>
          </p:cNvPr>
          <p:cNvSpPr/>
          <p:nvPr/>
        </p:nvSpPr>
        <p:spPr>
          <a:xfrm>
            <a:off x="9223572" y="2710831"/>
            <a:ext cx="1108609" cy="1092425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571DCD-DDAE-104E-9367-A55700975087}"/>
              </a:ext>
            </a:extLst>
          </p:cNvPr>
          <p:cNvSpPr txBox="1"/>
          <p:nvPr/>
        </p:nvSpPr>
        <p:spPr>
          <a:xfrm>
            <a:off x="793019" y="4224041"/>
            <a:ext cx="245998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Gather institutional documentation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Complete Data Access Request (DAR) form </a:t>
            </a:r>
            <a:endParaRPr lang="en-US" sz="1600" dirty="0">
              <a:effectLst/>
            </a:endParaRP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19F1A7-C5FB-6C4D-A250-FBFF7AC5D4BA}"/>
              </a:ext>
            </a:extLst>
          </p:cNvPr>
          <p:cNvSpPr txBox="1"/>
          <p:nvPr/>
        </p:nvSpPr>
        <p:spPr>
          <a:xfrm>
            <a:off x="4967160" y="4224041"/>
            <a:ext cx="24599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NIDCR Data Access Committee (DAC) reviews submission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203917-A67A-2D4A-BFD4-3A5BDBA32720}"/>
              </a:ext>
            </a:extLst>
          </p:cNvPr>
          <p:cNvSpPr txBox="1"/>
          <p:nvPr/>
        </p:nvSpPr>
        <p:spPr>
          <a:xfrm>
            <a:off x="8696238" y="4224041"/>
            <a:ext cx="2478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 downloads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Valid for 1 year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0C56A04-2000-8F47-BC91-90A3EA7E4349}"/>
              </a:ext>
            </a:extLst>
          </p:cNvPr>
          <p:cNvCxnSpPr/>
          <p:nvPr/>
        </p:nvCxnSpPr>
        <p:spPr>
          <a:xfrm>
            <a:off x="2484255" y="3252998"/>
            <a:ext cx="298461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92C70EC-89BF-E848-A9E4-1D06C04C7C76}"/>
              </a:ext>
            </a:extLst>
          </p:cNvPr>
          <p:cNvCxnSpPr>
            <a:stCxn id="5" idx="6"/>
            <a:endCxn id="6" idx="2"/>
          </p:cNvCxnSpPr>
          <p:nvPr/>
        </p:nvCxnSpPr>
        <p:spPr>
          <a:xfrm>
            <a:off x="6577476" y="3257044"/>
            <a:ext cx="264609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3D37350-F09A-5B4F-B676-44FF4B66015D}"/>
              </a:ext>
            </a:extLst>
          </p:cNvPr>
          <p:cNvSpPr txBox="1"/>
          <p:nvPr/>
        </p:nvSpPr>
        <p:spPr>
          <a:xfrm>
            <a:off x="3252999" y="2872673"/>
            <a:ext cx="1298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Submit DAR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FF915-0D03-5E45-8BF1-D083BCF85313}"/>
              </a:ext>
            </a:extLst>
          </p:cNvPr>
          <p:cNvSpPr txBox="1"/>
          <p:nvPr/>
        </p:nvSpPr>
        <p:spPr>
          <a:xfrm>
            <a:off x="6877088" y="2799272"/>
            <a:ext cx="1940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DAC approves DAR</a:t>
            </a:r>
          </a:p>
        </p:txBody>
      </p:sp>
    </p:spTree>
    <p:extLst>
      <p:ext uri="{BB962C8B-B14F-4D97-AF65-F5344CB8AC3E}">
        <p14:creationId xmlns:p14="http://schemas.microsoft.com/office/powerpoint/2010/main" val="1614522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3253-52F7-C345-B7B8-B8FE34B88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733" y="145656"/>
            <a:ext cx="10515600" cy="1059508"/>
          </a:xfrm>
        </p:spPr>
        <p:txBody>
          <a:bodyPr>
            <a:normAutofit/>
          </a:bodyPr>
          <a:lstStyle/>
          <a:p>
            <a:pPr algn="ctr"/>
            <a:r>
              <a:rPr lang="en-US" sz="3800" dirty="0"/>
              <a:t>Completing the Data Access Request (DAR) form</a:t>
            </a:r>
            <a:br>
              <a:rPr lang="en-US" sz="3800" dirty="0"/>
            </a:br>
            <a:r>
              <a:rPr lang="en-US" sz="2700" dirty="0"/>
              <a:t>(</a:t>
            </a:r>
            <a:r>
              <a:rPr lang="en-US" sz="2700" dirty="0">
                <a:hlinkClick r:id="rId2"/>
              </a:rPr>
              <a:t>https://docs.facebase.org/docs/dar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C6764-73C3-6244-A1AF-BD3FAF36B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761" y="1335186"/>
            <a:ext cx="11822464" cy="527600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Complete the Data Use Certificate Agreement (DUC)</a:t>
            </a:r>
          </a:p>
          <a:p>
            <a:pPr lvl="1"/>
            <a:r>
              <a:rPr lang="en-US" dirty="0">
                <a:effectLst/>
                <a:hlinkClick r:id="rId3"/>
              </a:rPr>
              <a:t>https://www.facebase.org/policies/data-use-certification</a:t>
            </a:r>
            <a:endParaRPr lang="en-US" dirty="0">
              <a:effectLst/>
            </a:endParaRPr>
          </a:p>
          <a:p>
            <a:pPr lvl="1"/>
            <a:r>
              <a:rPr lang="en-US" dirty="0"/>
              <a:t>Requires institutional signatures: Information Technology (IT) Director, Principal Investigator and Institutional Signing Official.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Login as </a:t>
            </a:r>
            <a:r>
              <a:rPr lang="en-US" dirty="0" err="1"/>
              <a:t>FaceBase</a:t>
            </a:r>
            <a:r>
              <a:rPr lang="en-US" dirty="0"/>
              <a:t> user (create new account if don’t have one)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Go to </a:t>
            </a:r>
            <a:r>
              <a:rPr lang="en-US" dirty="0">
                <a:hlinkClick r:id="rId2"/>
              </a:rPr>
              <a:t>https://docs.facebase.org/docs/dar</a:t>
            </a:r>
            <a:r>
              <a:rPr lang="en-US" dirty="0"/>
              <a:t> and c</a:t>
            </a:r>
            <a:r>
              <a:rPr lang="en-US" dirty="0">
                <a:effectLst/>
              </a:rPr>
              <a:t>reate </a:t>
            </a:r>
            <a:r>
              <a:rPr lang="en-US" dirty="0"/>
              <a:t>new DAR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Complete fields 1 to 14 of the DAR form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If IRB required upload copy of IRB letter and Approved IRB Protocol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Upload DUC document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Save the form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Select list of requested datasets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effectLst/>
              </a:rPr>
              <a:t>Upload public encryption key file</a:t>
            </a:r>
          </a:p>
        </p:txBody>
      </p:sp>
    </p:spTree>
    <p:extLst>
      <p:ext uri="{BB962C8B-B14F-4D97-AF65-F5344CB8AC3E}">
        <p14:creationId xmlns:p14="http://schemas.microsoft.com/office/powerpoint/2010/main" val="3164759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C6832-9A88-FB40-A52B-D8C608BB82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Demo: Sharing your data through </a:t>
            </a:r>
            <a:r>
              <a:rPr lang="en-US" dirty="0" err="1"/>
              <a:t>FaceBase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6462445-528F-23DC-CE9A-3762B453A6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20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CE6A5-DFD0-2743-AB72-BAEFC6E2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6045"/>
            <a:ext cx="10515600" cy="1325563"/>
          </a:xfrm>
        </p:spPr>
        <p:txBody>
          <a:bodyPr/>
          <a:lstStyle/>
          <a:p>
            <a:r>
              <a:rPr lang="en-US" dirty="0"/>
              <a:t>From Submission Request to a New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AB914-9237-354C-9A79-E886D3689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02" y="1431608"/>
            <a:ext cx="11192394" cy="519406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Request to Submit data</a:t>
            </a:r>
          </a:p>
          <a:p>
            <a:pPr lvl="1"/>
            <a:r>
              <a:rPr lang="en-US" dirty="0">
                <a:hlinkClick r:id="rId2"/>
              </a:rPr>
              <a:t>https://www.facebase.org/submit/submitting-data/form.html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Once Approved you’ll receive email with link to join the authentication group (Globus) to access your new Project page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New Project is not public by default so you need to Login first to see 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Find your new Project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Navigate to Datasets and click “+ Add Record”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Step-by-step documentation:</a:t>
            </a:r>
          </a:p>
          <a:p>
            <a:pPr lvl="1"/>
            <a:r>
              <a:rPr lang="en-US" dirty="0">
                <a:hlinkClick r:id="rId3"/>
              </a:rPr>
              <a:t>https://docs.facebase.org/docs/Data-Submission-Key-Concepts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494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0020E-50DC-2440-A11A-2DED6633F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525"/>
            <a:ext cx="10515600" cy="794075"/>
          </a:xfrm>
        </p:spPr>
        <p:txBody>
          <a:bodyPr/>
          <a:lstStyle/>
          <a:p>
            <a:pPr algn="ctr"/>
            <a:r>
              <a:rPr lang="en-US" dirty="0"/>
              <a:t>Structure of Demo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43577-EBA3-E041-8F60-2EB406F74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000" y="1300025"/>
            <a:ext cx="10717800" cy="3343976"/>
          </a:xfrm>
        </p:spPr>
        <p:txBody>
          <a:bodyPr/>
          <a:lstStyle/>
          <a:p>
            <a:r>
              <a:rPr lang="en-US" dirty="0"/>
              <a:t>2 Mouse samples of root of molar tooth</a:t>
            </a:r>
          </a:p>
          <a:p>
            <a:r>
              <a:rPr lang="en-US" dirty="0"/>
              <a:t>1 PN14.5 Mutant sample Lhx6-/-</a:t>
            </a:r>
          </a:p>
          <a:p>
            <a:r>
              <a:rPr lang="en-US" dirty="0"/>
              <a:t>1 PN14.5 Control sample</a:t>
            </a:r>
          </a:p>
          <a:p>
            <a:r>
              <a:rPr lang="en-US" dirty="0"/>
              <a:t>2 Different experiments on these samples</a:t>
            </a:r>
          </a:p>
          <a:p>
            <a:pPr lvl="1"/>
            <a:r>
              <a:rPr lang="en-US" dirty="0"/>
              <a:t>Fluorescence microscopy images of both Mutant and Control</a:t>
            </a:r>
          </a:p>
          <a:p>
            <a:pPr lvl="1"/>
            <a:r>
              <a:rPr lang="en-US" dirty="0"/>
              <a:t>Single-cell RNA-</a:t>
            </a:r>
            <a:r>
              <a:rPr lang="en-US" dirty="0" err="1"/>
              <a:t>seq</a:t>
            </a:r>
            <a:r>
              <a:rPr lang="en-US" dirty="0"/>
              <a:t> of the Mutant samples only</a:t>
            </a:r>
          </a:p>
        </p:txBody>
      </p:sp>
    </p:spTree>
    <p:extLst>
      <p:ext uri="{BB962C8B-B14F-4D97-AF65-F5344CB8AC3E}">
        <p14:creationId xmlns:p14="http://schemas.microsoft.com/office/powerpoint/2010/main" val="185998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7C9D7-687C-0C4B-AD2F-8C1AAE236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DERIVA Client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803E8-FEC2-D942-9262-BF20B8492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Suite of reliable tools for batch uploading and downloading data </a:t>
            </a:r>
          </a:p>
          <a:p>
            <a:r>
              <a:rPr lang="en-US" dirty="0"/>
              <a:t>GUI and command line tool for Mac, Windows and Linux</a:t>
            </a:r>
          </a:p>
          <a:p>
            <a:r>
              <a:rPr lang="en-US" dirty="0"/>
              <a:t>Detailed documentation:</a:t>
            </a:r>
          </a:p>
          <a:p>
            <a:pPr lvl="1"/>
            <a:r>
              <a:rPr lang="en-US" dirty="0">
                <a:hlinkClick r:id="rId2"/>
              </a:rPr>
              <a:t>https://github.com/informatics-isi-edu/facebase-curation/wiki/Deriva-Clients</a:t>
            </a:r>
            <a:endParaRPr lang="en-US" dirty="0"/>
          </a:p>
          <a:p>
            <a:pPr lvl="1"/>
            <a:r>
              <a:rPr lang="en-US" dirty="0"/>
              <a:t>Mac and Windows:</a:t>
            </a:r>
          </a:p>
          <a:p>
            <a:pPr lvl="2"/>
            <a:r>
              <a:rPr lang="en-US" dirty="0"/>
              <a:t>Download bundle from </a:t>
            </a:r>
          </a:p>
          <a:p>
            <a:pPr lvl="3"/>
            <a:r>
              <a:rPr lang="en-US" dirty="0">
                <a:hlinkClick r:id="rId3"/>
              </a:rPr>
              <a:t>https://github.com/informatics-isi-edu/deriva-client-bundle/releases</a:t>
            </a:r>
            <a:endParaRPr lang="en-US" dirty="0"/>
          </a:p>
          <a:p>
            <a:pPr lvl="1"/>
            <a:r>
              <a:rPr lang="en-US" dirty="0"/>
              <a:t>Linux:</a:t>
            </a:r>
          </a:p>
          <a:p>
            <a:pPr lvl="2"/>
            <a:r>
              <a:rPr lang="en-US" dirty="0"/>
              <a:t>Use pip install: </a:t>
            </a:r>
          </a:p>
          <a:p>
            <a:pPr lvl="3"/>
            <a:r>
              <a:rPr lang="en-US" dirty="0"/>
              <a:t>pip3 install --user </a:t>
            </a:r>
            <a:r>
              <a:rPr lang="en-US" dirty="0" err="1"/>
              <a:t>deriva</a:t>
            </a:r>
            <a:r>
              <a:rPr lang="en-US" dirty="0"/>
              <a:t>-client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318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1953</TotalTime>
  <Words>1591</Words>
  <Application>Microsoft Macintosh PowerPoint</Application>
  <PresentationFormat>Widescreen</PresentationFormat>
  <Paragraphs>181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FaceBase Bootcamp</vt:lpstr>
      <vt:lpstr>Requesting Human Subjects Data</vt:lpstr>
      <vt:lpstr>Why requesting Human-Subject Data from FaceBase?</vt:lpstr>
      <vt:lpstr>Requesting FaceBase Controlled Access Data (https://docs.facebase.org/docs/human-data)</vt:lpstr>
      <vt:lpstr>Completing the Data Access Request (DAR) form (https://docs.facebase.org/docs/dar)</vt:lpstr>
      <vt:lpstr>Demo: Sharing your data through FaceBase</vt:lpstr>
      <vt:lpstr>From Submission Request to a New Dataset</vt:lpstr>
      <vt:lpstr>Structure of Demo Dataset</vt:lpstr>
      <vt:lpstr>Installing DERIVA Client Tools</vt:lpstr>
      <vt:lpstr>Data Submission Resources</vt:lpstr>
      <vt:lpstr>Installing DERIVA Client Tools</vt:lpstr>
      <vt:lpstr>Data Submission Resources</vt:lpstr>
      <vt:lpstr>Data processing pipelines and visualization</vt:lpstr>
      <vt:lpstr>Citing and Referencing your FaceBase DATA</vt:lpstr>
      <vt:lpstr>Exporting Data from FaceBase</vt:lpstr>
      <vt:lpstr>BDBag Export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FaceBase Bootcamp</dc:title>
  <dc:creator>Alejandro Bugacov</dc:creator>
  <cp:lastModifiedBy>Cristina Williams</cp:lastModifiedBy>
  <cp:revision>40</cp:revision>
  <dcterms:created xsi:type="dcterms:W3CDTF">2023-09-26T19:19:52Z</dcterms:created>
  <dcterms:modified xsi:type="dcterms:W3CDTF">2023-09-29T00:15:41Z</dcterms:modified>
</cp:coreProperties>
</file>