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76" r:id="rId2"/>
    <p:sldId id="347" r:id="rId3"/>
    <p:sldId id="348" r:id="rId4"/>
    <p:sldId id="349" r:id="rId5"/>
    <p:sldId id="346" r:id="rId6"/>
    <p:sldId id="261" r:id="rId7"/>
    <p:sldId id="854" r:id="rId8"/>
    <p:sldId id="855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62"/>
    <p:restoredTop sz="83129"/>
  </p:normalViewPr>
  <p:slideViewPr>
    <p:cSldViewPr snapToGrid="0" snapToObjects="1">
      <p:cViewPr varScale="1">
        <p:scale>
          <a:sx n="105" d="100"/>
          <a:sy n="105" d="100"/>
        </p:scale>
        <p:origin x="138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399901-7E33-234D-AFBC-F57AB8C14AC0}" type="datetimeFigureOut">
              <a:rPr lang="en-US" smtClean="0"/>
              <a:t>9/27/23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D79E21-A3B0-FC41-A5FE-289AD586B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8765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Orig</a:t>
            </a:r>
            <a:r>
              <a:rPr lang="en-US" dirty="0"/>
              <a:t>: April 27, 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7EBC63-0C6F-0546-B082-2721BA22FA3D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3823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Q: Sharing PPT in a dataset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7EBC63-0C6F-0546-B082-2721BA22FA3D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9185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Q: Cross-reference data submitted to another site/repository/database</a:t>
            </a:r>
            <a:endParaRPr/>
          </a:p>
        </p:txBody>
      </p:sp>
      <p:sp>
        <p:nvSpPr>
          <p:cNvPr id="174" name="Google Shape;174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Q: Publication/citation, conflicts with later publications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F6E097-7DBA-464A-87A0-3D2A118750A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5089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Single Cell + Mandible + Mandibular Process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79E21-A3B0-FC41-A5FE-289AD586B2D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112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45DBE-18C6-F446-BF24-7090744635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38ED39-64D5-E04F-8B33-82BDCF6D5D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8CBAB-C8DC-1943-9908-864FBA6AE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E0193-2504-0749-A13D-312E728FC599}" type="datetimeFigureOut">
              <a:rPr lang="en-US" smtClean="0"/>
              <a:t>9/27/23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568C92-3E47-7D45-AFE0-6326BD2D7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E8F80-4D0B-5141-AC96-B0E2873A0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5CE08-1FBE-0B4E-AD4A-B3DD7E6B1C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018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E61B3-20D5-9541-8BDB-0DF6A9AEF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7B4E9E-46BA-864C-A591-0C2766EA97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384B06-6B70-D140-BC4E-6C0BC0F48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E0193-2504-0749-A13D-312E728FC599}" type="datetimeFigureOut">
              <a:rPr lang="en-US" smtClean="0"/>
              <a:t>9/27/23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1095E4-CB03-134D-913E-D71A3B910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FAF39C-5E93-F04A-88BE-6ED297688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5CE08-1FBE-0B4E-AD4A-B3DD7E6B1C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792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342C7B4-6875-514D-957B-CB1E43BA3F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2617DF-D1AA-3649-B589-21993209C0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99567F-8E2C-8343-9624-DFF1B41EF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E0193-2504-0749-A13D-312E728FC599}" type="datetimeFigureOut">
              <a:rPr lang="en-US" smtClean="0"/>
              <a:t>9/27/23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9E483D-2AA8-124B-9913-B9243B5D5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6E4328-F1C4-4543-8A88-0A728565C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5CE08-1FBE-0B4E-AD4A-B3DD7E6B1C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295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A250A-7CB6-BB44-8609-31D3839EB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F25532-CCF7-864C-8984-4ED75F377B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F15EFA-01D7-4E43-8EE3-2188ABCAE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E0193-2504-0749-A13D-312E728FC599}" type="datetimeFigureOut">
              <a:rPr lang="en-US" smtClean="0"/>
              <a:t>9/27/23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66EAB8-8F0C-AA42-BE4A-3A280C988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ADE22-5336-424C-A34A-CAF5182E2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5CE08-1FBE-0B4E-AD4A-B3DD7E6B1C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041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9A93A-2789-5B44-BF27-BBAC835DA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EC21A-DA8D-2645-8293-4F0F12A158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CCDBD0-BD3F-4444-9A5A-0F9AB6B33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E0193-2504-0749-A13D-312E728FC599}" type="datetimeFigureOut">
              <a:rPr lang="en-US" smtClean="0"/>
              <a:t>9/27/23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1D567D-FB95-034D-B38A-4DC25E175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29AA2D-F128-2844-AE11-BAE551C2D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5CE08-1FBE-0B4E-AD4A-B3DD7E6B1C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433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9DBAE-C0E9-D140-994A-02E54B83E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8132B5-B119-1044-9456-003EE6F317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B7D26A-DE35-D240-9217-B605F1A510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B0EA4D-20ED-5345-AD0C-F97867EC5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E0193-2504-0749-A13D-312E728FC599}" type="datetimeFigureOut">
              <a:rPr lang="en-US" smtClean="0"/>
              <a:t>9/27/23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50C217-9A73-B54E-ADE4-6AFA6BFBD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E5389-A37A-DE4D-826A-401BAC71E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5CE08-1FBE-0B4E-AD4A-B3DD7E6B1C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307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B01EE-EF24-D940-8B33-E2C68D366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F3ACBA-3464-C446-A57B-5624CA2759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03B407-7BB4-5C4A-B776-6FE0A97CB1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7F7F90-248C-A445-A5D9-C96D202426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4EE540-7403-414E-811A-9CE3E6125F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6037E8-E345-5843-9CD9-ECA58631C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E0193-2504-0749-A13D-312E728FC599}" type="datetimeFigureOut">
              <a:rPr lang="en-US" smtClean="0"/>
              <a:t>9/27/23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C4A2C3-ED95-B14F-9094-8680789E1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F1C9C2-F3FF-E040-A094-E6766CCD5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5CE08-1FBE-0B4E-AD4A-B3DD7E6B1C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775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1F19B-26FE-2243-8662-9033CCAAD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1A202D-C82C-EA46-934A-19DBE1886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E0193-2504-0749-A13D-312E728FC599}" type="datetimeFigureOut">
              <a:rPr lang="en-US" smtClean="0"/>
              <a:t>9/27/23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C7B223-1066-3941-BCD5-B00FEF48C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F6F0C9-6B59-7D47-8BD0-664CE590F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5CE08-1FBE-0B4E-AD4A-B3DD7E6B1C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63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C4471D-236C-8A42-8935-A562C8F6C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E0193-2504-0749-A13D-312E728FC599}" type="datetimeFigureOut">
              <a:rPr lang="en-US" smtClean="0"/>
              <a:t>9/27/23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601CBC-9443-D44F-8F0F-835B51C85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452156-E84F-2942-8CE8-B0E7F5E7B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5CE08-1FBE-0B4E-AD4A-B3DD7E6B1C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824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7D01A-97D7-D84F-8A2F-5C8A8BBD9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50654C-1636-D447-865D-FD77FC436E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E041BD-F442-9E4D-B19C-6B4043C8F4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4997AA-E147-8C4F-AADE-C82919819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E0193-2504-0749-A13D-312E728FC599}" type="datetimeFigureOut">
              <a:rPr lang="en-US" smtClean="0"/>
              <a:t>9/27/23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327A21-9F46-224B-A222-209EDE90F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EFCE22-752A-484A-BE1B-7E5880932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5CE08-1FBE-0B4E-AD4A-B3DD7E6B1C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74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C5168-D7C9-E249-8DBD-5A9D12470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65E944-EFEE-614C-945A-6957F9FD82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37D0A7-907E-D943-8D54-2CF6556A03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C2C5D1-68AB-8C41-9E30-0AAF28990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E0193-2504-0749-A13D-312E728FC599}" type="datetimeFigureOut">
              <a:rPr lang="en-US" smtClean="0"/>
              <a:t>9/27/23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89FB2E-0804-3B4B-B99E-B60A965BE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C9B19F-C633-6D41-866A-4F70E0BC6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5CE08-1FBE-0B4E-AD4A-B3DD7E6B1C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69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EF63F0-6DB1-E946-B686-A25E9D337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21A3D7-36DC-D843-A8B8-95789F2366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E01B52-0846-D649-8CAF-1ACA41C815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BE0193-2504-0749-A13D-312E728FC599}" type="datetimeFigureOut">
              <a:rPr lang="en-US" smtClean="0"/>
              <a:t>9/27/23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2BE601-974B-C54E-9642-D397E8B2A4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BC3A97-D86F-FC4F-AB25-305FA51095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A5CE08-1FBE-0B4E-AD4A-B3DD7E6B1C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49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ase.org/id/TMJ" TargetMode="External"/><Relationship Id="rId3" Type="http://schemas.openxmlformats.org/officeDocument/2006/relationships/hyperlink" Target="http://www.facebase.org/" TargetMode="External"/><Relationship Id="rId7" Type="http://schemas.openxmlformats.org/officeDocument/2006/relationships/hyperlink" Target="https://www.facebase.org/id/1-YQK8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acebase.org/id/1-W96W" TargetMode="External"/><Relationship Id="rId5" Type="http://schemas.openxmlformats.org/officeDocument/2006/relationships/hyperlink" Target="https://www.facebase.org/id/1-SXC4" TargetMode="External"/><Relationship Id="rId10" Type="http://schemas.openxmlformats.org/officeDocument/2006/relationships/hyperlink" Target="https://www.facebase.org/chaise/record/#1/isa:dataset/RID=R-PPWJ" TargetMode="External"/><Relationship Id="rId4" Type="http://schemas.openxmlformats.org/officeDocument/2006/relationships/hyperlink" Target="https://www.facebase.org/id/TKT" TargetMode="External"/><Relationship Id="rId9" Type="http://schemas.openxmlformats.org/officeDocument/2006/relationships/hyperlink" Target="https://www.facebase.org/id/1-7780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D206AAB6-2A51-3A4C-98F9-A05BDA6098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Searching for </a:t>
            </a:r>
            <a:r>
              <a:rPr lang="en-US" dirty="0" err="1"/>
              <a:t>FaceBase</a:t>
            </a:r>
            <a:r>
              <a:rPr lang="en-US" dirty="0"/>
              <a:t> Data</a:t>
            </a:r>
          </a:p>
        </p:txBody>
      </p:sp>
      <p:sp>
        <p:nvSpPr>
          <p:cNvPr id="12" name="Subtitle 11">
            <a:extLst>
              <a:ext uri="{FF2B5EF4-FFF2-40B4-BE49-F238E27FC236}">
                <a16:creationId xmlns:a16="http://schemas.microsoft.com/office/drawing/2014/main" id="{7A339DD4-4021-644E-91FF-1714EFACBC1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/>
              <a:t>2023 </a:t>
            </a:r>
            <a:r>
              <a:rPr lang="en-US" dirty="0"/>
              <a:t>FaceBase Bootcamp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BE243-6FD9-6049-99DB-0A76C3629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Analogy… Shopping for a Car Online</a:t>
            </a:r>
          </a:p>
        </p:txBody>
      </p:sp>
      <p:pic>
        <p:nvPicPr>
          <p:cNvPr id="6" name="Content Placeholder 5" descr="Graphical user interface, application, website, Teams&#10;&#10;Description automatically generated">
            <a:extLst>
              <a:ext uri="{FF2B5EF4-FFF2-40B4-BE49-F238E27FC236}">
                <a16:creationId xmlns:a16="http://schemas.microsoft.com/office/drawing/2014/main" id="{AF43B7A0-AE23-0B46-A923-C4DC874C998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254491"/>
            <a:ext cx="5181600" cy="3493606"/>
          </a:xfrm>
        </p:spPr>
      </p:pic>
      <p:pic>
        <p:nvPicPr>
          <p:cNvPr id="8" name="Content Placeholder 7" descr="Graphical user interface, application, website, Teams&#10;&#10;Description automatically generated">
            <a:extLst>
              <a:ext uri="{FF2B5EF4-FFF2-40B4-BE49-F238E27FC236}">
                <a16:creationId xmlns:a16="http://schemas.microsoft.com/office/drawing/2014/main" id="{B5B97A26-C1B5-C34A-8BC0-C74D643F87F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232307"/>
            <a:ext cx="5181600" cy="3537974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F54E061-08E7-8A48-8B68-CD29E33EA7C5}"/>
              </a:ext>
            </a:extLst>
          </p:cNvPr>
          <p:cNvSpPr txBox="1"/>
          <p:nvPr/>
        </p:nvSpPr>
        <p:spPr>
          <a:xfrm>
            <a:off x="1281765" y="1452148"/>
            <a:ext cx="96284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Google vs.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Cars.com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?  </a:t>
            </a:r>
            <a:br>
              <a:rPr lang="en-US" sz="24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“2018 or newer Mazda MX-5 Miata with less than 20,000 miles near 90292”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0FF5E7-1ED4-824A-9EAB-E90C0E90C89D}"/>
              </a:ext>
            </a:extLst>
          </p:cNvPr>
          <p:cNvSpPr txBox="1"/>
          <p:nvPr/>
        </p:nvSpPr>
        <p:spPr>
          <a:xfrm>
            <a:off x="675926" y="5652384"/>
            <a:ext cx="108401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Text search works well over a collection of documents, not as well for non-text objects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409428-E77A-9949-8BE2-ABF65E8FA2F1}"/>
              </a:ext>
            </a:extLst>
          </p:cNvPr>
          <p:cNvSpPr txBox="1"/>
          <p:nvPr/>
        </p:nvSpPr>
        <p:spPr>
          <a:xfrm>
            <a:off x="5669594" y="3429000"/>
            <a:ext cx="10052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accent4"/>
                </a:solidFill>
              </a:rPr>
              <a:t>vs?</a:t>
            </a:r>
          </a:p>
        </p:txBody>
      </p:sp>
    </p:spTree>
    <p:extLst>
      <p:ext uri="{BB962C8B-B14F-4D97-AF65-F5344CB8AC3E}">
        <p14:creationId xmlns:p14="http://schemas.microsoft.com/office/powerpoint/2010/main" val="3755071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4CCF1-0D54-C44C-B0A2-5B164F2CB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"Faceted Navigation" through Structured Data</a:t>
            </a:r>
          </a:p>
        </p:txBody>
      </p:sp>
      <p:pic>
        <p:nvPicPr>
          <p:cNvPr id="6" name="Content Placeholder 5" descr="Graphical user interface, application, website, Teams&#10;&#10;Description automatically generated">
            <a:extLst>
              <a:ext uri="{FF2B5EF4-FFF2-40B4-BE49-F238E27FC236}">
                <a16:creationId xmlns:a16="http://schemas.microsoft.com/office/drawing/2014/main" id="{3616E399-081E-C447-8BE3-62E12B3E9F1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232307"/>
            <a:ext cx="5181600" cy="3537974"/>
          </a:xfrm>
        </p:spPr>
      </p:pic>
      <p:pic>
        <p:nvPicPr>
          <p:cNvPr id="8" name="Content Placeholder 7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B21A30E3-AE08-5A45-BF26-4E8FB6B844D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254491"/>
            <a:ext cx="5181600" cy="3493606"/>
          </a:xfrm>
        </p:spPr>
      </p:pic>
      <p:sp>
        <p:nvSpPr>
          <p:cNvPr id="9" name="Striped Right Arrow 8">
            <a:extLst>
              <a:ext uri="{FF2B5EF4-FFF2-40B4-BE49-F238E27FC236}">
                <a16:creationId xmlns:a16="http://schemas.microsoft.com/office/drawing/2014/main" id="{DCC1BB66-74D0-014E-A94E-D5E4E4BF6F34}"/>
              </a:ext>
            </a:extLst>
          </p:cNvPr>
          <p:cNvSpPr/>
          <p:nvPr/>
        </p:nvSpPr>
        <p:spPr>
          <a:xfrm>
            <a:off x="5683526" y="3534155"/>
            <a:ext cx="672548" cy="934278"/>
          </a:xfrm>
          <a:prstGeom prst="stripedRigh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1C6D7D0-DAC0-BF43-9AA3-7D0FEC4BC2D7}"/>
              </a:ext>
            </a:extLst>
          </p:cNvPr>
          <p:cNvSpPr/>
          <p:nvPr/>
        </p:nvSpPr>
        <p:spPr>
          <a:xfrm>
            <a:off x="1341783" y="3687417"/>
            <a:ext cx="2643808" cy="974035"/>
          </a:xfrm>
          <a:prstGeom prst="ellipse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DEABA67-EAB3-2C46-AD24-289874428CB3}"/>
              </a:ext>
            </a:extLst>
          </p:cNvPr>
          <p:cNvSpPr/>
          <p:nvPr/>
        </p:nvSpPr>
        <p:spPr>
          <a:xfrm>
            <a:off x="6659218" y="2530302"/>
            <a:ext cx="1394792" cy="3125063"/>
          </a:xfrm>
          <a:prstGeom prst="ellipse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18AD20-7C46-1248-A301-FC87AE08D62F}"/>
              </a:ext>
            </a:extLst>
          </p:cNvPr>
          <p:cNvSpPr txBox="1"/>
          <p:nvPr/>
        </p:nvSpPr>
        <p:spPr>
          <a:xfrm>
            <a:off x="3906928" y="1640166"/>
            <a:ext cx="36744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4"/>
                </a:solidFill>
              </a:rPr>
              <a:t>Filters by category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78F54AF-4A95-364A-929B-5C064D54E91C}"/>
              </a:ext>
            </a:extLst>
          </p:cNvPr>
          <p:cNvCxnSpPr>
            <a:endCxn id="10" idx="7"/>
          </p:cNvCxnSpPr>
          <p:nvPr/>
        </p:nvCxnSpPr>
        <p:spPr>
          <a:xfrm flipH="1">
            <a:off x="3598414" y="2289256"/>
            <a:ext cx="1212125" cy="154080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0014B92-15C4-2545-98C9-06C7B375E950}"/>
              </a:ext>
            </a:extLst>
          </p:cNvPr>
          <p:cNvCxnSpPr>
            <a:cxnSpLocks/>
            <a:stCxn id="12" idx="2"/>
            <a:endCxn id="11" idx="1"/>
          </p:cNvCxnSpPr>
          <p:nvPr/>
        </p:nvCxnSpPr>
        <p:spPr>
          <a:xfrm>
            <a:off x="5744130" y="2286497"/>
            <a:ext cx="1119351" cy="70146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FAC20C1E-F116-244C-9936-E630F063223E}"/>
              </a:ext>
            </a:extLst>
          </p:cNvPr>
          <p:cNvSpPr txBox="1"/>
          <p:nvPr/>
        </p:nvSpPr>
        <p:spPr>
          <a:xfrm>
            <a:off x="721286" y="5821350"/>
            <a:ext cx="106192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Guides the “search” through structured data by their classification or characteristics</a:t>
            </a:r>
          </a:p>
        </p:txBody>
      </p:sp>
    </p:spTree>
    <p:extLst>
      <p:ext uri="{BB962C8B-B14F-4D97-AF65-F5344CB8AC3E}">
        <p14:creationId xmlns:p14="http://schemas.microsoft.com/office/powerpoint/2010/main" val="37671316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screenshot of a computer&#10;&#10;Description automatically generated">
            <a:extLst>
              <a:ext uri="{FF2B5EF4-FFF2-40B4-BE49-F238E27FC236}">
                <a16:creationId xmlns:a16="http://schemas.microsoft.com/office/drawing/2014/main" id="{335BD797-0020-91FC-0DD0-E8E952CA5A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2503" y="2185300"/>
            <a:ext cx="5557955" cy="3764948"/>
          </a:xfrm>
          <a:prstGeom prst="rect">
            <a:avLst/>
          </a:prstGeom>
        </p:spPr>
      </p:pic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F0E1CB1F-4FEC-4437-C47D-4B6FF35D58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586" y="2155635"/>
            <a:ext cx="5557955" cy="37649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E75D86-47EE-034E-872B-ED5FB60D1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Data in </a:t>
            </a:r>
            <a:r>
              <a:rPr lang="en-US" dirty="0" err="1"/>
              <a:t>FaceBase</a:t>
            </a:r>
            <a:endParaRPr lang="en-US" dirty="0"/>
          </a:p>
        </p:txBody>
      </p:sp>
      <p:sp>
        <p:nvSpPr>
          <p:cNvPr id="12" name="Striped Right Arrow 11">
            <a:extLst>
              <a:ext uri="{FF2B5EF4-FFF2-40B4-BE49-F238E27FC236}">
                <a16:creationId xmlns:a16="http://schemas.microsoft.com/office/drawing/2014/main" id="{399D94F2-56D9-4E45-BFF9-C31D2CA35750}"/>
              </a:ext>
            </a:extLst>
          </p:cNvPr>
          <p:cNvSpPr/>
          <p:nvPr/>
        </p:nvSpPr>
        <p:spPr>
          <a:xfrm>
            <a:off x="5665864" y="3570970"/>
            <a:ext cx="672548" cy="934278"/>
          </a:xfrm>
          <a:prstGeom prst="stripedRigh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04494A8-5C5C-6E46-AE51-DDBFBDE38421}"/>
              </a:ext>
            </a:extLst>
          </p:cNvPr>
          <p:cNvSpPr/>
          <p:nvPr/>
        </p:nvSpPr>
        <p:spPr>
          <a:xfrm>
            <a:off x="6437042" y="2888916"/>
            <a:ext cx="1394792" cy="2795584"/>
          </a:xfrm>
          <a:prstGeom prst="ellipse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19D93B-5C0B-E049-8699-D7F60741ABBE}"/>
              </a:ext>
            </a:extLst>
          </p:cNvPr>
          <p:cNvSpPr txBox="1"/>
          <p:nvPr/>
        </p:nvSpPr>
        <p:spPr>
          <a:xfrm>
            <a:off x="6805394" y="1443283"/>
            <a:ext cx="36744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4"/>
                </a:solidFill>
              </a:rPr>
              <a:t>Filters by category</a:t>
            </a:r>
          </a:p>
          <a:p>
            <a:endParaRPr lang="en-US" sz="3600" b="1" dirty="0">
              <a:solidFill>
                <a:schemeClr val="accent4"/>
              </a:solidFill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607A728-9935-E34F-B3E0-4D28B555A4D9}"/>
              </a:ext>
            </a:extLst>
          </p:cNvPr>
          <p:cNvCxnSpPr>
            <a:cxnSpLocks/>
          </p:cNvCxnSpPr>
          <p:nvPr/>
        </p:nvCxnSpPr>
        <p:spPr>
          <a:xfrm flipH="1">
            <a:off x="1458097" y="2112169"/>
            <a:ext cx="1868656" cy="1906964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8A825D4-21E1-3D4C-B562-BC6131F6CD3A}"/>
              </a:ext>
            </a:extLst>
          </p:cNvPr>
          <p:cNvCxnSpPr>
            <a:cxnSpLocks/>
          </p:cNvCxnSpPr>
          <p:nvPr/>
        </p:nvCxnSpPr>
        <p:spPr>
          <a:xfrm flipH="1">
            <a:off x="7463481" y="2155635"/>
            <a:ext cx="1179115" cy="910016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500558D0-2FDE-1746-91F3-96279710BAFE}"/>
              </a:ext>
            </a:extLst>
          </p:cNvPr>
          <p:cNvSpPr txBox="1"/>
          <p:nvPr/>
        </p:nvSpPr>
        <p:spPr>
          <a:xfrm>
            <a:off x="1126236" y="5821350"/>
            <a:ext cx="98094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Guided search through the project-dataset-experiment-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</a:rPr>
              <a:t>biosample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data model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5CEB451-508A-1815-58D1-718A1FE34AA4}"/>
              </a:ext>
            </a:extLst>
          </p:cNvPr>
          <p:cNvSpPr txBox="1"/>
          <p:nvPr/>
        </p:nvSpPr>
        <p:spPr>
          <a:xfrm>
            <a:off x="2373480" y="1443282"/>
            <a:ext cx="34179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4"/>
                </a:solidFill>
              </a:rPr>
              <a:t>Search &amp; Browse</a:t>
            </a:r>
          </a:p>
          <a:p>
            <a:endParaRPr lang="en-US" sz="3600" b="1" dirty="0">
              <a:solidFill>
                <a:schemeClr val="accent4"/>
              </a:solidFill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79BC9B6-E915-8F32-EBB9-9BC273613059}"/>
              </a:ext>
            </a:extLst>
          </p:cNvPr>
          <p:cNvCxnSpPr>
            <a:cxnSpLocks/>
          </p:cNvCxnSpPr>
          <p:nvPr/>
        </p:nvCxnSpPr>
        <p:spPr>
          <a:xfrm>
            <a:off x="3412662" y="2155635"/>
            <a:ext cx="375191" cy="1180689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50649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7A043071-CDBD-E942-B9B2-C8E27FE1504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905" y="1286835"/>
            <a:ext cx="6584189" cy="4559551"/>
          </a:xfr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A709B5-D97A-2044-B45A-1F14DBC1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19075"/>
            <a:ext cx="10972800" cy="639763"/>
          </a:xfrm>
        </p:spPr>
        <p:txBody>
          <a:bodyPr wrap="square" anchor="ctr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dirty="0"/>
              <a:t>Ready for Reuse, Reproducibility, (Re)analysis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1E5E1E-A4DA-484B-91AD-9D33F5174CC0}"/>
              </a:ext>
            </a:extLst>
          </p:cNvPr>
          <p:cNvSpPr txBox="1"/>
          <p:nvPr/>
        </p:nvSpPr>
        <p:spPr>
          <a:xfrm>
            <a:off x="7228704" y="1286835"/>
            <a:ext cx="4353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Represents the group contributing data, funding, and team members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FCBC9D-78D8-3142-B3DE-C18F2019D178}"/>
              </a:ext>
            </a:extLst>
          </p:cNvPr>
          <p:cNvSpPr txBox="1"/>
          <p:nvPr/>
        </p:nvSpPr>
        <p:spPr>
          <a:xfrm>
            <a:off x="7228704" y="2339300"/>
            <a:ext cx="3194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Collection of data and metadata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70B80D-9AED-FD4E-B849-8DDE66F9DA73}"/>
              </a:ext>
            </a:extLst>
          </p:cNvPr>
          <p:cNvSpPr txBox="1"/>
          <p:nvPr/>
        </p:nvSpPr>
        <p:spPr>
          <a:xfrm>
            <a:off x="7228704" y="3216920"/>
            <a:ext cx="4353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Specifies assay type, protocol used, instruments, </a:t>
            </a:r>
            <a:r>
              <a:rPr lang="en-US" dirty="0" err="1"/>
              <a:t>etc</a:t>
            </a:r>
            <a:r>
              <a:rPr lang="en-US" dirty="0"/>
              <a:t> for each experiment.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60E2D5-A48E-1A4F-8C81-9A88DA2B815B}"/>
              </a:ext>
            </a:extLst>
          </p:cNvPr>
          <p:cNvSpPr txBox="1"/>
          <p:nvPr/>
        </p:nvSpPr>
        <p:spPr>
          <a:xfrm>
            <a:off x="953441" y="4038096"/>
            <a:ext cx="37009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Provides details about the tissue: species, genotype, age stage, anatomy, etc.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FBB2C5-EC3A-BB48-9CA8-A426DF02D03E}"/>
              </a:ext>
            </a:extLst>
          </p:cNvPr>
          <p:cNvSpPr txBox="1"/>
          <p:nvPr/>
        </p:nvSpPr>
        <p:spPr>
          <a:xfrm>
            <a:off x="7228704" y="5131034"/>
            <a:ext cx="40900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Collects data output: imaging, microscopy, sequencing and others…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037EF3-8CCB-3145-8E00-5AD46CDBEFEB}"/>
              </a:ext>
            </a:extLst>
          </p:cNvPr>
          <p:cNvSpPr txBox="1"/>
          <p:nvPr/>
        </p:nvSpPr>
        <p:spPr>
          <a:xfrm>
            <a:off x="473675" y="2339300"/>
            <a:ext cx="2194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Describe or reference protocol(s)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F2E18B0-FD33-5140-8A8F-3D4D1E4E1D85}"/>
              </a:ext>
            </a:extLst>
          </p:cNvPr>
          <p:cNvSpPr txBox="1"/>
          <p:nvPr/>
        </p:nvSpPr>
        <p:spPr>
          <a:xfrm>
            <a:off x="275760" y="6172563"/>
            <a:ext cx="763578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1" dirty="0">
                <a:solidFill>
                  <a:schemeClr val="accent2"/>
                </a:solidFill>
              </a:rPr>
              <a:t>Based on “FAIR data” principles, for increased scientific utility</a:t>
            </a:r>
          </a:p>
        </p:txBody>
      </p:sp>
    </p:spTree>
    <p:extLst>
      <p:ext uri="{BB962C8B-B14F-4D97-AF65-F5344CB8AC3E}">
        <p14:creationId xmlns:p14="http://schemas.microsoft.com/office/powerpoint/2010/main" val="33982310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6"/>
          <p:cNvSpPr txBox="1">
            <a:spLocks noGrp="1"/>
          </p:cNvSpPr>
          <p:nvPr>
            <p:ph type="title"/>
          </p:nvPr>
        </p:nvSpPr>
        <p:spPr>
          <a:xfrm>
            <a:off x="609600" y="355492"/>
            <a:ext cx="7004538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/>
              <a:t>Review of Dataset Display</a:t>
            </a:r>
            <a:endParaRPr/>
          </a:p>
        </p:txBody>
      </p:sp>
      <p:pic>
        <p:nvPicPr>
          <p:cNvPr id="177" name="Google Shape;177;p6" descr="Graphical user interface, websit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76085" y="0"/>
            <a:ext cx="3307717" cy="68580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78" name="Google Shape;178;p6" descr="Graphical user interface, text, application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1160166" y="1865311"/>
            <a:ext cx="7389426" cy="409814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79" name="Google Shape;179;p6"/>
          <p:cNvSpPr/>
          <p:nvPr/>
        </p:nvSpPr>
        <p:spPr>
          <a:xfrm>
            <a:off x="9456104" y="264364"/>
            <a:ext cx="2505808" cy="2259895"/>
          </a:xfrm>
          <a:prstGeom prst="rect">
            <a:avLst/>
          </a:prstGeom>
          <a:noFill/>
          <a:ln w="38100" cap="flat" cmpd="sng">
            <a:solidFill>
              <a:srgbClr val="92D050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0" name="Google Shape;180;p6"/>
          <p:cNvCxnSpPr/>
          <p:nvPr/>
        </p:nvCxnSpPr>
        <p:spPr>
          <a:xfrm rot="10800000" flipH="1">
            <a:off x="8549592" y="2511380"/>
            <a:ext cx="3430133" cy="3452072"/>
          </a:xfrm>
          <a:prstGeom prst="straightConnector1">
            <a:avLst/>
          </a:prstGeom>
          <a:noFill/>
          <a:ln w="381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81" name="Google Shape;181;p6"/>
          <p:cNvCxnSpPr>
            <a:stCxn id="178" idx="0"/>
          </p:cNvCxnSpPr>
          <p:nvPr/>
        </p:nvCxnSpPr>
        <p:spPr>
          <a:xfrm rot="10800000" flipH="1">
            <a:off x="4854879" y="264511"/>
            <a:ext cx="4601100" cy="1600800"/>
          </a:xfrm>
          <a:prstGeom prst="straightConnector1">
            <a:avLst/>
          </a:prstGeom>
          <a:noFill/>
          <a:ln w="381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82" name="Google Shape;182;p6"/>
          <p:cNvCxnSpPr>
            <a:cxnSpLocks/>
            <a:stCxn id="183" idx="2"/>
          </p:cNvCxnSpPr>
          <p:nvPr/>
        </p:nvCxnSpPr>
        <p:spPr>
          <a:xfrm>
            <a:off x="2766642" y="1811624"/>
            <a:ext cx="1461679" cy="578008"/>
          </a:xfrm>
          <a:prstGeom prst="straightConnector1">
            <a:avLst/>
          </a:prstGeom>
          <a:noFill/>
          <a:ln w="38100" cap="flat" cmpd="sng">
            <a:solidFill>
              <a:srgbClr val="70AD47">
                <a:alpha val="49019"/>
              </a:srgbClr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83" name="Google Shape;183;p6"/>
          <p:cNvSpPr txBox="1"/>
          <p:nvPr/>
        </p:nvSpPr>
        <p:spPr>
          <a:xfrm>
            <a:off x="1004898" y="1165334"/>
            <a:ext cx="352348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Persistent Identifiers </a:t>
            </a:r>
            <a:br>
              <a:rPr lang="en-US" sz="1800" b="1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(e.g., Digital Object Identifiers)</a:t>
            </a:r>
            <a:endParaRPr dirty="0"/>
          </a:p>
        </p:txBody>
      </p:sp>
      <p:sp>
        <p:nvSpPr>
          <p:cNvPr id="184" name="Google Shape;184;p6"/>
          <p:cNvSpPr txBox="1"/>
          <p:nvPr/>
        </p:nvSpPr>
        <p:spPr>
          <a:xfrm>
            <a:off x="358617" y="6199175"/>
            <a:ext cx="266246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Standardized Terminology</a:t>
            </a:r>
            <a:endParaRPr dirty="0"/>
          </a:p>
        </p:txBody>
      </p:sp>
      <p:sp>
        <p:nvSpPr>
          <p:cNvPr id="185" name="Google Shape;185;p6"/>
          <p:cNvSpPr txBox="1"/>
          <p:nvPr/>
        </p:nvSpPr>
        <p:spPr>
          <a:xfrm>
            <a:off x="102585" y="2677298"/>
            <a:ext cx="124245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Protocols</a:t>
            </a:r>
            <a:endParaRPr dirty="0"/>
          </a:p>
        </p:txBody>
      </p:sp>
      <p:cxnSp>
        <p:nvCxnSpPr>
          <p:cNvPr id="186" name="Google Shape;186;p6"/>
          <p:cNvCxnSpPr>
            <a:cxnSpLocks/>
            <a:stCxn id="185" idx="2"/>
          </p:cNvCxnSpPr>
          <p:nvPr/>
        </p:nvCxnSpPr>
        <p:spPr>
          <a:xfrm>
            <a:off x="723813" y="3046630"/>
            <a:ext cx="1594164" cy="764741"/>
          </a:xfrm>
          <a:prstGeom prst="straightConnector1">
            <a:avLst/>
          </a:prstGeom>
          <a:noFill/>
          <a:ln w="38100" cap="flat" cmpd="sng">
            <a:solidFill>
              <a:srgbClr val="70AD47">
                <a:alpha val="49019"/>
              </a:srgbClr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87" name="Google Shape;187;p6"/>
          <p:cNvCxnSpPr>
            <a:stCxn id="184" idx="0"/>
          </p:cNvCxnSpPr>
          <p:nvPr/>
        </p:nvCxnSpPr>
        <p:spPr>
          <a:xfrm rot="10800000" flipH="1">
            <a:off x="1689847" y="5713775"/>
            <a:ext cx="660600" cy="485400"/>
          </a:xfrm>
          <a:prstGeom prst="straightConnector1">
            <a:avLst/>
          </a:prstGeom>
          <a:noFill/>
          <a:ln w="38100" cap="flat" cmpd="sng">
            <a:solidFill>
              <a:srgbClr val="70AD47">
                <a:alpha val="49019"/>
              </a:srgbClr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88" name="Google Shape;188;p6"/>
          <p:cNvSpPr txBox="1"/>
          <p:nvPr/>
        </p:nvSpPr>
        <p:spPr>
          <a:xfrm>
            <a:off x="6824821" y="6240189"/>
            <a:ext cx="188801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Additional Details</a:t>
            </a:r>
            <a:endParaRPr/>
          </a:p>
        </p:txBody>
      </p:sp>
      <p:sp>
        <p:nvSpPr>
          <p:cNvPr id="189" name="Google Shape;189;p6"/>
          <p:cNvSpPr/>
          <p:nvPr/>
        </p:nvSpPr>
        <p:spPr>
          <a:xfrm rot="10800000" flipH="1">
            <a:off x="8685245" y="6383212"/>
            <a:ext cx="381680" cy="369332"/>
          </a:xfrm>
          <a:prstGeom prst="bentUpArrow">
            <a:avLst>
              <a:gd name="adj1" fmla="val 25000"/>
              <a:gd name="adj2" fmla="val 25000"/>
              <a:gd name="adj3" fmla="val 25000"/>
            </a:avLst>
          </a:prstGeom>
          <a:gradFill>
            <a:gsLst>
              <a:gs pos="0">
                <a:srgbClr val="B4D4A5"/>
              </a:gs>
              <a:gs pos="50000">
                <a:srgbClr val="A8CD97"/>
              </a:gs>
              <a:gs pos="100000">
                <a:srgbClr val="9BC985"/>
              </a:gs>
            </a:gsLst>
            <a:lin ang="5400000" scaled="0"/>
          </a:gradFill>
          <a:ln w="952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6"/>
          <p:cNvSpPr txBox="1"/>
          <p:nvPr/>
        </p:nvSpPr>
        <p:spPr>
          <a:xfrm>
            <a:off x="98250" y="4180703"/>
            <a:ext cx="2219728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Keywords</a:t>
            </a:r>
            <a:endParaRPr dirty="0"/>
          </a:p>
        </p:txBody>
      </p:sp>
      <p:cxnSp>
        <p:nvCxnSpPr>
          <p:cNvPr id="191" name="Google Shape;191;p6"/>
          <p:cNvCxnSpPr>
            <a:cxnSpLocks/>
          </p:cNvCxnSpPr>
          <p:nvPr/>
        </p:nvCxnSpPr>
        <p:spPr>
          <a:xfrm>
            <a:off x="775952" y="4597240"/>
            <a:ext cx="605182" cy="628216"/>
          </a:xfrm>
          <a:prstGeom prst="straightConnector1">
            <a:avLst/>
          </a:prstGeom>
          <a:noFill/>
          <a:ln w="38100" cap="flat" cmpd="sng">
            <a:solidFill>
              <a:srgbClr val="70AD47">
                <a:alpha val="49019"/>
              </a:srgbClr>
            </a:solidFill>
            <a:prstDash val="solid"/>
            <a:miter lim="800000"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9F8E91B-DFD4-E74B-8A8E-A5470FBB7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55492"/>
            <a:ext cx="7004538" cy="639763"/>
          </a:xfrm>
        </p:spPr>
        <p:txBody>
          <a:bodyPr>
            <a:normAutofit fontScale="90000"/>
          </a:bodyPr>
          <a:lstStyle/>
          <a:p>
            <a:r>
              <a:rPr lang="en-US" dirty="0"/>
              <a:t>Citing Datasets In Publications</a:t>
            </a:r>
          </a:p>
        </p:txBody>
      </p:sp>
      <p:pic>
        <p:nvPicPr>
          <p:cNvPr id="6" name="Picture 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91201599-D820-7C4D-88E1-C21E1030D7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6085" y="0"/>
            <a:ext cx="3307717" cy="6858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32F9AF5-695C-BC4C-BFC1-FE47D8CF4AFD}"/>
              </a:ext>
            </a:extLst>
          </p:cNvPr>
          <p:cNvCxnSpPr>
            <a:cxnSpLocks/>
            <a:stCxn id="30" idx="0"/>
          </p:cNvCxnSpPr>
          <p:nvPr/>
        </p:nvCxnSpPr>
        <p:spPr>
          <a:xfrm flipV="1">
            <a:off x="6142681" y="244699"/>
            <a:ext cx="5731640" cy="1242279"/>
          </a:xfrm>
          <a:prstGeom prst="line">
            <a:avLst/>
          </a:prstGeom>
          <a:ln w="76200">
            <a:solidFill>
              <a:srgbClr val="92D050"/>
            </a:solidFill>
            <a:headEnd type="none" w="med" len="med"/>
            <a:tailEnd type="triangle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8" name="Content Placeholder 8">
            <a:extLst>
              <a:ext uri="{FF2B5EF4-FFF2-40B4-BE49-F238E27FC236}">
                <a16:creationId xmlns:a16="http://schemas.microsoft.com/office/drawing/2014/main" id="{38203074-DD0D-D44D-9620-0163799C6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742" y="1321791"/>
            <a:ext cx="3022315" cy="5183828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en-US" altLang="en-US" sz="2300" b="1" dirty="0"/>
              <a:t>Citable Data IDs:</a:t>
            </a:r>
            <a:endParaRPr lang="en-US" altLang="en-US" sz="2300" i="1" dirty="0"/>
          </a:p>
          <a:p>
            <a:pPr eaLnBrk="1" hangingPunct="1"/>
            <a:r>
              <a:rPr lang="en-US" altLang="en-US" sz="2300" dirty="0"/>
              <a:t>Globally-unique</a:t>
            </a:r>
          </a:p>
          <a:p>
            <a:pPr eaLnBrk="1" hangingPunct="1"/>
            <a:r>
              <a:rPr lang="en-US" altLang="en-US" sz="2300" dirty="0"/>
              <a:t>Persistent</a:t>
            </a:r>
          </a:p>
          <a:p>
            <a:pPr eaLnBrk="1" hangingPunct="1"/>
            <a:r>
              <a:rPr lang="en-US" altLang="en-US" sz="2300" dirty="0"/>
              <a:t>Actionable</a:t>
            </a:r>
          </a:p>
          <a:p>
            <a:pPr eaLnBrk="1" hangingPunct="1"/>
            <a:r>
              <a:rPr lang="en-US" altLang="en-US" sz="2300" dirty="0"/>
              <a:t>Versioned</a:t>
            </a:r>
          </a:p>
          <a:p>
            <a:pPr eaLnBrk="1" hangingPunct="1"/>
            <a:r>
              <a:rPr lang="en-US" altLang="en-US" sz="2300" dirty="0"/>
              <a:t>Publishable</a:t>
            </a:r>
          </a:p>
          <a:p>
            <a:pPr eaLnBrk="1" hangingPunct="1"/>
            <a:endParaRPr lang="en-US" altLang="en-US" sz="2300" dirty="0"/>
          </a:p>
          <a:p>
            <a:pPr eaLnBrk="1" hangingPunct="1">
              <a:buFont typeface="Wingdings" pitchFamily="2" charset="2"/>
              <a:buChar char="ü"/>
            </a:pPr>
            <a:r>
              <a:rPr lang="en-US" altLang="en-US" sz="2300" dirty="0">
                <a:solidFill>
                  <a:schemeClr val="accent6"/>
                </a:solidFill>
              </a:rPr>
              <a:t>Cite data as you would any other work that you use</a:t>
            </a:r>
            <a:endParaRPr lang="en-US" altLang="en-US" sz="2300" i="1" dirty="0">
              <a:solidFill>
                <a:schemeClr val="accent6"/>
              </a:solidFill>
            </a:endParaRPr>
          </a:p>
          <a:p>
            <a:pPr eaLnBrk="1" hangingPunct="1">
              <a:buFont typeface="Wingdings" pitchFamily="2" charset="2"/>
              <a:buChar char="ü"/>
            </a:pPr>
            <a:r>
              <a:rPr lang="en-US" altLang="en-US" sz="2300" dirty="0">
                <a:solidFill>
                  <a:schemeClr val="accent2"/>
                </a:solidFill>
              </a:rPr>
              <a:t>Always include the DOI! </a:t>
            </a:r>
            <a:r>
              <a:rPr lang="en-US" altLang="en-US" sz="2300" dirty="0">
                <a:solidFill>
                  <a:schemeClr val="accent2"/>
                </a:solidFill>
                <a:sym typeface="Wingdings" pitchFamily="2" charset="2"/>
              </a:rPr>
              <a:t> </a:t>
            </a:r>
            <a:endParaRPr lang="en-US" altLang="en-US" sz="2300" dirty="0">
              <a:solidFill>
                <a:schemeClr val="accent2"/>
              </a:solidFill>
            </a:endParaRPr>
          </a:p>
        </p:txBody>
      </p:sp>
      <p:pic>
        <p:nvPicPr>
          <p:cNvPr id="30" name="Picture 29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2CE84731-772B-AF4D-8F29-EE6A090D8C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7851" y="1486978"/>
            <a:ext cx="6049659" cy="4853454"/>
          </a:xfrm>
          <a:prstGeom prst="rect">
            <a:avLst/>
          </a:prstGeom>
        </p:spPr>
      </p:pic>
      <p:sp>
        <p:nvSpPr>
          <p:cNvPr id="2" name="Google Shape;184;p6">
            <a:extLst>
              <a:ext uri="{FF2B5EF4-FFF2-40B4-BE49-F238E27FC236}">
                <a16:creationId xmlns:a16="http://schemas.microsoft.com/office/drawing/2014/main" id="{AE6AE51D-2EE8-DB7F-D16B-FD799B51DE0E}"/>
              </a:ext>
            </a:extLst>
          </p:cNvPr>
          <p:cNvSpPr txBox="1"/>
          <p:nvPr/>
        </p:nvSpPr>
        <p:spPr>
          <a:xfrm>
            <a:off x="6282908" y="5650535"/>
            <a:ext cx="266246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Recommended Citation Format for Data</a:t>
            </a:r>
            <a:endParaRPr dirty="0"/>
          </a:p>
        </p:txBody>
      </p:sp>
      <p:cxnSp>
        <p:nvCxnSpPr>
          <p:cNvPr id="3" name="Google Shape;187;p6">
            <a:extLst>
              <a:ext uri="{FF2B5EF4-FFF2-40B4-BE49-F238E27FC236}">
                <a16:creationId xmlns:a16="http://schemas.microsoft.com/office/drawing/2014/main" id="{688D0768-D39E-F7BF-DA8A-9B25FDBBE677}"/>
              </a:ext>
            </a:extLst>
          </p:cNvPr>
          <p:cNvCxnSpPr>
            <a:cxnSpLocks/>
            <a:stCxn id="2" idx="0"/>
          </p:cNvCxnSpPr>
          <p:nvPr/>
        </p:nvCxnSpPr>
        <p:spPr>
          <a:xfrm flipH="1" flipV="1">
            <a:off x="6327648" y="5157216"/>
            <a:ext cx="1286490" cy="493319"/>
          </a:xfrm>
          <a:prstGeom prst="straightConnector1">
            <a:avLst/>
          </a:prstGeom>
          <a:noFill/>
          <a:ln w="38100" cap="flat" cmpd="sng">
            <a:solidFill>
              <a:srgbClr val="70AD47">
                <a:alpha val="49019"/>
              </a:srgbClr>
            </a:solidFill>
            <a:prstDash val="solid"/>
            <a:miter lim="800000"/>
            <a:headEnd type="none" w="sm" len="sm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35494540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0D354EA-9896-6CEE-4C4A-A39CC316F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DEMONSTRATION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043618-B814-D9CC-D59C-927BD866B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70247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General Search</a:t>
            </a:r>
          </a:p>
          <a:p>
            <a:pPr lvl="1"/>
            <a:r>
              <a:rPr lang="en-US" dirty="0">
                <a:hlinkClick r:id="rId3"/>
              </a:rPr>
              <a:t>www.facebase.org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 Search Data OR Browse All Datasets</a:t>
            </a:r>
          </a:p>
          <a:p>
            <a:r>
              <a:rPr lang="en-US" dirty="0">
                <a:sym typeface="Wingdings" pitchFamily="2" charset="2"/>
              </a:rPr>
              <a:t>Image Search</a:t>
            </a:r>
          </a:p>
          <a:p>
            <a:pPr lvl="1"/>
            <a:r>
              <a:rPr lang="en-US" dirty="0">
                <a:sym typeface="Wingdings" pitchFamily="2" charset="2"/>
                <a:hlinkClick r:id="rId3"/>
              </a:rPr>
              <a:t>www.facebase.org</a:t>
            </a:r>
            <a:r>
              <a:rPr lang="en-US" dirty="0">
                <a:sym typeface="Wingdings" pitchFamily="2" charset="2"/>
              </a:rPr>
              <a:t>  Data  Images</a:t>
            </a:r>
          </a:p>
          <a:p>
            <a:r>
              <a:rPr lang="en-US" dirty="0">
                <a:sym typeface="Wingdings" pitchFamily="2" charset="2"/>
              </a:rPr>
              <a:t>Visualization Examples</a:t>
            </a:r>
          </a:p>
          <a:p>
            <a:pPr lvl="1"/>
            <a:r>
              <a:rPr lang="en-US" dirty="0">
                <a:sym typeface="Wingdings" pitchFamily="2" charset="2"/>
              </a:rPr>
              <a:t>Image Volume</a:t>
            </a:r>
          </a:p>
          <a:p>
            <a:pPr lvl="2"/>
            <a:r>
              <a:rPr lang="en-US" dirty="0">
                <a:hlinkClick r:id="rId4"/>
              </a:rPr>
              <a:t>https://www.facebase.org/id/TKT</a:t>
            </a:r>
            <a:r>
              <a:rPr lang="en-US" dirty="0"/>
              <a:t> (skull)</a:t>
            </a:r>
          </a:p>
          <a:p>
            <a:pPr lvl="2"/>
            <a:r>
              <a:rPr lang="en-US" dirty="0">
                <a:hlinkClick r:id="rId5"/>
              </a:rPr>
              <a:t>https://www.facebase.org/id/1-SXC4</a:t>
            </a:r>
            <a:r>
              <a:rPr lang="en-US" dirty="0"/>
              <a:t> (dental)</a:t>
            </a:r>
          </a:p>
          <a:p>
            <a:pPr lvl="1"/>
            <a:r>
              <a:rPr lang="en-US" dirty="0"/>
              <a:t>Histology</a:t>
            </a:r>
          </a:p>
          <a:p>
            <a:pPr lvl="2"/>
            <a:r>
              <a:rPr lang="en-US" dirty="0">
                <a:hlinkClick r:id="rId6"/>
              </a:rPr>
              <a:t>https://www.facebase.org/id/1-W96W</a:t>
            </a:r>
            <a:endParaRPr lang="en-US" dirty="0"/>
          </a:p>
          <a:p>
            <a:pPr lvl="1"/>
            <a:r>
              <a:rPr lang="en-US" dirty="0"/>
              <a:t>Surface Model/Mesh</a:t>
            </a:r>
          </a:p>
          <a:p>
            <a:pPr lvl="2"/>
            <a:r>
              <a:rPr lang="en-US" dirty="0">
                <a:hlinkClick r:id="rId7"/>
              </a:rPr>
              <a:t>https://www.facebase.org/id/1-YQK8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Genome Browser</a:t>
            </a:r>
          </a:p>
          <a:p>
            <a:pPr lvl="2"/>
            <a:r>
              <a:rPr lang="en-US" dirty="0">
                <a:hlinkClick r:id="rId8"/>
              </a:rPr>
              <a:t>https://www.facebase.org/id/TMJ</a:t>
            </a:r>
            <a:endParaRPr lang="en-US" dirty="0">
              <a:hlinkClick r:id="rId9"/>
            </a:endParaRPr>
          </a:p>
          <a:p>
            <a:pPr lvl="2"/>
            <a:r>
              <a:rPr lang="en-US" dirty="0">
                <a:hlinkClick r:id="rId9"/>
              </a:rPr>
              <a:t>https://www.facebase.org/id/1-7780</a:t>
            </a:r>
            <a:endParaRPr lang="en-US" dirty="0"/>
          </a:p>
          <a:p>
            <a:pPr lvl="1"/>
            <a:r>
              <a:rPr lang="en-US" dirty="0"/>
              <a:t>Single Cell</a:t>
            </a:r>
          </a:p>
          <a:p>
            <a:pPr lvl="2"/>
            <a:r>
              <a:rPr lang="en-US" dirty="0">
                <a:hlinkClick r:id="rId10"/>
              </a:rPr>
              <a:t>https://www.facebase.org/id/R-PPWJ </a:t>
            </a:r>
          </a:p>
          <a:p>
            <a:pPr lvl="2"/>
            <a:r>
              <a:rPr lang="en-US" dirty="0">
                <a:hlinkClick r:id="rId10"/>
              </a:rPr>
              <a:t>https://www.facebase.org/id/V-J7QP</a:t>
            </a:r>
            <a:r>
              <a:rPr lang="en-US" dirty="0"/>
              <a:t> (direct)</a:t>
            </a:r>
            <a:endParaRPr lang="en-US" dirty="0">
              <a:hlinkClick r:id="rId10"/>
            </a:endParaRPr>
          </a:p>
        </p:txBody>
      </p:sp>
    </p:spTree>
    <p:extLst>
      <p:ext uri="{BB962C8B-B14F-4D97-AF65-F5344CB8AC3E}">
        <p14:creationId xmlns:p14="http://schemas.microsoft.com/office/powerpoint/2010/main" val="42380941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2277</TotalTime>
  <Words>424</Words>
  <Application>Microsoft Macintosh PowerPoint</Application>
  <PresentationFormat>Widescreen</PresentationFormat>
  <Paragraphs>67</Paragraphs>
  <Slides>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Wingdings</vt:lpstr>
      <vt:lpstr>Office Theme</vt:lpstr>
      <vt:lpstr>Searching for FaceBase Data</vt:lpstr>
      <vt:lpstr>An Analogy… Shopping for a Car Online</vt:lpstr>
      <vt:lpstr>"Faceted Navigation" through Structured Data</vt:lpstr>
      <vt:lpstr>Finding Data in FaceBase</vt:lpstr>
      <vt:lpstr>Ready for Reuse, Reproducibility, (Re)analysis</vt:lpstr>
      <vt:lpstr>Review of Dataset Display</vt:lpstr>
      <vt:lpstr>Citing Datasets In Publications</vt:lpstr>
      <vt:lpstr>DEMONSTRATION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Data Are Organized on FaceBase</dc:title>
  <dc:creator>Robert Edward Schuler</dc:creator>
  <cp:lastModifiedBy>Robert Schuler</cp:lastModifiedBy>
  <cp:revision>42</cp:revision>
  <dcterms:created xsi:type="dcterms:W3CDTF">2021-08-27T17:48:53Z</dcterms:created>
  <dcterms:modified xsi:type="dcterms:W3CDTF">2023-09-28T00:44:25Z</dcterms:modified>
</cp:coreProperties>
</file>