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346" r:id="rId6"/>
    <p:sldId id="261" r:id="rId7"/>
    <p:sldId id="263" r:id="rId8"/>
    <p:sldId id="260"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DngUa1cQe4fV4ZKFZd697TzVc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p:restoredTop sz="78014"/>
  </p:normalViewPr>
  <p:slideViewPr>
    <p:cSldViewPr snapToGrid="0">
      <p:cViewPr varScale="1">
        <p:scale>
          <a:sx n="97" d="100"/>
          <a:sy n="97" d="100"/>
        </p:scale>
        <p:origin x="14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back. In this session we will be describing and demonstrating the process for contributing data to FaceBase.</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First of all, we think FaceBase can provide a great home for your Dental, Oral, Craniofacial, and related 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While we have a broad collection of data across multiple animal models and human subjects, and multiple experimental assay types and imaging modalities, they are all tied together by their relationship to DOC and closely aligned research objectives.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FaceBase, data are “first class” research products. Just like a publication they have proper attribution; archive-grade, citable identifiers; and terms of use that inform users to cite your contributions; and all of it is enhanced with online visualization capabilities.</a:t>
            </a: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You initiate a data submission to FaceBase by filling out form. This information gets reviewed by the FaceBase Steering Committee and that vets all proposed contributions to FaceBase.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main criteria are appropriate handling of human subjects data and ethical handling of animal research – and then making sure the data are aligned with DOC and closely related research areas.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try to get back to you within 2-3 weeks.</a:t>
            </a:r>
            <a:endParaRPr dirty="0"/>
          </a:p>
        </p:txBody>
      </p:sp>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then typically like to meet briefly with someone from your team to just remind you of the process and answer any questions you may have upfront.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process is “self service” in the sense that you or someone from your team will be filling in online forms and uploading your data. We provide automated quality control feedback daily and when you are ready to make the data public we do a final review to ensure that we release quality curated data to the public.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Before you finalize any publications associated with the data (a) we can keep your data embargoed (private only visible to your team) and (b) we ask that you include proper citations to your own data. This helps to formalize your own “data availability” statement in your publication.</a:t>
            </a:r>
          </a:p>
          <a:p>
            <a:pPr marL="0" lvl="0" indent="0" algn="l" rtl="0">
              <a:spcBef>
                <a:spcPts val="0"/>
              </a:spcBef>
              <a:spcAft>
                <a:spcPts val="0"/>
              </a:spcAft>
              <a:buNone/>
            </a:pPr>
            <a:endParaRPr dirty="0"/>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that you will describe your datasets, follows the data model that we showed earlier in the data users session of the bootcamp.</a:t>
            </a:r>
          </a:p>
          <a:p>
            <a:endParaRPr lang="en-US" dirty="0"/>
          </a:p>
          <a:p>
            <a:r>
              <a:rPr lang="en-US" dirty="0"/>
              <a:t>The Project…</a:t>
            </a:r>
          </a:p>
          <a:p>
            <a:endParaRPr lang="en-US" dirty="0"/>
          </a:p>
          <a:p>
            <a:r>
              <a:rPr lang="en-US" dirty="0"/>
              <a:t>We typically find that the data model is fairly intuitive for most contributors as it represents the key concepts for most classes of research in a fairly straightforward manner.</a:t>
            </a:r>
          </a:p>
        </p:txBody>
      </p:sp>
      <p:sp>
        <p:nvSpPr>
          <p:cNvPr id="4" name="Slide Number Placeholder 3"/>
          <p:cNvSpPr>
            <a:spLocks noGrp="1"/>
          </p:cNvSpPr>
          <p:nvPr>
            <p:ph type="sldNum" sz="quarter" idx="5"/>
          </p:nvPr>
        </p:nvSpPr>
        <p:spPr/>
        <p:txBody>
          <a:bodyPr/>
          <a:lstStyle/>
          <a:p>
            <a:pPr>
              <a:defRPr/>
            </a:pPr>
            <a:fld id="{597EBC63-0C6F-0546-B082-2721BA22FA3D}" type="slidenum">
              <a:rPr lang="en-US" smtClean="0"/>
              <a:pPr>
                <a:defRPr/>
              </a:pPr>
              <a:t>5</a:t>
            </a:fld>
            <a:endParaRPr lang="en-US"/>
          </a:p>
        </p:txBody>
      </p:sp>
    </p:spTree>
    <p:extLst>
      <p:ext uri="{BB962C8B-B14F-4D97-AF65-F5344CB8AC3E}">
        <p14:creationId xmlns:p14="http://schemas.microsoft.com/office/powerpoint/2010/main" val="313691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dataset is composed on FaceBase, it gets a Digital Object Identifier – an archive grade persisted ID for your data – and its resolvable to take readers right to your data on </a:t>
            </a:r>
            <a:r>
              <a:rPr lang="en-US" dirty="0" err="1"/>
              <a:t>facebase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addition to the title, description, and keywords from “standardized terminology”, you may also want to Cross-reference data submitted to another site/repository/database (GEO, </a:t>
            </a:r>
            <a:r>
              <a:rPr lang="en-US" dirty="0" err="1"/>
              <a:t>dbGaP</a:t>
            </a:r>
            <a:r>
              <a:rPr lang="en-US" dirty="0"/>
              <a:t>, </a:t>
            </a:r>
            <a:r>
              <a:rPr lang="en-US" dirty="0" err="1"/>
              <a:t>etc</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Finally, I also want to point out that every dataset has clearly displayed Attribution so that the contributors to the dataset are given credit. And the contributors are of course included in the citations that we generate (and will look at next).</a:t>
            </a:r>
          </a:p>
          <a:p>
            <a:pPr marL="0" lvl="0" indent="0" algn="l" rtl="0">
              <a:spcBef>
                <a:spcPts val="0"/>
              </a:spcBef>
              <a:spcAft>
                <a:spcPts val="0"/>
              </a:spcAft>
              <a:buNone/>
            </a:pPr>
            <a:endParaRPr lang="en-US" dirty="0"/>
          </a:p>
        </p:txBody>
      </p:sp>
      <p:sp>
        <p:nvSpPr>
          <p:cNvPr id="174" name="Google Shape;1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can also enhance the accessibility and usability of your research data through online visualization. </a:t>
            </a:r>
          </a:p>
          <a:p>
            <a:pPr marL="0" lvl="0" indent="0" algn="l" rtl="0">
              <a:spcBef>
                <a:spcPts val="0"/>
              </a:spcBef>
              <a:spcAft>
                <a:spcPts val="0"/>
              </a:spcAft>
              <a:buNone/>
            </a:pPr>
            <a:endParaRPr lang="en-US" dirty="0"/>
          </a:p>
          <a:p>
            <a:pPr marL="171450" lvl="0" indent="-171450" algn="l" rtl="0">
              <a:spcBef>
                <a:spcPts val="0"/>
              </a:spcBef>
              <a:spcAft>
                <a:spcPts val="0"/>
              </a:spcAft>
              <a:buFontTx/>
              <a:buChar char="-"/>
            </a:pPr>
            <a:r>
              <a:rPr lang="en-US" dirty="0"/>
              <a:t>Orthogonal slice viewer</a:t>
            </a:r>
          </a:p>
          <a:p>
            <a:pPr marL="171450" lvl="0" indent="-171450" algn="l" rtl="0">
              <a:spcBef>
                <a:spcPts val="0"/>
              </a:spcBef>
              <a:spcAft>
                <a:spcPts val="0"/>
              </a:spcAft>
              <a:buFontTx/>
              <a:buChar char="-"/>
            </a:pPr>
            <a:r>
              <a:rPr lang="en-US" dirty="0"/>
              <a:t>3D volume viewer</a:t>
            </a:r>
          </a:p>
          <a:p>
            <a:pPr marL="171450" lvl="0" indent="-171450" algn="l" rtl="0">
              <a:spcBef>
                <a:spcPts val="0"/>
              </a:spcBef>
              <a:spcAft>
                <a:spcPts val="0"/>
              </a:spcAft>
              <a:buFontTx/>
              <a:buChar char="-"/>
            </a:pPr>
            <a:r>
              <a:rPr lang="en-US" dirty="0"/>
              <a:t>Surface model viewer</a:t>
            </a:r>
          </a:p>
          <a:p>
            <a:pPr marL="171450" lvl="0" indent="-171450" algn="l" rtl="0">
              <a:spcBef>
                <a:spcPts val="0"/>
              </a:spcBef>
              <a:spcAft>
                <a:spcPts val="0"/>
              </a:spcAft>
              <a:buFontTx/>
              <a:buChar char="-"/>
            </a:pPr>
            <a:r>
              <a:rPr lang="en-US" dirty="0"/>
              <a:t>High resolution microscopy with annotations</a:t>
            </a:r>
          </a:p>
          <a:p>
            <a:pPr marL="171450" lvl="0" indent="-171450" algn="l" rtl="0">
              <a:spcBef>
                <a:spcPts val="0"/>
              </a:spcBef>
              <a:spcAft>
                <a:spcPts val="0"/>
              </a:spcAft>
              <a:buFontTx/>
              <a:buChar char="-"/>
            </a:pPr>
            <a:r>
              <a:rPr lang="en-US" dirty="0"/>
              <a:t>Single Cell Browser</a:t>
            </a:r>
          </a:p>
          <a:p>
            <a:pPr marL="171450" lvl="0" indent="-171450" algn="l" rtl="0">
              <a:spcBef>
                <a:spcPts val="0"/>
              </a:spcBef>
              <a:spcAft>
                <a:spcPts val="0"/>
              </a:spcAft>
              <a:buFontTx/>
              <a:buChar char="-"/>
            </a:pPr>
            <a:r>
              <a:rPr lang="en-US" dirty="0"/>
              <a:t>Genome Browser</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Our automated data pipelines handle both single cell and high resolution 2D viewer. We are working on additional automated pipelines.</a:t>
            </a:r>
          </a:p>
          <a:p>
            <a:pPr marL="0" lvl="0" indent="0" algn="l" rtl="0">
              <a:spcBef>
                <a:spcPts val="0"/>
              </a:spcBef>
              <a:spcAft>
                <a:spcPts val="0"/>
              </a:spcAft>
              <a:buFontTx/>
              <a:buNone/>
            </a:pPr>
            <a:endParaRPr lang="en-US" dirty="0"/>
          </a:p>
        </p:txBody>
      </p:sp>
      <p:sp>
        <p:nvSpPr>
          <p:cNvPr id="209" name="Google Shape;20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Having your data on FaceBase means it is treated and recognized as a citable scholarly work. As I’ve indicated, we generate ready-to-use citations that include the contributors and DOI and title.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Again, plan ahead to include a citation to your dataset while you are preparing a manuscript for publication. Don’t wait until late in the process. We can embargo your data so that it remains privately held until released at a time of your choice to coincide with your publication.</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64" name="Google Shape;1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Finally, a few recommendations to streamline your experience contributing to </a:t>
            </a:r>
            <a:r>
              <a:rPr lang="en-US" dirty="0" err="1"/>
              <a:t>facebase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anytime you need, we are here to help – contact us through the FaceBase Helpline (help@...)</a:t>
            </a:r>
          </a:p>
          <a:p>
            <a:pPr marL="0" lvl="0" indent="0" algn="l" rtl="0">
              <a:spcBef>
                <a:spcPts val="0"/>
              </a:spcBef>
              <a:spcAft>
                <a:spcPts val="0"/>
              </a:spcAft>
              <a:buNone/>
            </a:pPr>
            <a:endParaRPr dirty="0"/>
          </a:p>
        </p:txBody>
      </p:sp>
      <p:sp>
        <p:nvSpPr>
          <p:cNvPr id="228" name="Google Shape;2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hyperlink" Target="https://www.facebase.org/contribu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facebase.org/contributing/submitt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mailto:help@facebase.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p:cNvSpPr txBox="1">
            <a:spLocks noGrp="1"/>
          </p:cNvSpPr>
          <p:nvPr>
            <p:ph type="ctrTitle"/>
          </p:nvPr>
        </p:nvSpPr>
        <p:spPr>
          <a:xfrm>
            <a:off x="699714" y="5490971"/>
            <a:ext cx="6962072" cy="1159200"/>
          </a:xfrm>
          <a:prstGeom prst="rect">
            <a:avLst/>
          </a:prstGeom>
        </p:spPr>
        <p:txBody>
          <a:bodyPr spcFirstLastPara="1" lIns="91425" tIns="45700" rIns="91425" bIns="45700" anchor="ctr" anchorCtr="0">
            <a:normAutofit/>
          </a:bodyPr>
          <a:lstStyle/>
          <a:p>
            <a:pPr marL="0" lvl="0" indent="0" algn="l" rtl="0">
              <a:spcBef>
                <a:spcPts val="0"/>
              </a:spcBef>
              <a:spcAft>
                <a:spcPts val="0"/>
              </a:spcAft>
              <a:buClr>
                <a:schemeClr val="dk1"/>
              </a:buClr>
              <a:buSzPts val="6000"/>
              <a:buFont typeface="Calibri"/>
              <a:buNone/>
            </a:pPr>
            <a:r>
              <a:rPr lang="en-US" sz="4000">
                <a:solidFill>
                  <a:srgbClr val="FFFFFF"/>
                </a:solidFill>
              </a:rPr>
              <a:t>Contributing to FaceBase</a:t>
            </a:r>
          </a:p>
        </p:txBody>
      </p:sp>
      <p:sp>
        <p:nvSpPr>
          <p:cNvPr id="90" name="Google Shape;90;p1"/>
          <p:cNvSpPr txBox="1">
            <a:spLocks noGrp="1"/>
          </p:cNvSpPr>
          <p:nvPr>
            <p:ph type="subTitle" idx="1"/>
          </p:nvPr>
        </p:nvSpPr>
        <p:spPr>
          <a:xfrm>
            <a:off x="8456522" y="5633765"/>
            <a:ext cx="3408555" cy="873612"/>
          </a:xfrm>
          <a:prstGeom prst="rect">
            <a:avLst/>
          </a:prstGeom>
        </p:spPr>
        <p:txBody>
          <a:bodyPr spcFirstLastPara="1" lIns="91425" tIns="45700" rIns="91425" bIns="45700" anchor="ctr" anchorCtr="0">
            <a:normAutofit/>
          </a:bodyPr>
          <a:lstStyle/>
          <a:p>
            <a:pPr marL="0" lvl="0" indent="0" algn="l" rtl="0">
              <a:spcBef>
                <a:spcPts val="0"/>
              </a:spcBef>
              <a:spcAft>
                <a:spcPts val="600"/>
              </a:spcAft>
              <a:buClr>
                <a:schemeClr val="dk1"/>
              </a:buClr>
              <a:buSzPts val="2400"/>
              <a:buNone/>
            </a:pPr>
            <a:r>
              <a:rPr lang="en-US" sz="2000" dirty="0">
                <a:solidFill>
                  <a:srgbClr val="FFFFFF"/>
                </a:solidFill>
              </a:rPr>
              <a:t>FaceBase 2024 Bootcamp for Users and Contributors</a:t>
            </a:r>
          </a:p>
        </p:txBody>
      </p:sp>
      <p:pic>
        <p:nvPicPr>
          <p:cNvPr id="4" name="Picture 3" descr="A black and blue logo&#10;&#10;Description automatically generated">
            <a:extLst>
              <a:ext uri="{FF2B5EF4-FFF2-40B4-BE49-F238E27FC236}">
                <a16:creationId xmlns:a16="http://schemas.microsoft.com/office/drawing/2014/main" id="{6B216873-0E8D-23AB-33B0-713E4925F244}"/>
              </a:ext>
            </a:extLst>
          </p:cNvPr>
          <p:cNvPicPr>
            <a:picLocks noChangeAspect="1"/>
          </p:cNvPicPr>
          <p:nvPr/>
        </p:nvPicPr>
        <p:blipFill>
          <a:blip r:embed="rId3"/>
          <a:stretch>
            <a:fillRect/>
          </a:stretch>
        </p:blipFill>
        <p:spPr>
          <a:xfrm>
            <a:off x="478535" y="1064530"/>
            <a:ext cx="11327549" cy="31717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body" idx="1"/>
          </p:nvPr>
        </p:nvSpPr>
        <p:spPr>
          <a:xfrm>
            <a:off x="484093" y="1761079"/>
            <a:ext cx="4973718" cy="446862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Broad collection of data</a:t>
            </a:r>
            <a:endParaRPr/>
          </a:p>
          <a:p>
            <a:pPr marL="685800" lvl="1" indent="-228600" algn="l" rtl="0">
              <a:lnSpc>
                <a:spcPct val="90000"/>
              </a:lnSpc>
              <a:spcBef>
                <a:spcPts val="500"/>
              </a:spcBef>
              <a:spcAft>
                <a:spcPts val="0"/>
              </a:spcAft>
              <a:buClr>
                <a:schemeClr val="dk1"/>
              </a:buClr>
              <a:buSzPct val="100000"/>
              <a:buChar char="•"/>
            </a:pPr>
            <a:r>
              <a:rPr lang="en-US"/>
              <a:t>Animal models and human subjects</a:t>
            </a:r>
            <a:endParaRPr/>
          </a:p>
          <a:p>
            <a:pPr marL="685800" lvl="1" indent="-228600" algn="l" rtl="0">
              <a:lnSpc>
                <a:spcPct val="90000"/>
              </a:lnSpc>
              <a:spcBef>
                <a:spcPts val="500"/>
              </a:spcBef>
              <a:spcAft>
                <a:spcPts val="0"/>
              </a:spcAft>
              <a:buClr>
                <a:schemeClr val="dk1"/>
              </a:buClr>
              <a:buSzPct val="100000"/>
              <a:buChar char="•"/>
            </a:pPr>
            <a:r>
              <a:rPr lang="en-US"/>
              <a:t>Imaging, omics, and other experiment types</a:t>
            </a:r>
            <a:endParaRPr/>
          </a:p>
          <a:p>
            <a:pPr marL="685800" lvl="1" indent="-87630"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Commonality: Craniofacial + Dental + Development + Dysmorphology</a:t>
            </a:r>
            <a:endParaRPr/>
          </a:p>
          <a:p>
            <a:pPr marL="685800" lvl="1" indent="-87630"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Your data are “first class” research products</a:t>
            </a:r>
            <a:endParaRPr/>
          </a:p>
          <a:p>
            <a:pPr marL="685800" lvl="1" indent="-87630"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Satisfy data sharing requirements</a:t>
            </a:r>
            <a:endParaRPr/>
          </a:p>
        </p:txBody>
      </p:sp>
      <p:pic>
        <p:nvPicPr>
          <p:cNvPr id="96" name="Google Shape;96;p2" descr="A close up of a flower&#10;&#10;Description automatically generated with medium confidence"/>
          <p:cNvPicPr preferRelativeResize="0"/>
          <p:nvPr/>
        </p:nvPicPr>
        <p:blipFill rotWithShape="1">
          <a:blip r:embed="rId3">
            <a:alphaModFix/>
          </a:blip>
          <a:srcRect/>
          <a:stretch/>
        </p:blipFill>
        <p:spPr>
          <a:xfrm>
            <a:off x="10439865" y="5161088"/>
            <a:ext cx="1371601" cy="1371601"/>
          </a:xfrm>
          <a:prstGeom prst="rect">
            <a:avLst/>
          </a:prstGeom>
          <a:noFill/>
          <a:ln>
            <a:noFill/>
          </a:ln>
        </p:spPr>
      </p:pic>
      <p:pic>
        <p:nvPicPr>
          <p:cNvPr id="97" name="Google Shape;97;p2" descr="A picture containing arthropod, vegetable&#10;&#10;Description automatically generated"/>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9257223" y="4532084"/>
            <a:ext cx="1806224" cy="1237785"/>
          </a:xfrm>
          <a:prstGeom prst="rect">
            <a:avLst/>
          </a:prstGeom>
          <a:noFill/>
          <a:ln>
            <a:noFill/>
          </a:ln>
        </p:spPr>
      </p:pic>
      <p:pic>
        <p:nvPicPr>
          <p:cNvPr id="98" name="Google Shape;98;p2" descr="A video game screen capture&#10;&#10;Description automatically generated with low confidence"/>
          <p:cNvPicPr preferRelativeResize="0"/>
          <p:nvPr/>
        </p:nvPicPr>
        <p:blipFill rotWithShape="1">
          <a:blip r:embed="rId5">
            <a:alphaModFix/>
          </a:blip>
          <a:srcRect/>
          <a:stretch/>
        </p:blipFill>
        <p:spPr>
          <a:xfrm>
            <a:off x="8051098" y="5161088"/>
            <a:ext cx="1524000" cy="901700"/>
          </a:xfrm>
          <a:prstGeom prst="rect">
            <a:avLst/>
          </a:prstGeom>
          <a:noFill/>
          <a:ln>
            <a:noFill/>
          </a:ln>
        </p:spPr>
      </p:pic>
      <p:sp>
        <p:nvSpPr>
          <p:cNvPr id="99" name="Google Shape;99;p2"/>
          <p:cNvSpPr txBox="1"/>
          <p:nvPr/>
        </p:nvSpPr>
        <p:spPr>
          <a:xfrm>
            <a:off x="8297476" y="6104512"/>
            <a:ext cx="10312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Fish Face</a:t>
            </a:r>
            <a:endParaRPr sz="1800" b="0" i="0" u="none" strike="noStrike" cap="none">
              <a:solidFill>
                <a:schemeClr val="dk1"/>
              </a:solidFill>
              <a:latin typeface="Calibri"/>
              <a:ea typeface="Calibri"/>
              <a:cs typeface="Calibri"/>
              <a:sym typeface="Calibri"/>
            </a:endParaRPr>
          </a:p>
        </p:txBody>
      </p:sp>
      <p:sp>
        <p:nvSpPr>
          <p:cNvPr id="100" name="Google Shape;100;p2"/>
          <p:cNvSpPr txBox="1"/>
          <p:nvPr/>
        </p:nvSpPr>
        <p:spPr>
          <a:xfrm>
            <a:off x="9076702" y="4190901"/>
            <a:ext cx="21073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Imaging Data</a:t>
            </a:r>
            <a:endParaRPr sz="1800" b="0" i="0" u="none" strike="noStrike" cap="none">
              <a:solidFill>
                <a:schemeClr val="dk1"/>
              </a:solidFill>
              <a:latin typeface="Calibri"/>
              <a:ea typeface="Calibri"/>
              <a:cs typeface="Calibri"/>
              <a:sym typeface="Calibri"/>
            </a:endParaRPr>
          </a:p>
        </p:txBody>
      </p:sp>
      <p:sp>
        <p:nvSpPr>
          <p:cNvPr id="101" name="Google Shape;101;p2"/>
          <p:cNvSpPr txBox="1"/>
          <p:nvPr/>
        </p:nvSpPr>
        <p:spPr>
          <a:xfrm>
            <a:off x="10071982" y="6518157"/>
            <a:ext cx="21073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Microscopy Data</a:t>
            </a:r>
            <a:endParaRPr sz="1800" b="0" i="0" u="none" strike="noStrike" cap="none">
              <a:solidFill>
                <a:schemeClr val="dk1"/>
              </a:solidFill>
              <a:latin typeface="Calibri"/>
              <a:ea typeface="Calibri"/>
              <a:cs typeface="Calibri"/>
              <a:sym typeface="Calibri"/>
            </a:endParaRPr>
          </a:p>
        </p:txBody>
      </p:sp>
      <p:pic>
        <p:nvPicPr>
          <p:cNvPr id="102" name="Google Shape;102;p2"/>
          <p:cNvPicPr preferRelativeResize="0"/>
          <p:nvPr/>
        </p:nvPicPr>
        <p:blipFill rotWithShape="1">
          <a:blip r:embed="rId6">
            <a:alphaModFix/>
          </a:blip>
          <a:srcRect/>
          <a:stretch/>
        </p:blipFill>
        <p:spPr>
          <a:xfrm>
            <a:off x="5403665" y="5102895"/>
            <a:ext cx="1492250" cy="1149350"/>
          </a:xfrm>
          <a:prstGeom prst="rect">
            <a:avLst/>
          </a:prstGeom>
          <a:noFill/>
          <a:ln>
            <a:noFill/>
          </a:ln>
        </p:spPr>
      </p:pic>
      <p:pic>
        <p:nvPicPr>
          <p:cNvPr id="103" name="Google Shape;103;p2" descr="A picture containing text&#10;&#10;Description automatically generated"/>
          <p:cNvPicPr preferRelativeResize="0"/>
          <p:nvPr/>
        </p:nvPicPr>
        <p:blipFill rotWithShape="1">
          <a:blip r:embed="rId7">
            <a:alphaModFix/>
          </a:blip>
          <a:srcRect/>
          <a:stretch/>
        </p:blipFill>
        <p:spPr>
          <a:xfrm>
            <a:off x="6511004" y="5518259"/>
            <a:ext cx="1371602" cy="896113"/>
          </a:xfrm>
          <a:prstGeom prst="rect">
            <a:avLst/>
          </a:prstGeom>
          <a:noFill/>
          <a:ln>
            <a:noFill/>
          </a:ln>
        </p:spPr>
      </p:pic>
      <p:sp>
        <p:nvSpPr>
          <p:cNvPr id="104" name="Google Shape;104;p2"/>
          <p:cNvSpPr txBox="1"/>
          <p:nvPr/>
        </p:nvSpPr>
        <p:spPr>
          <a:xfrm>
            <a:off x="5368233" y="6360156"/>
            <a:ext cx="220160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Surface Models</a:t>
            </a:r>
            <a:endParaRPr sz="1800" b="0" i="0" u="none" strike="noStrike" cap="none">
              <a:solidFill>
                <a:schemeClr val="dk1"/>
              </a:solidFill>
              <a:latin typeface="Calibri"/>
              <a:ea typeface="Calibri"/>
              <a:cs typeface="Calibri"/>
              <a:sym typeface="Calibri"/>
            </a:endParaRPr>
          </a:p>
        </p:txBody>
      </p:sp>
      <p:pic>
        <p:nvPicPr>
          <p:cNvPr id="105" name="Google Shape;105;p2" descr="Chart&#10;&#10;Description automatically generated with low confidence"/>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8018583" y="3064885"/>
            <a:ext cx="2417652" cy="1137719"/>
          </a:xfrm>
          <a:prstGeom prst="rect">
            <a:avLst/>
          </a:prstGeom>
          <a:noFill/>
          <a:ln>
            <a:noFill/>
          </a:ln>
        </p:spPr>
      </p:pic>
      <p:pic>
        <p:nvPicPr>
          <p:cNvPr id="106" name="Google Shape;106;p2" descr="A picture containing chair, helmet&#10;&#10;Description automatically generated"/>
          <p:cNvPicPr preferRelativeResize="0"/>
          <p:nvPr/>
        </p:nvPicPr>
        <p:blipFill rotWithShape="1">
          <a:blip r:embed="rId9" cstate="hqprint">
            <a:alphaModFix/>
            <a:extLst>
              <a:ext uri="{28A0092B-C50C-407E-A947-70E740481C1C}">
                <a14:useLocalDpi xmlns:a14="http://schemas.microsoft.com/office/drawing/2010/main"/>
              </a:ext>
            </a:extLst>
          </a:blip>
          <a:srcRect/>
          <a:stretch/>
        </p:blipFill>
        <p:spPr>
          <a:xfrm>
            <a:off x="6589315" y="3342306"/>
            <a:ext cx="1119938" cy="1112637"/>
          </a:xfrm>
          <a:prstGeom prst="rect">
            <a:avLst/>
          </a:prstGeom>
          <a:noFill/>
          <a:ln>
            <a:noFill/>
          </a:ln>
        </p:spPr>
      </p:pic>
      <p:sp>
        <p:nvSpPr>
          <p:cNvPr id="107" name="Google Shape;107;p2"/>
          <p:cNvSpPr txBox="1"/>
          <p:nvPr/>
        </p:nvSpPr>
        <p:spPr>
          <a:xfrm>
            <a:off x="6023890" y="4446061"/>
            <a:ext cx="220160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Sequencing Data and Genome Browser</a:t>
            </a:r>
            <a:endParaRPr sz="1800" b="0" i="0" u="none" strike="noStrike" cap="none">
              <a:solidFill>
                <a:schemeClr val="dk1"/>
              </a:solidFill>
              <a:latin typeface="Calibri"/>
              <a:ea typeface="Calibri"/>
              <a:cs typeface="Calibri"/>
              <a:sym typeface="Calibri"/>
            </a:endParaRPr>
          </a:p>
        </p:txBody>
      </p:sp>
      <p:pic>
        <p:nvPicPr>
          <p:cNvPr id="108" name="Google Shape;108;p2" descr="A picture containing spectacles, colorful, goggles&#10;&#10;Description automatically generated"/>
          <p:cNvPicPr preferRelativeResize="0"/>
          <p:nvPr/>
        </p:nvPicPr>
        <p:blipFill rotWithShape="1">
          <a:blip r:embed="rId10" cstate="hqprint">
            <a:alphaModFix/>
            <a:extLst>
              <a:ext uri="{28A0092B-C50C-407E-A947-70E740481C1C}">
                <a14:useLocalDpi xmlns:a14="http://schemas.microsoft.com/office/drawing/2010/main"/>
              </a:ext>
            </a:extLst>
          </a:blip>
          <a:srcRect/>
          <a:stretch/>
        </p:blipFill>
        <p:spPr>
          <a:xfrm>
            <a:off x="9511561" y="1131845"/>
            <a:ext cx="1371601" cy="1371601"/>
          </a:xfrm>
          <a:prstGeom prst="rect">
            <a:avLst/>
          </a:prstGeom>
          <a:noFill/>
          <a:ln>
            <a:noFill/>
          </a:ln>
        </p:spPr>
      </p:pic>
      <p:sp>
        <p:nvSpPr>
          <p:cNvPr id="109" name="Google Shape;109;p2"/>
          <p:cNvSpPr txBox="1"/>
          <p:nvPr/>
        </p:nvSpPr>
        <p:spPr>
          <a:xfrm>
            <a:off x="7596642" y="2622621"/>
            <a:ext cx="220160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Mouse Anatomy</a:t>
            </a:r>
            <a:endParaRPr sz="1800" b="0" i="0" u="none" strike="noStrike" cap="none">
              <a:solidFill>
                <a:schemeClr val="dk1"/>
              </a:solidFill>
              <a:latin typeface="Calibri"/>
              <a:ea typeface="Calibri"/>
              <a:cs typeface="Calibri"/>
              <a:sym typeface="Calibri"/>
            </a:endParaRPr>
          </a:p>
        </p:txBody>
      </p:sp>
      <p:sp>
        <p:nvSpPr>
          <p:cNvPr id="110" name="Google Shape;110;p2"/>
          <p:cNvSpPr txBox="1"/>
          <p:nvPr/>
        </p:nvSpPr>
        <p:spPr>
          <a:xfrm>
            <a:off x="9407805" y="2188554"/>
            <a:ext cx="15420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Skull Fly-</a:t>
            </a:r>
            <a:r>
              <a:rPr lang="en-US" sz="1800" b="0" i="0" u="none" strike="noStrike" cap="none">
                <a:solidFill>
                  <a:schemeClr val="dk1"/>
                </a:solidFill>
                <a:latin typeface="Calibri"/>
                <a:ea typeface="Calibri"/>
                <a:cs typeface="Calibri"/>
                <a:sym typeface="Calibri"/>
              </a:rPr>
              <a:t>through</a:t>
            </a:r>
            <a:endParaRPr sz="1800" b="0" i="0" u="none" strike="noStrike" cap="none">
              <a:solidFill>
                <a:schemeClr val="dk1"/>
              </a:solidFill>
              <a:latin typeface="Calibri"/>
              <a:ea typeface="Calibri"/>
              <a:cs typeface="Calibri"/>
              <a:sym typeface="Calibri"/>
            </a:endParaRPr>
          </a:p>
        </p:txBody>
      </p:sp>
      <p:sp>
        <p:nvSpPr>
          <p:cNvPr id="111" name="Google Shape;111;p2"/>
          <p:cNvSpPr txBox="1"/>
          <p:nvPr/>
        </p:nvSpPr>
        <p:spPr>
          <a:xfrm>
            <a:off x="10625920" y="3201969"/>
            <a:ext cx="151229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Cell Lineage</a:t>
            </a:r>
            <a:endParaRPr sz="1800" b="0" i="0" u="none" strike="noStrike" cap="none">
              <a:solidFill>
                <a:schemeClr val="dk1"/>
              </a:solidFill>
              <a:latin typeface="Calibri"/>
              <a:ea typeface="Calibri"/>
              <a:cs typeface="Calibri"/>
              <a:sym typeface="Calibri"/>
            </a:endParaRPr>
          </a:p>
        </p:txBody>
      </p:sp>
      <p:pic>
        <p:nvPicPr>
          <p:cNvPr id="112" name="Google Shape;112;p2" descr="A drawing of a person&#10;&#10;Description automatically generated with low confidence"/>
          <p:cNvPicPr preferRelativeResize="0"/>
          <p:nvPr/>
        </p:nvPicPr>
        <p:blipFill rotWithShape="1">
          <a:blip r:embed="rId11" cstate="hqprint">
            <a:alphaModFix/>
            <a:extLst>
              <a:ext uri="{28A0092B-C50C-407E-A947-70E740481C1C}">
                <a14:useLocalDpi xmlns:a14="http://schemas.microsoft.com/office/drawing/2010/main"/>
              </a:ext>
            </a:extLst>
          </a:blip>
          <a:srcRect/>
          <a:stretch/>
        </p:blipFill>
        <p:spPr>
          <a:xfrm>
            <a:off x="6645268" y="1306096"/>
            <a:ext cx="1115679" cy="1435920"/>
          </a:xfrm>
          <a:prstGeom prst="rect">
            <a:avLst/>
          </a:prstGeom>
          <a:noFill/>
          <a:ln>
            <a:noFill/>
          </a:ln>
        </p:spPr>
      </p:pic>
      <p:sp>
        <p:nvSpPr>
          <p:cNvPr id="113" name="Google Shape;113;p2"/>
          <p:cNvSpPr txBox="1"/>
          <p:nvPr/>
        </p:nvSpPr>
        <p:spPr>
          <a:xfrm>
            <a:off x="5636751" y="2688795"/>
            <a:ext cx="1770206"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Facial Scans and Facial Norms</a:t>
            </a:r>
            <a:endParaRPr sz="1800" b="0" i="0" u="none" strike="noStrike" cap="none">
              <a:solidFill>
                <a:schemeClr val="dk1"/>
              </a:solidFill>
              <a:latin typeface="Calibri"/>
              <a:ea typeface="Calibri"/>
              <a:cs typeface="Calibri"/>
              <a:sym typeface="Calibri"/>
            </a:endParaRPr>
          </a:p>
        </p:txBody>
      </p:sp>
      <p:pic>
        <p:nvPicPr>
          <p:cNvPr id="114" name="Google Shape;114;p2" descr="A picture containing diagram&#10;&#10;Description automatically generated"/>
          <p:cNvPicPr preferRelativeResize="0"/>
          <p:nvPr/>
        </p:nvPicPr>
        <p:blipFill rotWithShape="1">
          <a:blip r:embed="rId12" cstate="hqprint">
            <a:alphaModFix/>
            <a:extLst>
              <a:ext uri="{28A0092B-C50C-407E-A947-70E740481C1C}">
                <a14:useLocalDpi xmlns:a14="http://schemas.microsoft.com/office/drawing/2010/main"/>
              </a:ext>
            </a:extLst>
          </a:blip>
          <a:srcRect/>
          <a:stretch/>
        </p:blipFill>
        <p:spPr>
          <a:xfrm>
            <a:off x="7950314" y="1451849"/>
            <a:ext cx="1548588" cy="1238485"/>
          </a:xfrm>
          <a:prstGeom prst="rect">
            <a:avLst/>
          </a:prstGeom>
          <a:noFill/>
          <a:ln>
            <a:noFill/>
          </a:ln>
        </p:spPr>
      </p:pic>
      <p:pic>
        <p:nvPicPr>
          <p:cNvPr id="115" name="Google Shape;115;p2" descr="A picture containing shape&#10;&#10;Description automatically generated"/>
          <p:cNvPicPr preferRelativeResize="0"/>
          <p:nvPr/>
        </p:nvPicPr>
        <p:blipFill rotWithShape="1">
          <a:blip r:embed="rId13" cstate="hqprint">
            <a:alphaModFix/>
            <a:extLst>
              <a:ext uri="{28A0092B-C50C-407E-A947-70E740481C1C}">
                <a14:useLocalDpi xmlns:a14="http://schemas.microsoft.com/office/drawing/2010/main"/>
              </a:ext>
            </a:extLst>
          </a:blip>
          <a:srcRect/>
          <a:stretch/>
        </p:blipFill>
        <p:spPr>
          <a:xfrm>
            <a:off x="10625920" y="2090624"/>
            <a:ext cx="1499638" cy="1118083"/>
          </a:xfrm>
          <a:prstGeom prst="rect">
            <a:avLst/>
          </a:prstGeom>
          <a:noFill/>
          <a:ln>
            <a:noFill/>
          </a:ln>
        </p:spPr>
      </p:pic>
      <p:pic>
        <p:nvPicPr>
          <p:cNvPr id="116" name="Google Shape;116;p2"/>
          <p:cNvPicPr preferRelativeResize="0"/>
          <p:nvPr/>
        </p:nvPicPr>
        <p:blipFill rotWithShape="1">
          <a:blip r:embed="rId14" cstate="hqprint">
            <a:alphaModFix/>
            <a:extLst>
              <a:ext uri="{28A0092B-C50C-407E-A947-70E740481C1C}">
                <a14:useLocalDpi xmlns:a14="http://schemas.microsoft.com/office/drawing/2010/main"/>
              </a:ext>
            </a:extLst>
          </a:blip>
          <a:srcRect/>
          <a:stretch/>
        </p:blipFill>
        <p:spPr>
          <a:xfrm>
            <a:off x="5478481" y="1397512"/>
            <a:ext cx="1222697" cy="1307345"/>
          </a:xfrm>
          <a:prstGeom prst="rect">
            <a:avLst/>
          </a:prstGeom>
          <a:noFill/>
          <a:ln>
            <a:noFill/>
          </a:ln>
        </p:spPr>
      </p:pic>
      <p:sp>
        <p:nvSpPr>
          <p:cNvPr id="117" name="Google Shape;11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Great Home for Your Data...</a:t>
            </a:r>
            <a:endParaRPr/>
          </a:p>
        </p:txBody>
      </p:sp>
      <p:sp>
        <p:nvSpPr>
          <p:cNvPr id="118" name="Google Shape;118;p2"/>
          <p:cNvSpPr txBox="1"/>
          <p:nvPr/>
        </p:nvSpPr>
        <p:spPr>
          <a:xfrm>
            <a:off x="1236842" y="6229706"/>
            <a:ext cx="31061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none" strike="noStrike" cap="none">
                <a:solidFill>
                  <a:schemeClr val="accent2"/>
                </a:solidFill>
                <a:latin typeface="Calibri"/>
                <a:ea typeface="Calibri"/>
                <a:cs typeface="Calibri"/>
                <a:sym typeface="Calibri"/>
              </a:rPr>
              <a:t>See Website for Data Priorities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Initiate a Data Submission to FaceBase</a:t>
            </a:r>
            <a:endParaRPr/>
          </a:p>
        </p:txBody>
      </p:sp>
      <p:sp>
        <p:nvSpPr>
          <p:cNvPr id="124" name="Google Shape;124;p3"/>
          <p:cNvSpPr txBox="1">
            <a:spLocks noGrp="1"/>
          </p:cNvSpPr>
          <p:nvPr>
            <p:ph type="body" idx="2"/>
          </p:nvPr>
        </p:nvSpPr>
        <p:spPr>
          <a:xfrm>
            <a:off x="5757132" y="2531837"/>
            <a:ext cx="6140578" cy="3182061"/>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ts val="2800"/>
              <a:buNone/>
            </a:pPr>
            <a:r>
              <a:rPr lang="en-US" dirty="0"/>
              <a:t>Overview</a:t>
            </a:r>
          </a:p>
          <a:p>
            <a:pPr marL="0" lvl="0" indent="0" algn="l" rtl="0">
              <a:lnSpc>
                <a:spcPct val="90000"/>
              </a:lnSpc>
              <a:spcBef>
                <a:spcPts val="0"/>
              </a:spcBef>
              <a:spcAft>
                <a:spcPts val="0"/>
              </a:spcAft>
              <a:buClr>
                <a:schemeClr val="dk1"/>
              </a:buClr>
              <a:buSzPts val="2800"/>
              <a:buNone/>
            </a:pPr>
            <a:r>
              <a:rPr lang="en-US" dirty="0">
                <a:hlinkClick r:id="rId3"/>
              </a:rPr>
              <a:t>https://www.facebase.org/contributing/</a:t>
            </a:r>
            <a:endParaRPr lang="en-US" dirty="0"/>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a:t>Form</a:t>
            </a:r>
          </a:p>
          <a:p>
            <a:pPr marL="0" lvl="0" indent="0" algn="l" rtl="0">
              <a:lnSpc>
                <a:spcPct val="90000"/>
              </a:lnSpc>
              <a:spcBef>
                <a:spcPts val="0"/>
              </a:spcBef>
              <a:spcAft>
                <a:spcPts val="0"/>
              </a:spcAft>
              <a:buClr>
                <a:schemeClr val="dk1"/>
              </a:buClr>
              <a:buSzPts val="2800"/>
              <a:buNone/>
            </a:pPr>
            <a:r>
              <a:rPr lang="en-US" dirty="0">
                <a:hlinkClick r:id="rId4"/>
              </a:rPr>
              <a:t>https://www.facebase.org/contributing/submitting/</a:t>
            </a:r>
            <a:endParaRPr lang="en-US" dirty="0"/>
          </a:p>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Brief Overview of Your Data</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Review by FB Steering Committee</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Response in approx. 2 weeks</a:t>
            </a:r>
            <a:endParaRPr dirty="0"/>
          </a:p>
        </p:txBody>
      </p:sp>
      <p:pic>
        <p:nvPicPr>
          <p:cNvPr id="125" name="Google Shape;125;p3"/>
          <p:cNvPicPr preferRelativeResize="0">
            <a:picLocks noGrp="1"/>
          </p:cNvPicPr>
          <p:nvPr>
            <p:ph type="body" idx="1"/>
          </p:nvPr>
        </p:nvPicPr>
        <p:blipFill rotWithShape="1">
          <a:blip r:embed="rId5" cstate="hqprint">
            <a:alphaModFix/>
            <a:extLst>
              <a:ext uri="{28A0092B-C50C-407E-A947-70E740481C1C}">
                <a14:useLocalDpi xmlns:a14="http://schemas.microsoft.com/office/drawing/2010/main"/>
              </a:ext>
            </a:extLst>
          </a:blip>
          <a:srcRect/>
          <a:stretch/>
        </p:blipFill>
        <p:spPr>
          <a:xfrm>
            <a:off x="899413" y="1387736"/>
            <a:ext cx="4843868" cy="54702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835493" y="12457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Self-Serve Data Submission w/ Support</a:t>
            </a:r>
            <a:endParaRPr/>
          </a:p>
        </p:txBody>
      </p:sp>
      <p:sp>
        <p:nvSpPr>
          <p:cNvPr id="132" name="Google Shape;132;p4"/>
          <p:cNvSpPr/>
          <p:nvPr/>
        </p:nvSpPr>
        <p:spPr>
          <a:xfrm>
            <a:off x="439568" y="3366131"/>
            <a:ext cx="1411822" cy="927906"/>
          </a:xfrm>
          <a:prstGeom prst="roundRect">
            <a:avLst>
              <a:gd name="adj" fmla="val 16667"/>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Tutorial</a:t>
            </a:r>
            <a:endParaRPr/>
          </a:p>
        </p:txBody>
      </p:sp>
      <p:sp>
        <p:nvSpPr>
          <p:cNvPr id="133" name="Google Shape;133;p4"/>
          <p:cNvSpPr/>
          <p:nvPr/>
        </p:nvSpPr>
        <p:spPr>
          <a:xfrm>
            <a:off x="2368286" y="3366131"/>
            <a:ext cx="1431926" cy="927906"/>
          </a:xfrm>
          <a:prstGeom prst="roundRect">
            <a:avLst>
              <a:gd name="adj" fmla="val 1666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Describe Experiments &amp; Biosamples</a:t>
            </a:r>
            <a:endParaRPr sz="1600">
              <a:solidFill>
                <a:schemeClr val="lt1"/>
              </a:solidFill>
              <a:latin typeface="Calibri"/>
              <a:ea typeface="Calibri"/>
              <a:cs typeface="Calibri"/>
              <a:sym typeface="Calibri"/>
            </a:endParaRPr>
          </a:p>
        </p:txBody>
      </p:sp>
      <p:pic>
        <p:nvPicPr>
          <p:cNvPr id="134" name="Google Shape;134;p4" descr="A person wearing headphones&#10;&#10;Description automatically generated with medium confidence"/>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07187" y="4682484"/>
            <a:ext cx="2076585" cy="1503947"/>
          </a:xfrm>
          <a:prstGeom prst="rect">
            <a:avLst/>
          </a:prstGeom>
          <a:noFill/>
          <a:ln>
            <a:noFill/>
          </a:ln>
        </p:spPr>
      </p:pic>
      <p:pic>
        <p:nvPicPr>
          <p:cNvPr id="135" name="Google Shape;135;p4" descr="A screenshot of a computer&#10;&#10;Description automatically generated"/>
          <p:cNvPicPr preferRelativeResize="0"/>
          <p:nvPr/>
        </p:nvPicPr>
        <p:blipFill rotWithShape="1">
          <a:blip r:embed="rId4" cstate="hqprint">
            <a:alphaModFix/>
            <a:extLst>
              <a:ext uri="{28A0092B-C50C-407E-A947-70E740481C1C}">
                <a14:useLocalDpi xmlns:a14="http://schemas.microsoft.com/office/drawing/2010/main"/>
              </a:ext>
            </a:extLst>
          </a:blip>
          <a:srcRect r="-46"/>
          <a:stretch/>
        </p:blipFill>
        <p:spPr>
          <a:xfrm>
            <a:off x="1453969" y="1144140"/>
            <a:ext cx="3260557" cy="2053278"/>
          </a:xfrm>
          <a:prstGeom prst="rect">
            <a:avLst/>
          </a:prstGeom>
          <a:noFill/>
          <a:ln>
            <a:noFill/>
          </a:ln>
        </p:spPr>
      </p:pic>
      <p:sp>
        <p:nvSpPr>
          <p:cNvPr id="136" name="Google Shape;136;p4"/>
          <p:cNvSpPr/>
          <p:nvPr/>
        </p:nvSpPr>
        <p:spPr>
          <a:xfrm>
            <a:off x="4317108" y="3366131"/>
            <a:ext cx="1431926" cy="927906"/>
          </a:xfrm>
          <a:prstGeom prst="roundRect">
            <a:avLst>
              <a:gd name="adj" fmla="val 1666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Upload Data Files</a:t>
            </a:r>
            <a:endParaRPr/>
          </a:p>
        </p:txBody>
      </p:sp>
      <p:sp>
        <p:nvSpPr>
          <p:cNvPr id="137" name="Google Shape;137;p4"/>
          <p:cNvSpPr/>
          <p:nvPr/>
        </p:nvSpPr>
        <p:spPr>
          <a:xfrm>
            <a:off x="8286238" y="3366131"/>
            <a:ext cx="1431926" cy="927906"/>
          </a:xfrm>
          <a:prstGeom prst="roundRect">
            <a:avLst>
              <a:gd name="adj" fmla="val 1666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Cite Datasets</a:t>
            </a:r>
            <a:endParaRPr/>
          </a:p>
        </p:txBody>
      </p:sp>
      <p:sp>
        <p:nvSpPr>
          <p:cNvPr id="138" name="Google Shape;138;p4"/>
          <p:cNvSpPr/>
          <p:nvPr/>
        </p:nvSpPr>
        <p:spPr>
          <a:xfrm>
            <a:off x="6265930" y="3366131"/>
            <a:ext cx="1503410" cy="927906"/>
          </a:xfrm>
          <a:prstGeom prst="roundRect">
            <a:avLst>
              <a:gd name="adj" fmla="val 16667"/>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Quality Control Review</a:t>
            </a:r>
            <a:endParaRPr/>
          </a:p>
        </p:txBody>
      </p:sp>
      <p:sp>
        <p:nvSpPr>
          <p:cNvPr id="139" name="Google Shape;139;p4"/>
          <p:cNvSpPr/>
          <p:nvPr/>
        </p:nvSpPr>
        <p:spPr>
          <a:xfrm>
            <a:off x="1867522" y="3587768"/>
            <a:ext cx="484632" cy="484632"/>
          </a:xfrm>
          <a:prstGeom prst="chevron">
            <a:avLst>
              <a:gd name="adj" fmla="val 50000"/>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
          <p:cNvSpPr/>
          <p:nvPr/>
        </p:nvSpPr>
        <p:spPr>
          <a:xfrm>
            <a:off x="3816344" y="3587768"/>
            <a:ext cx="484632" cy="484632"/>
          </a:xfrm>
          <a:prstGeom prst="chevron">
            <a:avLst>
              <a:gd name="adj" fmla="val 50000"/>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4"/>
          <p:cNvSpPr/>
          <p:nvPr/>
        </p:nvSpPr>
        <p:spPr>
          <a:xfrm>
            <a:off x="5765166" y="3587768"/>
            <a:ext cx="484632" cy="484632"/>
          </a:xfrm>
          <a:prstGeom prst="chevron">
            <a:avLst>
              <a:gd name="adj" fmla="val 50000"/>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4"/>
          <p:cNvSpPr/>
          <p:nvPr/>
        </p:nvSpPr>
        <p:spPr>
          <a:xfrm>
            <a:off x="7785472" y="3587768"/>
            <a:ext cx="484632" cy="484632"/>
          </a:xfrm>
          <a:prstGeom prst="chevron">
            <a:avLst>
              <a:gd name="adj" fmla="val 50000"/>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
          <p:cNvSpPr txBox="1"/>
          <p:nvPr/>
        </p:nvSpPr>
        <p:spPr>
          <a:xfrm>
            <a:off x="1835861" y="2737003"/>
            <a:ext cx="249677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accent2"/>
                </a:solidFill>
                <a:latin typeface="Calibri"/>
                <a:ea typeface="Calibri"/>
                <a:cs typeface="Calibri"/>
                <a:sym typeface="Calibri"/>
              </a:rPr>
              <a:t>ONLINE FORMS</a:t>
            </a:r>
            <a:endParaRPr/>
          </a:p>
        </p:txBody>
      </p:sp>
      <p:sp>
        <p:nvSpPr>
          <p:cNvPr id="144" name="Google Shape;144;p4"/>
          <p:cNvSpPr txBox="1"/>
          <p:nvPr/>
        </p:nvSpPr>
        <p:spPr>
          <a:xfrm>
            <a:off x="439568" y="6027812"/>
            <a:ext cx="15804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accent2"/>
                </a:solidFill>
                <a:latin typeface="Calibri"/>
                <a:ea typeface="Calibri"/>
                <a:cs typeface="Calibri"/>
                <a:sym typeface="Calibri"/>
              </a:rPr>
              <a:t>ZOOM.us</a:t>
            </a:r>
            <a:endParaRPr sz="2800" b="1">
              <a:solidFill>
                <a:schemeClr val="accent2"/>
              </a:solidFill>
              <a:latin typeface="Calibri"/>
              <a:ea typeface="Calibri"/>
              <a:cs typeface="Calibri"/>
              <a:sym typeface="Calibri"/>
            </a:endParaRPr>
          </a:p>
        </p:txBody>
      </p:sp>
      <p:cxnSp>
        <p:nvCxnSpPr>
          <p:cNvPr id="145" name="Google Shape;145;p4"/>
          <p:cNvCxnSpPr>
            <a:stCxn id="132" idx="2"/>
            <a:endCxn id="134" idx="0"/>
          </p:cNvCxnSpPr>
          <p:nvPr/>
        </p:nvCxnSpPr>
        <p:spPr>
          <a:xfrm>
            <a:off x="1145479" y="4294037"/>
            <a:ext cx="0" cy="388500"/>
          </a:xfrm>
          <a:prstGeom prst="straightConnector1">
            <a:avLst/>
          </a:prstGeom>
          <a:noFill/>
          <a:ln w="19050" cap="flat" cmpd="sng">
            <a:solidFill>
              <a:schemeClr val="accent2"/>
            </a:solidFill>
            <a:prstDash val="solid"/>
            <a:miter lim="800000"/>
            <a:headEnd type="none" w="sm" len="sm"/>
            <a:tailEnd type="none" w="sm" len="sm"/>
          </a:ln>
        </p:spPr>
      </p:cxnSp>
      <p:cxnSp>
        <p:nvCxnSpPr>
          <p:cNvPr id="146" name="Google Shape;146;p4"/>
          <p:cNvCxnSpPr>
            <a:stCxn id="133" idx="0"/>
            <a:endCxn id="135" idx="2"/>
          </p:cNvCxnSpPr>
          <p:nvPr/>
        </p:nvCxnSpPr>
        <p:spPr>
          <a:xfrm rot="10800000">
            <a:off x="3084249" y="3197531"/>
            <a:ext cx="0" cy="168600"/>
          </a:xfrm>
          <a:prstGeom prst="straightConnector1">
            <a:avLst/>
          </a:prstGeom>
          <a:noFill/>
          <a:ln w="19050" cap="flat" cmpd="sng">
            <a:solidFill>
              <a:schemeClr val="accent2"/>
            </a:solidFill>
            <a:prstDash val="solid"/>
            <a:miter lim="800000"/>
            <a:headEnd type="none" w="sm" len="sm"/>
            <a:tailEnd type="none" w="sm" len="sm"/>
          </a:ln>
        </p:spPr>
      </p:cxnSp>
      <p:cxnSp>
        <p:nvCxnSpPr>
          <p:cNvPr id="147" name="Google Shape;147;p4"/>
          <p:cNvCxnSpPr>
            <a:stCxn id="136" idx="2"/>
          </p:cNvCxnSpPr>
          <p:nvPr/>
        </p:nvCxnSpPr>
        <p:spPr>
          <a:xfrm flipH="1">
            <a:off x="5022271" y="4294037"/>
            <a:ext cx="10800" cy="388500"/>
          </a:xfrm>
          <a:prstGeom prst="straightConnector1">
            <a:avLst/>
          </a:prstGeom>
          <a:noFill/>
          <a:ln w="19050" cap="flat" cmpd="sng">
            <a:solidFill>
              <a:schemeClr val="accent2"/>
            </a:solidFill>
            <a:prstDash val="solid"/>
            <a:miter lim="800000"/>
            <a:headEnd type="none" w="sm" len="sm"/>
            <a:tailEnd type="none" w="sm" len="sm"/>
          </a:ln>
        </p:spPr>
      </p:cxnSp>
      <p:pic>
        <p:nvPicPr>
          <p:cNvPr id="148" name="Google Shape;148;p4" descr="A screenshot of a cell phone&#10;&#10;Description automatically generated"/>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3499686" y="4370306"/>
            <a:ext cx="3044965" cy="2451598"/>
          </a:xfrm>
          <a:prstGeom prst="rect">
            <a:avLst/>
          </a:prstGeom>
          <a:noFill/>
          <a:ln>
            <a:noFill/>
          </a:ln>
        </p:spPr>
      </p:pic>
      <p:sp>
        <p:nvSpPr>
          <p:cNvPr id="149" name="Google Shape;149;p4"/>
          <p:cNvSpPr txBox="1"/>
          <p:nvPr/>
        </p:nvSpPr>
        <p:spPr>
          <a:xfrm>
            <a:off x="3975406" y="5466374"/>
            <a:ext cx="21178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accent2"/>
                </a:solidFill>
                <a:latin typeface="Calibri"/>
                <a:ea typeface="Calibri"/>
                <a:cs typeface="Calibri"/>
                <a:sym typeface="Calibri"/>
              </a:rPr>
              <a:t>UPLOAD APP</a:t>
            </a:r>
            <a:endParaRPr/>
          </a:p>
        </p:txBody>
      </p:sp>
      <p:sp>
        <p:nvSpPr>
          <p:cNvPr id="150" name="Google Shape;150;p4"/>
          <p:cNvSpPr/>
          <p:nvPr/>
        </p:nvSpPr>
        <p:spPr>
          <a:xfrm>
            <a:off x="10235062" y="3366131"/>
            <a:ext cx="1503410" cy="927906"/>
          </a:xfrm>
          <a:prstGeom prst="roundRect">
            <a:avLst>
              <a:gd name="adj" fmla="val 16667"/>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Release </a:t>
            </a:r>
            <a:br>
              <a:rPr lang="en-US" sz="1600" dirty="0">
                <a:solidFill>
                  <a:schemeClr val="lt1"/>
                </a:solidFill>
                <a:latin typeface="Calibri"/>
                <a:ea typeface="Calibri"/>
                <a:cs typeface="Calibri"/>
                <a:sym typeface="Calibri"/>
              </a:rPr>
            </a:br>
            <a:r>
              <a:rPr lang="en-US" sz="1600" dirty="0">
                <a:solidFill>
                  <a:schemeClr val="lt1"/>
                </a:solidFill>
                <a:latin typeface="Calibri"/>
                <a:ea typeface="Calibri"/>
                <a:cs typeface="Calibri"/>
                <a:sym typeface="Calibri"/>
              </a:rPr>
              <a:t>[Embargo?]</a:t>
            </a:r>
            <a:endParaRPr dirty="0"/>
          </a:p>
        </p:txBody>
      </p:sp>
      <p:sp>
        <p:nvSpPr>
          <p:cNvPr id="151" name="Google Shape;151;p4"/>
          <p:cNvSpPr/>
          <p:nvPr/>
        </p:nvSpPr>
        <p:spPr>
          <a:xfrm>
            <a:off x="9734298" y="3587768"/>
            <a:ext cx="484632" cy="484632"/>
          </a:xfrm>
          <a:prstGeom prst="chevron">
            <a:avLst>
              <a:gd name="adj" fmla="val 50000"/>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52" name="Google Shape;152;p4" descr="Person writing on a notebook"/>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7929798" y="4685595"/>
            <a:ext cx="2144806" cy="1430582"/>
          </a:xfrm>
          <a:prstGeom prst="rect">
            <a:avLst/>
          </a:prstGeom>
          <a:noFill/>
          <a:ln>
            <a:noFill/>
          </a:ln>
        </p:spPr>
      </p:pic>
      <p:sp>
        <p:nvSpPr>
          <p:cNvPr id="153" name="Google Shape;153;p4"/>
          <p:cNvSpPr/>
          <p:nvPr/>
        </p:nvSpPr>
        <p:spPr>
          <a:xfrm>
            <a:off x="7589131" y="6108506"/>
            <a:ext cx="271986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accent2"/>
                </a:solidFill>
                <a:latin typeface="Calibri"/>
                <a:ea typeface="Calibri"/>
                <a:cs typeface="Calibri"/>
                <a:sym typeface="Calibri"/>
              </a:rPr>
              <a:t>Preparing Manuscripts? Include Data Citation</a:t>
            </a:r>
            <a:endParaRPr/>
          </a:p>
        </p:txBody>
      </p:sp>
      <p:cxnSp>
        <p:nvCxnSpPr>
          <p:cNvPr id="154" name="Google Shape;154;p4"/>
          <p:cNvCxnSpPr>
            <a:stCxn id="137" idx="2"/>
            <a:endCxn id="152" idx="0"/>
          </p:cNvCxnSpPr>
          <p:nvPr/>
        </p:nvCxnSpPr>
        <p:spPr>
          <a:xfrm>
            <a:off x="9002201" y="4294037"/>
            <a:ext cx="0" cy="391500"/>
          </a:xfrm>
          <a:prstGeom prst="straightConnector1">
            <a:avLst/>
          </a:prstGeom>
          <a:noFill/>
          <a:ln w="19050" cap="flat" cmpd="sng">
            <a:solidFill>
              <a:schemeClr val="accent2"/>
            </a:solidFill>
            <a:prstDash val="solid"/>
            <a:miter lim="800000"/>
            <a:headEnd type="none" w="sm" len="sm"/>
            <a:tailEnd type="none" w="sm" len="sm"/>
          </a:ln>
        </p:spPr>
      </p:cxnSp>
      <p:pic>
        <p:nvPicPr>
          <p:cNvPr id="155" name="Google Shape;155;p4" descr="Magazine printing process"/>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10001091" y="1641941"/>
            <a:ext cx="1968478" cy="1391626"/>
          </a:xfrm>
          <a:prstGeom prst="rect">
            <a:avLst/>
          </a:prstGeom>
          <a:noFill/>
          <a:ln>
            <a:noFill/>
          </a:ln>
        </p:spPr>
      </p:pic>
      <p:sp>
        <p:nvSpPr>
          <p:cNvPr id="156" name="Google Shape;156;p4"/>
          <p:cNvSpPr/>
          <p:nvPr/>
        </p:nvSpPr>
        <p:spPr>
          <a:xfrm>
            <a:off x="9620197" y="1008097"/>
            <a:ext cx="257180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accent2"/>
                </a:solidFill>
                <a:latin typeface="Calibri"/>
                <a:ea typeface="Calibri"/>
                <a:cs typeface="Calibri"/>
                <a:sym typeface="Calibri"/>
              </a:rPr>
              <a:t>Optional Embargo to Sync w/ Publication?</a:t>
            </a:r>
            <a:endParaRPr/>
          </a:p>
        </p:txBody>
      </p:sp>
      <p:cxnSp>
        <p:nvCxnSpPr>
          <p:cNvPr id="157" name="Google Shape;157;p4"/>
          <p:cNvCxnSpPr>
            <a:stCxn id="150" idx="0"/>
            <a:endCxn id="155" idx="2"/>
          </p:cNvCxnSpPr>
          <p:nvPr/>
        </p:nvCxnSpPr>
        <p:spPr>
          <a:xfrm rot="10800000">
            <a:off x="10985267" y="3033431"/>
            <a:ext cx="1500" cy="332700"/>
          </a:xfrm>
          <a:prstGeom prst="straightConnector1">
            <a:avLst/>
          </a:prstGeom>
          <a:noFill/>
          <a:ln w="19050" cap="flat" cmpd="sng">
            <a:solidFill>
              <a:schemeClr val="accent2"/>
            </a:solidFill>
            <a:prstDash val="solid"/>
            <a:miter lim="800000"/>
            <a:headEnd type="none" w="sm" len="sm"/>
            <a:tailEnd type="none" w="sm" len="sm"/>
          </a:ln>
        </p:spPr>
      </p:cxnSp>
      <p:pic>
        <p:nvPicPr>
          <p:cNvPr id="158" name="Google Shape;158;p4" descr="Hand placing stars"/>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5882317" y="1483349"/>
            <a:ext cx="2270636" cy="1515264"/>
          </a:xfrm>
          <a:prstGeom prst="rect">
            <a:avLst/>
          </a:prstGeom>
          <a:noFill/>
          <a:ln>
            <a:noFill/>
          </a:ln>
        </p:spPr>
      </p:pic>
      <p:cxnSp>
        <p:nvCxnSpPr>
          <p:cNvPr id="159" name="Google Shape;159;p4"/>
          <p:cNvCxnSpPr>
            <a:stCxn id="158" idx="2"/>
            <a:endCxn id="138" idx="0"/>
          </p:cNvCxnSpPr>
          <p:nvPr/>
        </p:nvCxnSpPr>
        <p:spPr>
          <a:xfrm>
            <a:off x="7017635" y="2998613"/>
            <a:ext cx="0" cy="367500"/>
          </a:xfrm>
          <a:prstGeom prst="straightConnector1">
            <a:avLst/>
          </a:prstGeom>
          <a:noFill/>
          <a:ln w="19050" cap="flat" cmpd="sng">
            <a:solidFill>
              <a:schemeClr val="accent2"/>
            </a:solidFill>
            <a:prstDash val="solid"/>
            <a:miter lim="800000"/>
            <a:headEnd type="none" w="sm" len="sm"/>
            <a:tailEnd type="none" w="sm" len="sm"/>
          </a:ln>
        </p:spPr>
      </p:cxnSp>
      <p:sp>
        <p:nvSpPr>
          <p:cNvPr id="160" name="Google Shape;160;p4"/>
          <p:cNvSpPr txBox="1"/>
          <p:nvPr/>
        </p:nvSpPr>
        <p:spPr>
          <a:xfrm>
            <a:off x="5923688" y="1483100"/>
            <a:ext cx="22292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accent2"/>
                </a:solidFill>
                <a:latin typeface="Calibri"/>
                <a:ea typeface="Calibri"/>
                <a:cs typeface="Calibri"/>
                <a:sym typeface="Calibri"/>
              </a:rPr>
              <a:t>Almost Done!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7A043071-CDBD-E942-B9B2-C8E27FE15047}"/>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2803905" y="1286835"/>
            <a:ext cx="6584189" cy="4559551"/>
          </a:xfrm>
          <a:noFill/>
        </p:spPr>
      </p:pic>
      <p:sp>
        <p:nvSpPr>
          <p:cNvPr id="2" name="Title 1">
            <a:extLst>
              <a:ext uri="{FF2B5EF4-FFF2-40B4-BE49-F238E27FC236}">
                <a16:creationId xmlns:a16="http://schemas.microsoft.com/office/drawing/2014/main" id="{C0A709B5-D97A-2044-B45A-1F14DBC181CC}"/>
              </a:ext>
            </a:extLst>
          </p:cNvPr>
          <p:cNvSpPr>
            <a:spLocks noGrp="1"/>
          </p:cNvSpPr>
          <p:nvPr>
            <p:ph type="title"/>
          </p:nvPr>
        </p:nvSpPr>
        <p:spPr>
          <a:xfrm>
            <a:off x="609600" y="219075"/>
            <a:ext cx="10972800" cy="639763"/>
          </a:xfrm>
        </p:spPr>
        <p:txBody>
          <a:bodyPr wrap="square" anchor="ctr">
            <a:normAutofit fontScale="90000"/>
          </a:bodyPr>
          <a:lstStyle/>
          <a:p>
            <a:pPr>
              <a:lnSpc>
                <a:spcPct val="90000"/>
              </a:lnSpc>
            </a:pPr>
            <a:r>
              <a:rPr lang="en-US" dirty="0"/>
              <a:t>Ready for Reuse, Reproducibility, (Re)analysis</a:t>
            </a:r>
          </a:p>
        </p:txBody>
      </p:sp>
      <p:sp>
        <p:nvSpPr>
          <p:cNvPr id="3" name="TextBox 2">
            <a:extLst>
              <a:ext uri="{FF2B5EF4-FFF2-40B4-BE49-F238E27FC236}">
                <a16:creationId xmlns:a16="http://schemas.microsoft.com/office/drawing/2014/main" id="{BA1E5E1E-A4DA-484B-91AD-9D33F5174CC0}"/>
              </a:ext>
            </a:extLst>
          </p:cNvPr>
          <p:cNvSpPr txBox="1"/>
          <p:nvPr/>
        </p:nvSpPr>
        <p:spPr>
          <a:xfrm>
            <a:off x="7228704" y="1286835"/>
            <a:ext cx="4353696" cy="646331"/>
          </a:xfrm>
          <a:prstGeom prst="rect">
            <a:avLst/>
          </a:prstGeom>
          <a:noFill/>
        </p:spPr>
        <p:txBody>
          <a:bodyPr wrap="square" rtlCol="0">
            <a:spAutoFit/>
          </a:bodyPr>
          <a:lstStyle/>
          <a:p>
            <a:r>
              <a:rPr lang="en-US" dirty="0"/>
              <a:t>Represents the group contributing data, funding, and team members</a:t>
            </a:r>
          </a:p>
        </p:txBody>
      </p:sp>
      <p:sp>
        <p:nvSpPr>
          <p:cNvPr id="8" name="TextBox 7">
            <a:extLst>
              <a:ext uri="{FF2B5EF4-FFF2-40B4-BE49-F238E27FC236}">
                <a16:creationId xmlns:a16="http://schemas.microsoft.com/office/drawing/2014/main" id="{FEFCBC9D-78D8-3142-B3DE-C18F2019D178}"/>
              </a:ext>
            </a:extLst>
          </p:cNvPr>
          <p:cNvSpPr txBox="1"/>
          <p:nvPr/>
        </p:nvSpPr>
        <p:spPr>
          <a:xfrm>
            <a:off x="7228704" y="2339300"/>
            <a:ext cx="3194016" cy="369332"/>
          </a:xfrm>
          <a:prstGeom prst="rect">
            <a:avLst/>
          </a:prstGeom>
          <a:noFill/>
        </p:spPr>
        <p:txBody>
          <a:bodyPr wrap="none" rtlCol="0">
            <a:spAutoFit/>
          </a:bodyPr>
          <a:lstStyle/>
          <a:p>
            <a:r>
              <a:rPr lang="en-US" dirty="0"/>
              <a:t>Collection of data and metadata</a:t>
            </a:r>
          </a:p>
        </p:txBody>
      </p:sp>
      <p:sp>
        <p:nvSpPr>
          <p:cNvPr id="9" name="TextBox 8">
            <a:extLst>
              <a:ext uri="{FF2B5EF4-FFF2-40B4-BE49-F238E27FC236}">
                <a16:creationId xmlns:a16="http://schemas.microsoft.com/office/drawing/2014/main" id="{1E70B80D-9AED-FD4E-B849-8DDE66F9DA73}"/>
              </a:ext>
            </a:extLst>
          </p:cNvPr>
          <p:cNvSpPr txBox="1"/>
          <p:nvPr/>
        </p:nvSpPr>
        <p:spPr>
          <a:xfrm>
            <a:off x="7228704" y="3216920"/>
            <a:ext cx="4353696" cy="646331"/>
          </a:xfrm>
          <a:prstGeom prst="rect">
            <a:avLst/>
          </a:prstGeom>
          <a:noFill/>
        </p:spPr>
        <p:txBody>
          <a:bodyPr wrap="square" rtlCol="0">
            <a:spAutoFit/>
          </a:bodyPr>
          <a:lstStyle/>
          <a:p>
            <a:r>
              <a:rPr lang="en-US" dirty="0"/>
              <a:t>Specifies assay type, protocol used, instruments, </a:t>
            </a:r>
            <a:r>
              <a:rPr lang="en-US" dirty="0" err="1"/>
              <a:t>etc</a:t>
            </a:r>
            <a:r>
              <a:rPr lang="en-US" dirty="0"/>
              <a:t> for each experiment.</a:t>
            </a:r>
          </a:p>
        </p:txBody>
      </p:sp>
      <p:sp>
        <p:nvSpPr>
          <p:cNvPr id="11" name="TextBox 10">
            <a:extLst>
              <a:ext uri="{FF2B5EF4-FFF2-40B4-BE49-F238E27FC236}">
                <a16:creationId xmlns:a16="http://schemas.microsoft.com/office/drawing/2014/main" id="{3460E2D5-A48E-1A4F-8C81-9A88DA2B815B}"/>
              </a:ext>
            </a:extLst>
          </p:cNvPr>
          <p:cNvSpPr txBox="1"/>
          <p:nvPr/>
        </p:nvSpPr>
        <p:spPr>
          <a:xfrm>
            <a:off x="953441" y="4038096"/>
            <a:ext cx="3700928" cy="923330"/>
          </a:xfrm>
          <a:prstGeom prst="rect">
            <a:avLst/>
          </a:prstGeom>
          <a:noFill/>
        </p:spPr>
        <p:txBody>
          <a:bodyPr wrap="square" rtlCol="0">
            <a:spAutoFit/>
          </a:bodyPr>
          <a:lstStyle/>
          <a:p>
            <a:pPr algn="r"/>
            <a:r>
              <a:rPr lang="en-US" dirty="0"/>
              <a:t>Provides details about the tissue: species, genotype, age stage, anatomy, etc.</a:t>
            </a:r>
          </a:p>
        </p:txBody>
      </p:sp>
      <p:sp>
        <p:nvSpPr>
          <p:cNvPr id="12" name="TextBox 11">
            <a:extLst>
              <a:ext uri="{FF2B5EF4-FFF2-40B4-BE49-F238E27FC236}">
                <a16:creationId xmlns:a16="http://schemas.microsoft.com/office/drawing/2014/main" id="{5BFBB2C5-EC3A-BB48-9CA8-A426DF02D03E}"/>
              </a:ext>
            </a:extLst>
          </p:cNvPr>
          <p:cNvSpPr txBox="1"/>
          <p:nvPr/>
        </p:nvSpPr>
        <p:spPr>
          <a:xfrm>
            <a:off x="7228704" y="5131034"/>
            <a:ext cx="4090085" cy="646331"/>
          </a:xfrm>
          <a:prstGeom prst="rect">
            <a:avLst/>
          </a:prstGeom>
          <a:noFill/>
        </p:spPr>
        <p:txBody>
          <a:bodyPr wrap="square" rtlCol="0">
            <a:spAutoFit/>
          </a:bodyPr>
          <a:lstStyle/>
          <a:p>
            <a:r>
              <a:rPr lang="en-US" dirty="0"/>
              <a:t>Collects data output: imaging, microscopy, sequencing and others…</a:t>
            </a:r>
          </a:p>
        </p:txBody>
      </p:sp>
      <p:sp>
        <p:nvSpPr>
          <p:cNvPr id="14" name="TextBox 13">
            <a:extLst>
              <a:ext uri="{FF2B5EF4-FFF2-40B4-BE49-F238E27FC236}">
                <a16:creationId xmlns:a16="http://schemas.microsoft.com/office/drawing/2014/main" id="{9F037EF3-8CCB-3145-8E00-5AD46CDBEFEB}"/>
              </a:ext>
            </a:extLst>
          </p:cNvPr>
          <p:cNvSpPr txBox="1"/>
          <p:nvPr/>
        </p:nvSpPr>
        <p:spPr>
          <a:xfrm>
            <a:off x="473675" y="2339300"/>
            <a:ext cx="2194306" cy="646331"/>
          </a:xfrm>
          <a:prstGeom prst="rect">
            <a:avLst/>
          </a:prstGeom>
          <a:noFill/>
        </p:spPr>
        <p:txBody>
          <a:bodyPr wrap="square" rtlCol="0">
            <a:spAutoFit/>
          </a:bodyPr>
          <a:lstStyle/>
          <a:p>
            <a:pPr algn="r"/>
            <a:r>
              <a:rPr lang="en-US" dirty="0"/>
              <a:t>Describe or reference protocol(s)</a:t>
            </a:r>
          </a:p>
        </p:txBody>
      </p:sp>
      <p:sp>
        <p:nvSpPr>
          <p:cNvPr id="13" name="TextBox 12">
            <a:extLst>
              <a:ext uri="{FF2B5EF4-FFF2-40B4-BE49-F238E27FC236}">
                <a16:creationId xmlns:a16="http://schemas.microsoft.com/office/drawing/2014/main" id="{2F2E18B0-FD33-5140-8A8F-3D4D1E4E1D85}"/>
              </a:ext>
            </a:extLst>
          </p:cNvPr>
          <p:cNvSpPr txBox="1"/>
          <p:nvPr/>
        </p:nvSpPr>
        <p:spPr>
          <a:xfrm>
            <a:off x="275760" y="6172563"/>
            <a:ext cx="8153537" cy="400110"/>
          </a:xfrm>
          <a:prstGeom prst="rect">
            <a:avLst/>
          </a:prstGeom>
          <a:noFill/>
        </p:spPr>
        <p:txBody>
          <a:bodyPr wrap="square">
            <a:spAutoFit/>
          </a:bodyPr>
          <a:lstStyle/>
          <a:p>
            <a:r>
              <a:rPr lang="en-US" sz="2000" b="1" i="1" dirty="0">
                <a:solidFill>
                  <a:schemeClr val="accent2"/>
                </a:solidFill>
              </a:rPr>
              <a:t>Based on “FAIR data” principles, for increased scientific utility</a:t>
            </a:r>
          </a:p>
        </p:txBody>
      </p:sp>
    </p:spTree>
    <p:extLst>
      <p:ext uri="{BB962C8B-B14F-4D97-AF65-F5344CB8AC3E}">
        <p14:creationId xmlns:p14="http://schemas.microsoft.com/office/powerpoint/2010/main" val="339823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title"/>
          </p:nvPr>
        </p:nvSpPr>
        <p:spPr>
          <a:xfrm>
            <a:off x="609600" y="355492"/>
            <a:ext cx="7004538" cy="6397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Review of Dataset Display</a:t>
            </a:r>
            <a:endParaRPr/>
          </a:p>
        </p:txBody>
      </p:sp>
      <p:pic>
        <p:nvPicPr>
          <p:cNvPr id="177" name="Google Shape;177;p6" descr="Graphical user interface, website&#10;&#10;Description automatically generated"/>
          <p:cNvPicPr preferRelativeResize="0"/>
          <p:nvPr/>
        </p:nvPicPr>
        <p:blipFill rotWithShape="1">
          <a:blip r:embed="rId3">
            <a:alphaModFix/>
          </a:blip>
          <a:srcRect/>
          <a:stretch/>
        </p:blipFill>
        <p:spPr>
          <a:xfrm>
            <a:off x="8876085" y="0"/>
            <a:ext cx="3307717" cy="6858000"/>
          </a:xfrm>
          <a:prstGeom prst="rect">
            <a:avLst/>
          </a:prstGeom>
          <a:noFill/>
          <a:ln w="9525" cap="flat" cmpd="sng">
            <a:solidFill>
              <a:schemeClr val="accent1"/>
            </a:solidFill>
            <a:prstDash val="solid"/>
            <a:round/>
            <a:headEnd type="none" w="sm" len="sm"/>
            <a:tailEnd type="none" w="sm" len="sm"/>
          </a:ln>
        </p:spPr>
      </p:pic>
      <p:pic>
        <p:nvPicPr>
          <p:cNvPr id="178" name="Google Shape;178;p6" descr="Graphical user interface, text, application&#10;&#10;Description automatically generated"/>
          <p:cNvPicPr preferRelativeResize="0">
            <a:picLocks noGrp="1"/>
          </p:cNvPicPr>
          <p:nvPr>
            <p:ph type="body" idx="1"/>
          </p:nvPr>
        </p:nvPicPr>
        <p:blipFill rotWithShape="1">
          <a:blip r:embed="rId4">
            <a:alphaModFix/>
          </a:blip>
          <a:srcRect/>
          <a:stretch/>
        </p:blipFill>
        <p:spPr>
          <a:xfrm>
            <a:off x="1160166" y="1865311"/>
            <a:ext cx="7389426" cy="4098141"/>
          </a:xfrm>
          <a:prstGeom prst="rect">
            <a:avLst/>
          </a:prstGeom>
          <a:noFill/>
          <a:ln>
            <a:noFill/>
          </a:ln>
          <a:effectLst>
            <a:outerShdw blurRad="50800" dist="38100" dir="2700000" algn="tl" rotWithShape="0">
              <a:srgbClr val="000000">
                <a:alpha val="40000"/>
              </a:srgbClr>
            </a:outerShdw>
          </a:effectLst>
        </p:spPr>
      </p:pic>
      <p:sp>
        <p:nvSpPr>
          <p:cNvPr id="179" name="Google Shape;179;p6"/>
          <p:cNvSpPr/>
          <p:nvPr/>
        </p:nvSpPr>
        <p:spPr>
          <a:xfrm>
            <a:off x="9456104" y="264364"/>
            <a:ext cx="2505808" cy="2259895"/>
          </a:xfrm>
          <a:prstGeom prst="rect">
            <a:avLst/>
          </a:prstGeom>
          <a:noFill/>
          <a:ln w="38100"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80" name="Google Shape;180;p6"/>
          <p:cNvCxnSpPr/>
          <p:nvPr/>
        </p:nvCxnSpPr>
        <p:spPr>
          <a:xfrm rot="10800000" flipH="1">
            <a:off x="8549592" y="2511380"/>
            <a:ext cx="3430133" cy="3452072"/>
          </a:xfrm>
          <a:prstGeom prst="straightConnector1">
            <a:avLst/>
          </a:prstGeom>
          <a:noFill/>
          <a:ln w="38100" cap="flat" cmpd="sng">
            <a:solidFill>
              <a:srgbClr val="92D050"/>
            </a:solidFill>
            <a:prstDash val="solid"/>
            <a:miter lim="800000"/>
            <a:headEnd type="none" w="sm" len="sm"/>
            <a:tailEnd type="none" w="sm" len="sm"/>
          </a:ln>
        </p:spPr>
      </p:cxnSp>
      <p:cxnSp>
        <p:nvCxnSpPr>
          <p:cNvPr id="181" name="Google Shape;181;p6"/>
          <p:cNvCxnSpPr>
            <a:stCxn id="178" idx="0"/>
          </p:cNvCxnSpPr>
          <p:nvPr/>
        </p:nvCxnSpPr>
        <p:spPr>
          <a:xfrm rot="10800000" flipH="1">
            <a:off x="4854879" y="264511"/>
            <a:ext cx="4601100" cy="1600800"/>
          </a:xfrm>
          <a:prstGeom prst="straightConnector1">
            <a:avLst/>
          </a:prstGeom>
          <a:noFill/>
          <a:ln w="38100" cap="flat" cmpd="sng">
            <a:solidFill>
              <a:srgbClr val="92D050"/>
            </a:solidFill>
            <a:prstDash val="solid"/>
            <a:miter lim="800000"/>
            <a:headEnd type="none" w="sm" len="sm"/>
            <a:tailEnd type="none" w="sm" len="sm"/>
          </a:ln>
        </p:spPr>
      </p:cxnSp>
      <p:cxnSp>
        <p:nvCxnSpPr>
          <p:cNvPr id="182" name="Google Shape;182;p6"/>
          <p:cNvCxnSpPr>
            <a:stCxn id="183" idx="2"/>
          </p:cNvCxnSpPr>
          <p:nvPr/>
        </p:nvCxnSpPr>
        <p:spPr>
          <a:xfrm>
            <a:off x="3310743" y="1531495"/>
            <a:ext cx="965400" cy="936900"/>
          </a:xfrm>
          <a:prstGeom prst="straightConnector1">
            <a:avLst/>
          </a:prstGeom>
          <a:noFill/>
          <a:ln w="38100" cap="flat" cmpd="sng">
            <a:solidFill>
              <a:srgbClr val="70AD47">
                <a:alpha val="49019"/>
              </a:srgbClr>
            </a:solidFill>
            <a:prstDash val="solid"/>
            <a:miter lim="800000"/>
            <a:headEnd type="none" w="sm" len="sm"/>
            <a:tailEnd type="triangle" w="med" len="med"/>
          </a:ln>
        </p:spPr>
      </p:cxnSp>
      <p:sp>
        <p:nvSpPr>
          <p:cNvPr id="183" name="Google Shape;183;p6"/>
          <p:cNvSpPr txBox="1"/>
          <p:nvPr/>
        </p:nvSpPr>
        <p:spPr>
          <a:xfrm>
            <a:off x="2056618" y="1162163"/>
            <a:ext cx="25082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Calibri"/>
                <a:ea typeface="Calibri"/>
                <a:cs typeface="Calibri"/>
                <a:sym typeface="Calibri"/>
              </a:rPr>
              <a:t>Digital Object Identifiers</a:t>
            </a:r>
            <a:endParaRPr/>
          </a:p>
        </p:txBody>
      </p:sp>
      <p:sp>
        <p:nvSpPr>
          <p:cNvPr id="184" name="Google Shape;184;p6"/>
          <p:cNvSpPr txBox="1"/>
          <p:nvPr/>
        </p:nvSpPr>
        <p:spPr>
          <a:xfrm>
            <a:off x="102585" y="6199175"/>
            <a:ext cx="26624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Calibri"/>
                <a:ea typeface="Calibri"/>
                <a:cs typeface="Calibri"/>
                <a:sym typeface="Calibri"/>
              </a:rPr>
              <a:t>Standardized Terminology</a:t>
            </a:r>
            <a:endParaRPr/>
          </a:p>
        </p:txBody>
      </p:sp>
      <p:sp>
        <p:nvSpPr>
          <p:cNvPr id="185" name="Google Shape;185;p6"/>
          <p:cNvSpPr txBox="1"/>
          <p:nvPr/>
        </p:nvSpPr>
        <p:spPr>
          <a:xfrm>
            <a:off x="102585" y="2677298"/>
            <a:ext cx="12424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4">
                    <a:lumMod val="75000"/>
                  </a:schemeClr>
                </a:solidFill>
                <a:latin typeface="Calibri"/>
                <a:ea typeface="Calibri"/>
                <a:cs typeface="Calibri"/>
                <a:sym typeface="Calibri"/>
              </a:rPr>
              <a:t>Attribution</a:t>
            </a:r>
            <a:endParaRPr dirty="0">
              <a:solidFill>
                <a:schemeClr val="accent4">
                  <a:lumMod val="75000"/>
                </a:schemeClr>
              </a:solidFill>
            </a:endParaRPr>
          </a:p>
        </p:txBody>
      </p:sp>
      <p:cxnSp>
        <p:nvCxnSpPr>
          <p:cNvPr id="186" name="Google Shape;186;p6"/>
          <p:cNvCxnSpPr>
            <a:stCxn id="185" idx="2"/>
          </p:cNvCxnSpPr>
          <p:nvPr/>
        </p:nvCxnSpPr>
        <p:spPr>
          <a:xfrm>
            <a:off x="723813" y="3046630"/>
            <a:ext cx="605100" cy="132300"/>
          </a:xfrm>
          <a:prstGeom prst="straightConnector1">
            <a:avLst/>
          </a:prstGeom>
          <a:ln>
            <a:headEnd type="none" w="sm" len="sm"/>
            <a:tailEnd type="triangle" w="med" len="med"/>
          </a:ln>
        </p:spPr>
        <p:style>
          <a:lnRef idx="2">
            <a:schemeClr val="accent2"/>
          </a:lnRef>
          <a:fillRef idx="0">
            <a:schemeClr val="accent2"/>
          </a:fillRef>
          <a:effectRef idx="1">
            <a:schemeClr val="accent2"/>
          </a:effectRef>
          <a:fontRef idx="minor">
            <a:schemeClr val="tx1"/>
          </a:fontRef>
        </p:style>
      </p:cxnSp>
      <p:cxnSp>
        <p:nvCxnSpPr>
          <p:cNvPr id="187" name="Google Shape;187;p6"/>
          <p:cNvCxnSpPr>
            <a:stCxn id="184" idx="0"/>
          </p:cNvCxnSpPr>
          <p:nvPr/>
        </p:nvCxnSpPr>
        <p:spPr>
          <a:xfrm rot="10800000" flipH="1">
            <a:off x="1433815" y="5713775"/>
            <a:ext cx="660600" cy="485400"/>
          </a:xfrm>
          <a:prstGeom prst="straightConnector1">
            <a:avLst/>
          </a:prstGeom>
          <a:noFill/>
          <a:ln w="38100" cap="flat" cmpd="sng">
            <a:solidFill>
              <a:srgbClr val="70AD47">
                <a:alpha val="49019"/>
              </a:srgbClr>
            </a:solidFill>
            <a:prstDash val="solid"/>
            <a:miter lim="800000"/>
            <a:headEnd type="none" w="sm" len="sm"/>
            <a:tailEnd type="triangle" w="med" len="med"/>
          </a:ln>
        </p:spPr>
      </p:cxnSp>
      <p:sp>
        <p:nvSpPr>
          <p:cNvPr id="188" name="Google Shape;188;p6"/>
          <p:cNvSpPr txBox="1"/>
          <p:nvPr/>
        </p:nvSpPr>
        <p:spPr>
          <a:xfrm>
            <a:off x="6824821" y="6240189"/>
            <a:ext cx="18880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Calibri"/>
                <a:ea typeface="Calibri"/>
                <a:cs typeface="Calibri"/>
                <a:sym typeface="Calibri"/>
              </a:rPr>
              <a:t>Additional Details</a:t>
            </a:r>
            <a:endParaRPr/>
          </a:p>
        </p:txBody>
      </p:sp>
      <p:sp>
        <p:nvSpPr>
          <p:cNvPr id="189" name="Google Shape;189;p6"/>
          <p:cNvSpPr/>
          <p:nvPr/>
        </p:nvSpPr>
        <p:spPr>
          <a:xfrm rot="10800000" flipH="1">
            <a:off x="8685245" y="6383212"/>
            <a:ext cx="381680" cy="369332"/>
          </a:xfrm>
          <a:prstGeom prst="bentUpArrow">
            <a:avLst>
              <a:gd name="adj1" fmla="val 25000"/>
              <a:gd name="adj2" fmla="val 25000"/>
              <a:gd name="adj3" fmla="val 25000"/>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6"/>
          <p:cNvSpPr txBox="1"/>
          <p:nvPr/>
        </p:nvSpPr>
        <p:spPr>
          <a:xfrm>
            <a:off x="-14564" y="3978480"/>
            <a:ext cx="2434897"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4">
                    <a:lumMod val="75000"/>
                  </a:schemeClr>
                </a:solidFill>
                <a:latin typeface="Calibri"/>
                <a:ea typeface="Calibri"/>
                <a:cs typeface="Calibri"/>
                <a:sym typeface="Calibri"/>
              </a:rPr>
              <a:t>Cross-Reference</a:t>
            </a:r>
            <a:endParaRPr>
              <a:solidFill>
                <a:schemeClr val="accent4">
                  <a:lumMod val="75000"/>
                </a:schemeClr>
              </a:solidFill>
            </a:endParaRPr>
          </a:p>
          <a:p>
            <a:pPr marL="0" marR="0" lvl="0" indent="0" algn="l" rtl="0">
              <a:spcBef>
                <a:spcPts val="0"/>
              </a:spcBef>
              <a:spcAft>
                <a:spcPts val="0"/>
              </a:spcAft>
              <a:buNone/>
            </a:pPr>
            <a:r>
              <a:rPr lang="en-US" sz="1800" b="1">
                <a:solidFill>
                  <a:schemeClr val="accent4">
                    <a:lumMod val="75000"/>
                  </a:schemeClr>
                </a:solidFill>
                <a:latin typeface="Calibri"/>
                <a:ea typeface="Calibri"/>
                <a:cs typeface="Calibri"/>
                <a:sym typeface="Calibri"/>
              </a:rPr>
              <a:t>(GEO, dbGaP, FB, other)</a:t>
            </a:r>
            <a:endParaRPr>
              <a:solidFill>
                <a:schemeClr val="accent4">
                  <a:lumMod val="75000"/>
                </a:schemeClr>
              </a:solidFill>
            </a:endParaRPr>
          </a:p>
        </p:txBody>
      </p:sp>
      <p:cxnSp>
        <p:nvCxnSpPr>
          <p:cNvPr id="191" name="Google Shape;191;p6"/>
          <p:cNvCxnSpPr/>
          <p:nvPr/>
        </p:nvCxnSpPr>
        <p:spPr>
          <a:xfrm>
            <a:off x="1712795" y="4597793"/>
            <a:ext cx="605182" cy="132446"/>
          </a:xfrm>
          <a:prstGeom prst="straightConnector1">
            <a:avLst/>
          </a:prstGeom>
          <a:ln>
            <a:headEnd type="none" w="sm" len="sm"/>
            <a:tailEnd type="triangl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8" descr="A picture containing diagram&#10;&#10;Description automatically generated"/>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248987" y="1088136"/>
            <a:ext cx="3609961" cy="277515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12" name="Google Shape;212;p8" descr="A close up of a piece of paper&#10;&#10;Description automatically generated"/>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248987" y="4095482"/>
            <a:ext cx="3621573" cy="262610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13" name="Google Shape;213;p8"/>
          <p:cNvSpPr txBox="1"/>
          <p:nvPr/>
        </p:nvSpPr>
        <p:spPr>
          <a:xfrm>
            <a:off x="1094025" y="4979588"/>
            <a:ext cx="299299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00"/>
                </a:solidFill>
                <a:latin typeface="Calibri"/>
                <a:ea typeface="Calibri"/>
                <a:cs typeface="Calibri"/>
                <a:sym typeface="Calibri"/>
              </a:rPr>
              <a:t>High-resolution Microscopy Images with Annotations</a:t>
            </a:r>
            <a:endParaRPr/>
          </a:p>
        </p:txBody>
      </p:sp>
      <p:sp>
        <p:nvSpPr>
          <p:cNvPr id="214" name="Google Shape;214;p8"/>
          <p:cNvSpPr txBox="1"/>
          <p:nvPr/>
        </p:nvSpPr>
        <p:spPr>
          <a:xfrm>
            <a:off x="452337" y="1108081"/>
            <a:ext cx="299299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00"/>
                </a:solidFill>
                <a:latin typeface="Calibri"/>
                <a:ea typeface="Calibri"/>
                <a:cs typeface="Calibri"/>
                <a:sym typeface="Calibri"/>
              </a:rPr>
              <a:t>Orthogonal Slice</a:t>
            </a:r>
            <a:endParaRPr/>
          </a:p>
          <a:p>
            <a:pPr marL="0" marR="0" lvl="0" indent="0" algn="ctr" rtl="0">
              <a:spcBef>
                <a:spcPts val="0"/>
              </a:spcBef>
              <a:spcAft>
                <a:spcPts val="0"/>
              </a:spcAft>
              <a:buNone/>
            </a:pPr>
            <a:r>
              <a:rPr lang="en-US" sz="2400" b="1">
                <a:solidFill>
                  <a:srgbClr val="FFFF00"/>
                </a:solidFill>
                <a:latin typeface="Calibri"/>
                <a:ea typeface="Calibri"/>
                <a:cs typeface="Calibri"/>
                <a:sym typeface="Calibri"/>
              </a:rPr>
              <a:t>Viewer</a:t>
            </a:r>
            <a:endParaRPr/>
          </a:p>
        </p:txBody>
      </p:sp>
      <p:pic>
        <p:nvPicPr>
          <p:cNvPr id="215" name="Google Shape;215;p8" descr="Graphical user interface, website&#10;&#10;Description automatically generated"/>
          <p:cNvPicPr preferRelativeResize="0"/>
          <p:nvPr/>
        </p:nvPicPr>
        <p:blipFill rotWithShape="1">
          <a:blip r:embed="rId5">
            <a:alphaModFix/>
          </a:blip>
          <a:srcRect/>
          <a:stretch/>
        </p:blipFill>
        <p:spPr>
          <a:xfrm>
            <a:off x="8876085" y="0"/>
            <a:ext cx="3307717" cy="6858000"/>
          </a:xfrm>
          <a:prstGeom prst="rect">
            <a:avLst/>
          </a:prstGeom>
          <a:noFill/>
          <a:ln w="9525" cap="flat" cmpd="sng">
            <a:solidFill>
              <a:schemeClr val="accent1"/>
            </a:solidFill>
            <a:prstDash val="solid"/>
            <a:round/>
            <a:headEnd type="none" w="sm" len="sm"/>
            <a:tailEnd type="none" w="sm" len="sm"/>
          </a:ln>
        </p:spPr>
      </p:pic>
      <p:sp>
        <p:nvSpPr>
          <p:cNvPr id="216" name="Google Shape;216;p8"/>
          <p:cNvSpPr txBox="1"/>
          <p:nvPr/>
        </p:nvSpPr>
        <p:spPr>
          <a:xfrm>
            <a:off x="609600" y="355492"/>
            <a:ext cx="7004538" cy="639763"/>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l" rtl="0">
              <a:lnSpc>
                <a:spcPct val="90000"/>
              </a:lnSpc>
              <a:spcBef>
                <a:spcPts val="0"/>
              </a:spcBef>
              <a:spcAft>
                <a:spcPts val="0"/>
              </a:spcAft>
              <a:buClr>
                <a:schemeClr val="dk1"/>
              </a:buClr>
              <a:buSzPct val="100000"/>
              <a:buFont typeface="Calibri"/>
              <a:buNone/>
            </a:pPr>
            <a:r>
              <a:rPr lang="en-US" sz="4400">
                <a:solidFill>
                  <a:schemeClr val="dk1"/>
                </a:solidFill>
                <a:latin typeface="Calibri"/>
                <a:ea typeface="Calibri"/>
                <a:cs typeface="Calibri"/>
                <a:sym typeface="Calibri"/>
              </a:rPr>
              <a:t>Consider Exploiting Visualization Capabilities</a:t>
            </a:r>
            <a:endParaRPr/>
          </a:p>
        </p:txBody>
      </p:sp>
      <p:cxnSp>
        <p:nvCxnSpPr>
          <p:cNvPr id="217" name="Google Shape;217;p8"/>
          <p:cNvCxnSpPr/>
          <p:nvPr/>
        </p:nvCxnSpPr>
        <p:spPr>
          <a:xfrm>
            <a:off x="7981420" y="6572542"/>
            <a:ext cx="1194401" cy="285458"/>
          </a:xfrm>
          <a:prstGeom prst="straightConnector1">
            <a:avLst/>
          </a:prstGeom>
          <a:noFill/>
          <a:ln w="38100" cap="flat" cmpd="sng">
            <a:solidFill>
              <a:srgbClr val="92D050"/>
            </a:solidFill>
            <a:prstDash val="solid"/>
            <a:miter lim="800000"/>
            <a:headEnd type="none" w="sm" len="sm"/>
            <a:tailEnd type="none" w="sm" len="sm"/>
          </a:ln>
        </p:spPr>
      </p:cxnSp>
      <p:cxnSp>
        <p:nvCxnSpPr>
          <p:cNvPr id="218" name="Google Shape;218;p8"/>
          <p:cNvCxnSpPr/>
          <p:nvPr/>
        </p:nvCxnSpPr>
        <p:spPr>
          <a:xfrm>
            <a:off x="7981420" y="1088136"/>
            <a:ext cx="1194401" cy="1530166"/>
          </a:xfrm>
          <a:prstGeom prst="straightConnector1">
            <a:avLst/>
          </a:prstGeom>
          <a:noFill/>
          <a:ln w="38100" cap="flat" cmpd="sng">
            <a:solidFill>
              <a:srgbClr val="92D050"/>
            </a:solidFill>
            <a:prstDash val="solid"/>
            <a:miter lim="800000"/>
            <a:headEnd type="none" w="sm" len="sm"/>
            <a:tailEnd type="none" w="sm" len="sm"/>
          </a:ln>
        </p:spPr>
      </p:cxnSp>
      <p:sp>
        <p:nvSpPr>
          <p:cNvPr id="219" name="Google Shape;219;p8"/>
          <p:cNvSpPr/>
          <p:nvPr/>
        </p:nvSpPr>
        <p:spPr>
          <a:xfrm>
            <a:off x="9175822" y="2618302"/>
            <a:ext cx="3007979" cy="4239698"/>
          </a:xfrm>
          <a:prstGeom prst="rect">
            <a:avLst/>
          </a:prstGeom>
          <a:noFill/>
          <a:ln w="38100"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20" name="Google Shape;220;p8" descr="A picture containing screenshot&#10;&#10;Description automatically generated"/>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4281209" y="1088136"/>
            <a:ext cx="3700211" cy="277515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21" name="Google Shape;221;p8"/>
          <p:cNvSpPr txBox="1"/>
          <p:nvPr/>
        </p:nvSpPr>
        <p:spPr>
          <a:xfrm>
            <a:off x="5125182" y="1234202"/>
            <a:ext cx="299299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00"/>
                </a:solidFill>
                <a:latin typeface="Calibri"/>
                <a:ea typeface="Calibri"/>
                <a:cs typeface="Calibri"/>
                <a:sym typeface="Calibri"/>
              </a:rPr>
              <a:t>Surface Models</a:t>
            </a:r>
            <a:endParaRPr/>
          </a:p>
        </p:txBody>
      </p:sp>
      <p:pic>
        <p:nvPicPr>
          <p:cNvPr id="222" name="Google Shape;222;p8" descr="Chart, scatter chart&#10;&#10;Description automatically generated"/>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4207531" y="4095482"/>
            <a:ext cx="3910645" cy="24770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23" name="Google Shape;223;p8"/>
          <p:cNvSpPr txBox="1"/>
          <p:nvPr/>
        </p:nvSpPr>
        <p:spPr>
          <a:xfrm>
            <a:off x="4088221" y="5698163"/>
            <a:ext cx="415908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UCSC Single Cell Browser</a:t>
            </a:r>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(Genome Browser, not shown)</a:t>
            </a:r>
            <a:endParaRPr/>
          </a:p>
        </p:txBody>
      </p:sp>
      <p:sp>
        <p:nvSpPr>
          <p:cNvPr id="224" name="Google Shape;224;p8"/>
          <p:cNvSpPr txBox="1"/>
          <p:nvPr/>
        </p:nvSpPr>
        <p:spPr>
          <a:xfrm>
            <a:off x="9012841" y="6163511"/>
            <a:ext cx="2992994" cy="461665"/>
          </a:xfrm>
          <a:prstGeom prst="rect">
            <a:avLst/>
          </a:prstGeom>
          <a:solidFill>
            <a:srgbClr val="70AD47"/>
          </a:solidFill>
          <a:ln w="19050" cap="flat" cmpd="sng">
            <a:solidFill>
              <a:srgbClr val="70AD47"/>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Thumbnail Gallery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609600" y="355492"/>
            <a:ext cx="7004538" cy="6397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Citing Datasets In Publications</a:t>
            </a:r>
            <a:endParaRPr/>
          </a:p>
        </p:txBody>
      </p:sp>
      <p:pic>
        <p:nvPicPr>
          <p:cNvPr id="167" name="Google Shape;167;p5" descr="Graphical user interface, website&#10;&#10;Description automatically generated"/>
          <p:cNvPicPr preferRelativeResize="0"/>
          <p:nvPr/>
        </p:nvPicPr>
        <p:blipFill rotWithShape="1">
          <a:blip r:embed="rId3">
            <a:alphaModFix/>
          </a:blip>
          <a:srcRect/>
          <a:stretch/>
        </p:blipFill>
        <p:spPr>
          <a:xfrm>
            <a:off x="8876085" y="0"/>
            <a:ext cx="3307717" cy="6858000"/>
          </a:xfrm>
          <a:prstGeom prst="rect">
            <a:avLst/>
          </a:prstGeom>
          <a:noFill/>
          <a:ln w="9525" cap="flat" cmpd="sng">
            <a:solidFill>
              <a:schemeClr val="accent1"/>
            </a:solidFill>
            <a:prstDash val="solid"/>
            <a:round/>
            <a:headEnd type="none" w="sm" len="sm"/>
            <a:tailEnd type="none" w="sm" len="sm"/>
          </a:ln>
        </p:spPr>
      </p:pic>
      <p:cxnSp>
        <p:nvCxnSpPr>
          <p:cNvPr id="168" name="Google Shape;168;p5"/>
          <p:cNvCxnSpPr>
            <a:stCxn id="169" idx="0"/>
          </p:cNvCxnSpPr>
          <p:nvPr/>
        </p:nvCxnSpPr>
        <p:spPr>
          <a:xfrm rot="10800000" flipH="1">
            <a:off x="6142680" y="244678"/>
            <a:ext cx="5731500" cy="1242300"/>
          </a:xfrm>
          <a:prstGeom prst="straightConnector1">
            <a:avLst/>
          </a:prstGeom>
          <a:noFill/>
          <a:ln w="76200" cap="flat" cmpd="sng">
            <a:solidFill>
              <a:srgbClr val="92D050"/>
            </a:solidFill>
            <a:prstDash val="solid"/>
            <a:miter lim="800000"/>
            <a:headEnd type="none" w="sm" len="sm"/>
            <a:tailEnd type="triangle" w="med" len="med"/>
          </a:ln>
        </p:spPr>
      </p:cxnSp>
      <p:sp>
        <p:nvSpPr>
          <p:cNvPr id="170" name="Google Shape;170;p5"/>
          <p:cNvSpPr txBox="1">
            <a:spLocks noGrp="1"/>
          </p:cNvSpPr>
          <p:nvPr>
            <p:ph type="body" idx="1"/>
          </p:nvPr>
        </p:nvSpPr>
        <p:spPr>
          <a:xfrm>
            <a:off x="71742" y="1321791"/>
            <a:ext cx="3022315" cy="518382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300"/>
              <a:buNone/>
            </a:pPr>
            <a:r>
              <a:rPr lang="en-US" sz="2300" b="1"/>
              <a:t>Citable Data IDs:</a:t>
            </a:r>
            <a:endParaRPr sz="2300" i="1"/>
          </a:p>
          <a:p>
            <a:pPr marL="228600" lvl="0" indent="-228600" algn="l" rtl="0">
              <a:lnSpc>
                <a:spcPct val="90000"/>
              </a:lnSpc>
              <a:spcBef>
                <a:spcPts val="1000"/>
              </a:spcBef>
              <a:spcAft>
                <a:spcPts val="0"/>
              </a:spcAft>
              <a:buClr>
                <a:schemeClr val="dk1"/>
              </a:buClr>
              <a:buSzPts val="2300"/>
              <a:buChar char="•"/>
            </a:pPr>
            <a:r>
              <a:rPr lang="en-US" sz="2300"/>
              <a:t>Globally-unique</a:t>
            </a:r>
            <a:endParaRPr/>
          </a:p>
          <a:p>
            <a:pPr marL="228600" lvl="0" indent="-228600" algn="l" rtl="0">
              <a:lnSpc>
                <a:spcPct val="90000"/>
              </a:lnSpc>
              <a:spcBef>
                <a:spcPts val="1000"/>
              </a:spcBef>
              <a:spcAft>
                <a:spcPts val="0"/>
              </a:spcAft>
              <a:buClr>
                <a:schemeClr val="dk1"/>
              </a:buClr>
              <a:buSzPts val="2300"/>
              <a:buChar char="•"/>
            </a:pPr>
            <a:r>
              <a:rPr lang="en-US" sz="2300"/>
              <a:t>Persistent</a:t>
            </a:r>
            <a:endParaRPr/>
          </a:p>
          <a:p>
            <a:pPr marL="228600" lvl="0" indent="-228600" algn="l" rtl="0">
              <a:lnSpc>
                <a:spcPct val="90000"/>
              </a:lnSpc>
              <a:spcBef>
                <a:spcPts val="1000"/>
              </a:spcBef>
              <a:spcAft>
                <a:spcPts val="0"/>
              </a:spcAft>
              <a:buClr>
                <a:schemeClr val="dk1"/>
              </a:buClr>
              <a:buSzPts val="2300"/>
              <a:buChar char="•"/>
            </a:pPr>
            <a:r>
              <a:rPr lang="en-US" sz="2300"/>
              <a:t>Actionable</a:t>
            </a:r>
            <a:endParaRPr/>
          </a:p>
          <a:p>
            <a:pPr marL="228600" lvl="0" indent="-228600" algn="l" rtl="0">
              <a:lnSpc>
                <a:spcPct val="90000"/>
              </a:lnSpc>
              <a:spcBef>
                <a:spcPts val="1000"/>
              </a:spcBef>
              <a:spcAft>
                <a:spcPts val="0"/>
              </a:spcAft>
              <a:buClr>
                <a:schemeClr val="dk1"/>
              </a:buClr>
              <a:buSzPts val="2300"/>
              <a:buChar char="•"/>
            </a:pPr>
            <a:r>
              <a:rPr lang="en-US" sz="2300"/>
              <a:t>Versioned</a:t>
            </a:r>
            <a:endParaRPr/>
          </a:p>
          <a:p>
            <a:pPr marL="228600" lvl="0" indent="-228600" algn="l" rtl="0">
              <a:lnSpc>
                <a:spcPct val="90000"/>
              </a:lnSpc>
              <a:spcBef>
                <a:spcPts val="1000"/>
              </a:spcBef>
              <a:spcAft>
                <a:spcPts val="0"/>
              </a:spcAft>
              <a:buClr>
                <a:schemeClr val="dk1"/>
              </a:buClr>
              <a:buSzPts val="2300"/>
              <a:buChar char="•"/>
            </a:pPr>
            <a:r>
              <a:rPr lang="en-US" sz="2300"/>
              <a:t>Publishable</a:t>
            </a:r>
            <a:endParaRPr/>
          </a:p>
          <a:p>
            <a:pPr marL="228600" lvl="0" indent="-82550" algn="l" rtl="0">
              <a:lnSpc>
                <a:spcPct val="90000"/>
              </a:lnSpc>
              <a:spcBef>
                <a:spcPts val="1000"/>
              </a:spcBef>
              <a:spcAft>
                <a:spcPts val="0"/>
              </a:spcAft>
              <a:buClr>
                <a:schemeClr val="dk1"/>
              </a:buClr>
              <a:buSzPts val="2300"/>
              <a:buNone/>
            </a:pPr>
            <a:endParaRPr sz="2300"/>
          </a:p>
          <a:p>
            <a:pPr marL="228600" lvl="0" indent="-228600" algn="l" rtl="0">
              <a:lnSpc>
                <a:spcPct val="90000"/>
              </a:lnSpc>
              <a:spcBef>
                <a:spcPts val="1000"/>
              </a:spcBef>
              <a:spcAft>
                <a:spcPts val="0"/>
              </a:spcAft>
              <a:buClr>
                <a:schemeClr val="accent6"/>
              </a:buClr>
              <a:buSzPts val="2300"/>
              <a:buFont typeface="Noto Sans Symbols"/>
              <a:buChar char="✔"/>
            </a:pPr>
            <a:r>
              <a:rPr lang="en-US" sz="2300">
                <a:solidFill>
                  <a:schemeClr val="accent6"/>
                </a:solidFill>
              </a:rPr>
              <a:t>Plan when manuscript is </a:t>
            </a:r>
            <a:r>
              <a:rPr lang="en-US" sz="2300" i="1">
                <a:solidFill>
                  <a:schemeClr val="accent6"/>
                </a:solidFill>
              </a:rPr>
              <a:t>in preparation</a:t>
            </a:r>
            <a:endParaRPr/>
          </a:p>
          <a:p>
            <a:pPr marL="228600" lvl="0" indent="-228600" algn="l" rtl="0">
              <a:lnSpc>
                <a:spcPct val="90000"/>
              </a:lnSpc>
              <a:spcBef>
                <a:spcPts val="1000"/>
              </a:spcBef>
              <a:spcAft>
                <a:spcPts val="0"/>
              </a:spcAft>
              <a:buClr>
                <a:schemeClr val="accent2"/>
              </a:buClr>
              <a:buSzPts val="2300"/>
              <a:buFont typeface="Noto Sans Symbols"/>
              <a:buChar char="✔"/>
            </a:pPr>
            <a:r>
              <a:rPr lang="en-US" sz="2300">
                <a:solidFill>
                  <a:schemeClr val="accent2"/>
                </a:solidFill>
              </a:rPr>
              <a:t>Optionally, </a:t>
            </a:r>
            <a:r>
              <a:rPr lang="en-US" sz="2300" i="1">
                <a:solidFill>
                  <a:schemeClr val="accent2"/>
                </a:solidFill>
              </a:rPr>
              <a:t>embargo</a:t>
            </a:r>
            <a:r>
              <a:rPr lang="en-US" sz="2300">
                <a:solidFill>
                  <a:schemeClr val="accent2"/>
                </a:solidFill>
              </a:rPr>
              <a:t> dataset to be released in sync with publication</a:t>
            </a:r>
            <a:endParaRPr/>
          </a:p>
        </p:txBody>
      </p:sp>
      <p:pic>
        <p:nvPicPr>
          <p:cNvPr id="169" name="Google Shape;169;p5" descr="Graphical user interface, text, application, email&#10;&#10;Description automatically generated"/>
          <p:cNvPicPr preferRelativeResize="0"/>
          <p:nvPr/>
        </p:nvPicPr>
        <p:blipFill rotWithShape="1">
          <a:blip r:embed="rId4">
            <a:alphaModFix/>
          </a:blip>
          <a:srcRect/>
          <a:stretch/>
        </p:blipFill>
        <p:spPr>
          <a:xfrm>
            <a:off x="3117851" y="1486978"/>
            <a:ext cx="6049659" cy="48534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9"/>
          <p:cNvSpPr/>
          <p:nvPr/>
        </p:nvSpPr>
        <p:spPr>
          <a:xfrm>
            <a:off x="0" y="331304"/>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9"/>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9"/>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9"/>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9"/>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Strategies for Successful Data Contributions</a:t>
            </a:r>
            <a:endParaRPr/>
          </a:p>
        </p:txBody>
      </p:sp>
      <p:sp>
        <p:nvSpPr>
          <p:cNvPr id="237" name="Google Shape;237;p9"/>
          <p:cNvSpPr txBox="1">
            <a:spLocks noGrp="1"/>
          </p:cNvSpPr>
          <p:nvPr>
            <p:ph type="body" idx="1"/>
          </p:nvPr>
        </p:nvSpPr>
        <p:spPr>
          <a:xfrm>
            <a:off x="1367624" y="2490436"/>
            <a:ext cx="9708995" cy="3567173"/>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chemeClr val="dk1"/>
              </a:buClr>
              <a:buSzPts val="2400"/>
              <a:buFont typeface="Calibri"/>
              <a:buAutoNum type="arabicPeriod"/>
            </a:pPr>
            <a:r>
              <a:rPr lang="en-US" sz="2400" b="1" dirty="0"/>
              <a:t>Review the metadata/data guidelines </a:t>
            </a:r>
            <a:r>
              <a:rPr lang="en-US" sz="2400" b="1" i="1" dirty="0"/>
              <a:t>early</a:t>
            </a:r>
            <a:r>
              <a:rPr lang="en-US" sz="2400" b="1" dirty="0"/>
              <a:t> </a:t>
            </a:r>
            <a:r>
              <a:rPr lang="en-US" sz="2400" dirty="0"/>
              <a:t>in the process of preparing manuscripts;</a:t>
            </a:r>
            <a:endParaRPr dirty="0"/>
          </a:p>
          <a:p>
            <a:pPr marL="514350" lvl="0" indent="-514350" algn="l" rtl="0">
              <a:lnSpc>
                <a:spcPct val="90000"/>
              </a:lnSpc>
              <a:spcBef>
                <a:spcPts val="1000"/>
              </a:spcBef>
              <a:spcAft>
                <a:spcPts val="0"/>
              </a:spcAft>
              <a:buClr>
                <a:schemeClr val="dk1"/>
              </a:buClr>
              <a:buSzPts val="2400"/>
              <a:buFont typeface="Calibri"/>
              <a:buAutoNum type="arabicPeriod"/>
            </a:pPr>
            <a:r>
              <a:rPr lang="en-US" sz="2400" b="1" dirty="0"/>
              <a:t>Schedule 1-on-1 with us </a:t>
            </a:r>
            <a:r>
              <a:rPr lang="en-US" sz="2400" b="1" i="1" dirty="0"/>
              <a:t>before</a:t>
            </a:r>
            <a:r>
              <a:rPr lang="en-US" sz="2400" b="1" dirty="0"/>
              <a:t> </a:t>
            </a:r>
            <a:r>
              <a:rPr lang="en-US" sz="2400" dirty="0"/>
              <a:t>you begin creating your first dataset;</a:t>
            </a:r>
            <a:endParaRPr dirty="0"/>
          </a:p>
          <a:p>
            <a:pPr marL="514350" lvl="0" indent="-514350" algn="l" rtl="0">
              <a:lnSpc>
                <a:spcPct val="90000"/>
              </a:lnSpc>
              <a:spcBef>
                <a:spcPts val="1000"/>
              </a:spcBef>
              <a:spcAft>
                <a:spcPts val="0"/>
              </a:spcAft>
              <a:buClr>
                <a:schemeClr val="dk1"/>
              </a:buClr>
              <a:buSzPts val="2400"/>
              <a:buFont typeface="Calibri"/>
              <a:buAutoNum type="arabicPeriod"/>
            </a:pPr>
            <a:r>
              <a:rPr lang="en-US" sz="2400" b="1" dirty="0"/>
              <a:t>Submit (part of) a dataset</a:t>
            </a:r>
            <a:r>
              <a:rPr lang="en-US" sz="2400" dirty="0"/>
              <a:t>, let us review and give you feedback, then proceed with further data submissions;</a:t>
            </a:r>
            <a:endParaRPr dirty="0"/>
          </a:p>
          <a:p>
            <a:pPr marL="514350" lvl="0" indent="-514350" algn="l" rtl="0">
              <a:lnSpc>
                <a:spcPct val="90000"/>
              </a:lnSpc>
              <a:spcBef>
                <a:spcPts val="1000"/>
              </a:spcBef>
              <a:spcAft>
                <a:spcPts val="0"/>
              </a:spcAft>
              <a:buClr>
                <a:schemeClr val="dk1"/>
              </a:buClr>
              <a:buSzPts val="2400"/>
              <a:buFont typeface="Calibri"/>
              <a:buAutoNum type="arabicPeriod"/>
            </a:pPr>
            <a:r>
              <a:rPr lang="en-US" sz="2400" dirty="0"/>
              <a:t>Remember: </a:t>
            </a:r>
            <a:r>
              <a:rPr lang="en-US" sz="2400" b="1" i="1" dirty="0"/>
              <a:t>We are here to help!</a:t>
            </a:r>
            <a:r>
              <a:rPr lang="en-US" sz="2400" dirty="0"/>
              <a:t> ☺ </a:t>
            </a:r>
            <a:endParaRPr sz="2400" dirty="0"/>
          </a:p>
        </p:txBody>
      </p:sp>
      <p:sp>
        <p:nvSpPr>
          <p:cNvPr id="238" name="Google Shape;238;p9"/>
          <p:cNvSpPr txBox="1"/>
          <p:nvPr/>
        </p:nvSpPr>
        <p:spPr>
          <a:xfrm>
            <a:off x="1367624" y="6299167"/>
            <a:ext cx="774712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Point of Contact: </a:t>
            </a:r>
            <a:r>
              <a:rPr lang="en-US" sz="2400" b="1" dirty="0">
                <a:solidFill>
                  <a:schemeClr val="dk1"/>
                </a:solidFill>
                <a:latin typeface="Calibri"/>
                <a:ea typeface="Calibri"/>
                <a:cs typeface="Calibri"/>
                <a:sym typeface="Calibri"/>
              </a:rPr>
              <a:t>FaceBase Helpline </a:t>
            </a:r>
            <a:r>
              <a:rPr lang="en-US" sz="2400" dirty="0">
                <a:solidFill>
                  <a:schemeClr val="dk1"/>
                </a:solidFill>
                <a:latin typeface="Calibri"/>
                <a:ea typeface="Calibri"/>
                <a:cs typeface="Calibri"/>
                <a:sym typeface="Calibri"/>
              </a:rPr>
              <a:t>(</a:t>
            </a:r>
            <a:r>
              <a:rPr lang="en-US"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help@facebase.org</a:t>
            </a:r>
            <a:r>
              <a:rPr lang="en-US" sz="2400" dirty="0">
                <a:solidFill>
                  <a:schemeClr val="dk1"/>
                </a:solidFill>
                <a:latin typeface="Calibri"/>
                <a:ea typeface="Calibri"/>
                <a:cs typeface="Calibri"/>
                <a:sym typeface="Calibri"/>
              </a:rPr>
              <a:t>)</a:t>
            </a:r>
            <a:endParaRPr dirty="0"/>
          </a:p>
        </p:txBody>
      </p:sp>
      <p:sp>
        <p:nvSpPr>
          <p:cNvPr id="239" name="Google Shape;239;p9"/>
          <p:cNvSpPr/>
          <p:nvPr/>
        </p:nvSpPr>
        <p:spPr>
          <a:xfrm>
            <a:off x="212942" y="6287684"/>
            <a:ext cx="978408" cy="484632"/>
          </a:xfrm>
          <a:prstGeom prst="rightArrow">
            <a:avLst>
              <a:gd name="adj1" fmla="val 50000"/>
              <a:gd name="adj2" fmla="val 50000"/>
            </a:avLst>
          </a:pr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9"/>
          <p:cNvSpPr/>
          <p:nvPr/>
        </p:nvSpPr>
        <p:spPr>
          <a:xfrm flipH="1">
            <a:off x="11062611" y="6287684"/>
            <a:ext cx="978408" cy="484632"/>
          </a:xfrm>
          <a:prstGeom prst="rightArrow">
            <a:avLst>
              <a:gd name="adj1" fmla="val 50000"/>
              <a:gd name="adj2" fmla="val 50000"/>
            </a:avLst>
          </a:pr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1142</Words>
  <Application>Microsoft Macintosh PowerPoint</Application>
  <PresentationFormat>Widescreen</PresentationFormat>
  <Paragraphs>136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Noto Sans Symbols</vt:lpstr>
      <vt:lpstr>Office Theme</vt:lpstr>
      <vt:lpstr>Contributing to FaceBase</vt:lpstr>
      <vt:lpstr>A Great Home for Your Data...</vt:lpstr>
      <vt:lpstr>Initiate a Data Submission to FaceBase</vt:lpstr>
      <vt:lpstr>Self-Serve Data Submission w/ Support</vt:lpstr>
      <vt:lpstr>Ready for Reuse, Reproducibility, (Re)analysis</vt:lpstr>
      <vt:lpstr>Review of Dataset Display</vt:lpstr>
      <vt:lpstr>PowerPoint Presentation</vt:lpstr>
      <vt:lpstr>Citing Datasets In Publications</vt:lpstr>
      <vt:lpstr>Strategies for Successful Data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Contributing to FaceBase</dc:title>
  <dc:creator>Robert Edward Schuler</dc:creator>
  <cp:lastModifiedBy>Robert Schuler</cp:lastModifiedBy>
  <cp:revision>23</cp:revision>
  <dcterms:created xsi:type="dcterms:W3CDTF">2021-08-11T23:18:02Z</dcterms:created>
  <dcterms:modified xsi:type="dcterms:W3CDTF">2024-08-27T18:05:46Z</dcterms:modified>
</cp:coreProperties>
</file>