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20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</p:sldIdLst>
  <p:sldSz cy="6858000" cx="12192000"/>
  <p:notesSz cx="6858000" cy="9144000"/>
  <p:embeddedFontLst>
    <p:embeddedFont>
      <p:font typeface="Play"/>
      <p:regular r:id="rId26"/>
      <p:bold r:id="rId27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r:id="rId28" roundtripDataSignature="AMtx7mgln3eVP8wmt5BDerGwMQMwFo46N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C38554E1-5ED2-42F6-963D-FFCC77D892AB}">
  <a:tblStyle styleId="{C38554E1-5ED2-42F6-963D-FFCC77D892AB}" styleName="Table_0">
    <a:wholeTbl>
      <a:tcTxStyle>
        <a:font>
          <a:latin typeface="Arial"/>
          <a:ea typeface="Arial"/>
          <a:cs typeface="Arial"/>
        </a:font>
        <a:srgbClr val="000000"/>
      </a:tcTx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5.xml"/><Relationship Id="rId22" Type="http://schemas.openxmlformats.org/officeDocument/2006/relationships/slide" Target="slides/slide17.xml"/><Relationship Id="rId21" Type="http://schemas.openxmlformats.org/officeDocument/2006/relationships/slide" Target="slides/slide16.xml"/><Relationship Id="rId24" Type="http://schemas.openxmlformats.org/officeDocument/2006/relationships/slide" Target="slides/slide19.xml"/><Relationship Id="rId23" Type="http://schemas.openxmlformats.org/officeDocument/2006/relationships/slide" Target="slides/slide18.xml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26" Type="http://schemas.openxmlformats.org/officeDocument/2006/relationships/font" Target="fonts/Play-regular.fntdata"/><Relationship Id="rId25" Type="http://schemas.openxmlformats.org/officeDocument/2006/relationships/slide" Target="slides/slide20.xml"/><Relationship Id="rId28" Type="http://customschemas.google.com/relationships/presentationmetadata" Target="metadata"/><Relationship Id="rId27" Type="http://schemas.openxmlformats.org/officeDocument/2006/relationships/font" Target="fonts/Play-bold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19" Type="http://schemas.openxmlformats.org/officeDocument/2006/relationships/slide" Target="slides/slide14.xml"/><Relationship Id="rId18" Type="http://schemas.openxmlformats.org/officeDocument/2006/relationships/slide" Target="slides/slide1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1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94" name="Google Shape;94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8" name="Shape 1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Google Shape;199;p10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00" name="Google Shape;200;p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4" name="Shape 2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Google Shape;205;p11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06" name="Google Shape;206;p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0" name="Shape 2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" name="Google Shape;211;p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t/>
            </a:r>
            <a:endParaRPr/>
          </a:p>
        </p:txBody>
      </p:sp>
      <p:sp>
        <p:nvSpPr>
          <p:cNvPr id="212" name="Google Shape;212;p12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6" name="Shape 2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" name="Google Shape;217;p13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18" name="Google Shape;218;p1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2" name="Shape 2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" name="Google Shape;223;p14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24" name="Google Shape;224;p1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8" name="Shape 2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Google Shape;229;p15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30" name="Google Shape;230;p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4" name="Shape 2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" name="Google Shape;235;p16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36" name="Google Shape;236;p1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0" name="Shape 2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" name="Google Shape;241;p17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42" name="Google Shape;242;p1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6" name="Shape 2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" name="Google Shape;247;p18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48" name="Google Shape;248;p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52" name="Shape 2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" name="Google Shape;253;p19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54" name="Google Shape;254;p1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t/>
            </a:r>
            <a:endParaRPr/>
          </a:p>
        </p:txBody>
      </p:sp>
      <p:sp>
        <p:nvSpPr>
          <p:cNvPr id="105" name="Google Shape;105;p2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58" name="Shape 2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9" name="Google Shape;259;p2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0" name="Google Shape;260;p20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3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11" name="Google Shape;111;p3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rPr lang="en"/>
              <a:t>The elements of a DMS Plan cover the full research process, from data generation to data management to data preservation and distribution.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rPr b="1" lang="en"/>
              <a:t>There are 6 elements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rPr b="1" lang="en"/>
              <a:t>Data Type: </a:t>
            </a:r>
            <a:r>
              <a:rPr lang="en"/>
              <a:t>Identifying data to be preserved and shared (e.g., imaging data, genomic data, survey data, electronic health records, etc.)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t/>
            </a:r>
            <a:endParaRPr b="1"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rPr b="1" lang="en"/>
              <a:t>Related</a:t>
            </a:r>
            <a:r>
              <a:rPr lang="en"/>
              <a:t> </a:t>
            </a:r>
            <a:r>
              <a:rPr b="1" lang="en"/>
              <a:t>tools, software &amp; code: </a:t>
            </a:r>
            <a:r>
              <a:rPr lang="en"/>
              <a:t>Tools and software needed to access and manipulate data. If needed specify how they can be accessed (e.g., open source)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t/>
            </a:r>
            <a:endParaRPr b="1"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rPr b="1" lang="en"/>
              <a:t>Standards: </a:t>
            </a:r>
            <a:r>
              <a:rPr lang="en"/>
              <a:t>Standards to be applied to scientific data and metadata (i.e., data formats, data dictionaries, unique IDs, definitions, etc.)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t/>
            </a:r>
            <a:endParaRPr b="1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rPr b="1" lang="en"/>
              <a:t>Data preservation, access &amp; timelines: </a:t>
            </a:r>
            <a:r>
              <a:rPr lang="en"/>
              <a:t>Repository to be used, persistent unique identifier, and when/ how long data will be available </a:t>
            </a:r>
            <a:r>
              <a:rPr b="1" lang="en"/>
              <a:t>(Will talk more about this in next slide)</a:t>
            </a:r>
            <a:endParaRPr b="1"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t/>
            </a:r>
            <a:endParaRPr b="1"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rPr b="1" lang="en"/>
              <a:t>Access, distribution, reuse consideration: </a:t>
            </a:r>
            <a:r>
              <a:rPr lang="en"/>
              <a:t>Description of factors for data access, distribution, or reuse (e.g., disease specific limitations, de-identification, use limitations)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t/>
            </a:r>
            <a:endParaRPr b="1"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rPr b="1" lang="en"/>
              <a:t>Oversight of data management and sharing</a:t>
            </a:r>
            <a:r>
              <a:rPr lang="en"/>
              <a:t>: Plan compliance will be monitored/ managed and by whom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t/>
            </a:r>
            <a:endParaRPr/>
          </a:p>
        </p:txBody>
      </p:sp>
      <p:sp>
        <p:nvSpPr>
          <p:cNvPr id="112" name="Google Shape;112;p3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</a:pPr>
            <a:fld id="{00000000-1234-1234-1234-123412341234}" type="slidenum">
              <a:rPr b="0" i="0" lang="en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5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p4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57" name="Google Shape;157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8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Google Shape;169;p5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70" name="Google Shape;170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4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Google Shape;175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t/>
            </a:r>
            <a:endParaRPr/>
          </a:p>
        </p:txBody>
      </p:sp>
      <p:sp>
        <p:nvSpPr>
          <p:cNvPr id="176" name="Google Shape;176;p6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0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Google Shape;181;p7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82" name="Google Shape;182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6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Google Shape;187;p8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88" name="Google Shape;188;p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2" name="Shape 1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Google Shape;193;p9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94" name="Google Shape;194;p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22"/>
          <p:cNvSpPr txBox="1"/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Play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22"/>
          <p:cNvSpPr txBox="1"/>
          <p:nvPr>
            <p:ph idx="1" type="subTitle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18" name="Google Shape;18;p2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2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2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31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Play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8" name="Google Shape;68;p31"/>
          <p:cNvSpPr txBox="1"/>
          <p:nvPr>
            <p:ph idx="1" type="body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69" name="Google Shape;69;p31"/>
          <p:cNvSpPr txBox="1"/>
          <p:nvPr>
            <p:ph idx="2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70" name="Google Shape;70;p3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1" name="Google Shape;71;p3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3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32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Play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5" name="Google Shape;75;p32"/>
          <p:cNvSpPr/>
          <p:nvPr>
            <p:ph idx="2" type="pic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76" name="Google Shape;76;p32"/>
          <p:cNvSpPr txBox="1"/>
          <p:nvPr>
            <p:ph idx="1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77" name="Google Shape;77;p3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3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3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33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2" name="Google Shape;82;p33"/>
          <p:cNvSpPr txBox="1"/>
          <p:nvPr>
            <p:ph idx="1" type="body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3" name="Google Shape;83;p3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4" name="Google Shape;84;p3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5" name="Google Shape;85;p3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34"/>
          <p:cNvSpPr txBox="1"/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8" name="Google Shape;88;p34"/>
          <p:cNvSpPr txBox="1"/>
          <p:nvPr>
            <p:ph idx="1" type="body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9" name="Google Shape;89;p34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0" name="Google Shape;90;p34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1" name="Google Shape;91;p34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23"/>
          <p:cNvSpPr txBox="1"/>
          <p:nvPr>
            <p:ph type="title"/>
          </p:nvPr>
        </p:nvSpPr>
        <p:spPr>
          <a:xfrm>
            <a:off x="0" y="0"/>
            <a:ext cx="12192000" cy="765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  <a:defRPr b="0" i="0"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3" name="Google Shape;23;p23"/>
          <p:cNvSpPr txBox="1"/>
          <p:nvPr>
            <p:ph idx="1" type="body"/>
          </p:nvPr>
        </p:nvSpPr>
        <p:spPr>
          <a:xfrm>
            <a:off x="423500" y="912817"/>
            <a:ext cx="11358000" cy="5545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74650" lvl="0" marL="457200" algn="l">
              <a:lnSpc>
                <a:spcPct val="80000"/>
              </a:lnSpc>
              <a:spcBef>
                <a:spcPts val="1067"/>
              </a:spcBef>
              <a:spcAft>
                <a:spcPts val="0"/>
              </a:spcAft>
              <a:buClr>
                <a:schemeClr val="dk1"/>
              </a:buClr>
              <a:buSzPts val="2300"/>
              <a:buChar char="●"/>
              <a:defRPr b="0" i="0">
                <a:latin typeface="Calibri"/>
                <a:ea typeface="Calibri"/>
                <a:cs typeface="Calibri"/>
                <a:sym typeface="Calibri"/>
              </a:defRPr>
            </a:lvl1pPr>
            <a:lvl2pPr indent="-349250" lvl="1" marL="914400" algn="l">
              <a:lnSpc>
                <a:spcPct val="80000"/>
              </a:lnSpc>
              <a:spcBef>
                <a:spcPts val="1067"/>
              </a:spcBef>
              <a:spcAft>
                <a:spcPts val="0"/>
              </a:spcAft>
              <a:buClr>
                <a:schemeClr val="dk1"/>
              </a:buClr>
              <a:buSzPts val="1900"/>
              <a:buChar char="○"/>
              <a:defRPr/>
            </a:lvl2pPr>
            <a:lvl3pPr indent="-349250" lvl="2" marL="1371600" algn="l">
              <a:lnSpc>
                <a:spcPct val="80000"/>
              </a:lnSpc>
              <a:spcBef>
                <a:spcPts val="1067"/>
              </a:spcBef>
              <a:spcAft>
                <a:spcPts val="0"/>
              </a:spcAft>
              <a:buClr>
                <a:schemeClr val="dk1"/>
              </a:buClr>
              <a:buSzPts val="1900"/>
              <a:buChar char="■"/>
              <a:defRPr/>
            </a:lvl3pPr>
            <a:lvl4pPr indent="-349250" lvl="3" marL="1828800" algn="l">
              <a:lnSpc>
                <a:spcPct val="80000"/>
              </a:lnSpc>
              <a:spcBef>
                <a:spcPts val="1067"/>
              </a:spcBef>
              <a:spcAft>
                <a:spcPts val="0"/>
              </a:spcAft>
              <a:buClr>
                <a:schemeClr val="dk1"/>
              </a:buClr>
              <a:buSzPts val="1900"/>
              <a:buChar char="●"/>
              <a:defRPr/>
            </a:lvl4pPr>
            <a:lvl5pPr indent="-349250" lvl="4" marL="2286000" algn="l">
              <a:lnSpc>
                <a:spcPct val="80000"/>
              </a:lnSpc>
              <a:spcBef>
                <a:spcPts val="1067"/>
              </a:spcBef>
              <a:spcAft>
                <a:spcPts val="0"/>
              </a:spcAft>
              <a:buClr>
                <a:schemeClr val="dk1"/>
              </a:buClr>
              <a:buSzPts val="1900"/>
              <a:buChar char="○"/>
              <a:defRPr/>
            </a:lvl5pPr>
            <a:lvl6pPr indent="-349250" lvl="5" marL="2743200" algn="l">
              <a:lnSpc>
                <a:spcPct val="80000"/>
              </a:lnSpc>
              <a:spcBef>
                <a:spcPts val="1067"/>
              </a:spcBef>
              <a:spcAft>
                <a:spcPts val="0"/>
              </a:spcAft>
              <a:buClr>
                <a:schemeClr val="dk1"/>
              </a:buClr>
              <a:buSzPts val="1900"/>
              <a:buChar char="■"/>
              <a:defRPr/>
            </a:lvl6pPr>
            <a:lvl7pPr indent="-349250" lvl="6" marL="3200400" algn="l">
              <a:lnSpc>
                <a:spcPct val="80000"/>
              </a:lnSpc>
              <a:spcBef>
                <a:spcPts val="1067"/>
              </a:spcBef>
              <a:spcAft>
                <a:spcPts val="0"/>
              </a:spcAft>
              <a:buClr>
                <a:schemeClr val="dk1"/>
              </a:buClr>
              <a:buSzPts val="1900"/>
              <a:buChar char="●"/>
              <a:defRPr/>
            </a:lvl7pPr>
            <a:lvl8pPr indent="-349250" lvl="7" marL="3657600" algn="l">
              <a:lnSpc>
                <a:spcPct val="80000"/>
              </a:lnSpc>
              <a:spcBef>
                <a:spcPts val="1067"/>
              </a:spcBef>
              <a:spcAft>
                <a:spcPts val="0"/>
              </a:spcAft>
              <a:buClr>
                <a:schemeClr val="dk1"/>
              </a:buClr>
              <a:buSzPts val="1900"/>
              <a:buChar char="○"/>
              <a:defRPr/>
            </a:lvl8pPr>
            <a:lvl9pPr indent="-349250" lvl="8" marL="4114800" algn="l">
              <a:lnSpc>
                <a:spcPct val="80000"/>
              </a:lnSpc>
              <a:spcBef>
                <a:spcPts val="1067"/>
              </a:spcBef>
              <a:spcAft>
                <a:spcPts val="0"/>
              </a:spcAft>
              <a:buClr>
                <a:schemeClr val="dk1"/>
              </a:buClr>
              <a:buSzPts val="1900"/>
              <a:buChar char="■"/>
              <a:defRPr/>
            </a:lvl9pPr>
          </a:lstStyle>
          <a:p/>
        </p:txBody>
      </p:sp>
      <p:sp>
        <p:nvSpPr>
          <p:cNvPr id="24" name="Google Shape;24;p23"/>
          <p:cNvSpPr txBox="1"/>
          <p:nvPr>
            <p:ph idx="12" type="sldNum"/>
          </p:nvPr>
        </p:nvSpPr>
        <p:spPr>
          <a:xfrm>
            <a:off x="11359077" y="6458156"/>
            <a:ext cx="731600" cy="52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0" i="0" sz="1067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0" i="0" sz="1067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0" i="0" sz="1067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0" i="0" sz="1067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0" i="0" sz="1067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0" i="0" sz="1067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0" i="0" sz="1067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0" i="0" sz="1067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0" i="0" sz="1067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>
  <p:cSld name="1_Title 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24"/>
          <p:cNvSpPr txBox="1"/>
          <p:nvPr>
            <p:ph type="title"/>
          </p:nvPr>
        </p:nvSpPr>
        <p:spPr>
          <a:xfrm>
            <a:off x="800101" y="574159"/>
            <a:ext cx="9454116" cy="994743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Play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27" name="Google Shape;27;p24"/>
          <p:cNvSpPr txBox="1"/>
          <p:nvPr>
            <p:ph idx="12" type="sldNum"/>
          </p:nvPr>
        </p:nvSpPr>
        <p:spPr>
          <a:xfrm>
            <a:off x="10671179" y="6180702"/>
            <a:ext cx="68262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algn="r">
              <a:spcBef>
                <a:spcPts val="0"/>
              </a:spcBef>
              <a:buClr>
                <a:schemeClr val="dk1"/>
              </a:buClr>
              <a:buSzPts val="1200"/>
              <a:buFont typeface="Calibri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algn="r">
              <a:spcBef>
                <a:spcPts val="0"/>
              </a:spcBef>
              <a:buClr>
                <a:schemeClr val="dk1"/>
              </a:buClr>
              <a:buSzPts val="1200"/>
              <a:buFont typeface="Calibri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algn="r">
              <a:spcBef>
                <a:spcPts val="0"/>
              </a:spcBef>
              <a:buClr>
                <a:schemeClr val="dk1"/>
              </a:buClr>
              <a:buSzPts val="1200"/>
              <a:buFont typeface="Calibri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algn="r">
              <a:spcBef>
                <a:spcPts val="0"/>
              </a:spcBef>
              <a:buClr>
                <a:schemeClr val="dk1"/>
              </a:buClr>
              <a:buSzPts val="1200"/>
              <a:buFont typeface="Calibri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algn="r">
              <a:spcBef>
                <a:spcPts val="0"/>
              </a:spcBef>
              <a:buClr>
                <a:schemeClr val="dk1"/>
              </a:buClr>
              <a:buSzPts val="1200"/>
              <a:buFont typeface="Calibri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algn="r">
              <a:spcBef>
                <a:spcPts val="0"/>
              </a:spcBef>
              <a:buClr>
                <a:schemeClr val="dk1"/>
              </a:buClr>
              <a:buSzPts val="1200"/>
              <a:buFont typeface="Calibri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algn="r">
              <a:spcBef>
                <a:spcPts val="0"/>
              </a:spcBef>
              <a:buClr>
                <a:schemeClr val="dk1"/>
              </a:buClr>
              <a:buSzPts val="1200"/>
              <a:buFont typeface="Calibri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algn="r">
              <a:spcBef>
                <a:spcPts val="0"/>
              </a:spcBef>
              <a:buClr>
                <a:schemeClr val="dk1"/>
              </a:buClr>
              <a:buSzPts val="1200"/>
              <a:buFont typeface="Calibri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algn="r">
              <a:spcBef>
                <a:spcPts val="0"/>
              </a:spcBef>
              <a:buClr>
                <a:schemeClr val="dk1"/>
              </a:buClr>
              <a:buSzPts val="1200"/>
              <a:buFont typeface="Calibri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28" name="Google Shape;28;p24"/>
          <p:cNvSpPr txBox="1"/>
          <p:nvPr>
            <p:ph idx="1" type="body"/>
          </p:nvPr>
        </p:nvSpPr>
        <p:spPr>
          <a:xfrm>
            <a:off x="838200" y="1825625"/>
            <a:ext cx="10515600" cy="4003675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317500" lvl="0" marL="457200" algn="l">
              <a:lnSpc>
                <a:spcPct val="90000"/>
              </a:lnSpc>
              <a:spcBef>
                <a:spcPts val="1067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indent="-317500" lvl="1" marL="914400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indent="-317500" lvl="2" marL="1371600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indent="-317500" lvl="3" marL="1828800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indent="-317500" lvl="4" marL="2286000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indent="-317500" lvl="5" marL="2743200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indent="-317500" lvl="6" marL="3200400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indent="-317500" lvl="7" marL="3657600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indent="-317500" lvl="8" marL="4114800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25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25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2" name="Google Shape;32;p25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3" name="Google Shape;33;p25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25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26"/>
          <p:cNvSpPr txBox="1"/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Play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7" name="Google Shape;37;p26"/>
          <p:cNvSpPr txBox="1"/>
          <p:nvPr>
            <p:ph idx="1" type="body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757575"/>
              </a:buClr>
              <a:buSzPts val="2400"/>
              <a:buNone/>
              <a:defRPr sz="2400">
                <a:solidFill>
                  <a:srgbClr val="757575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2000"/>
              <a:buNone/>
              <a:defRPr sz="2000">
                <a:solidFill>
                  <a:srgbClr val="757575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800"/>
              <a:buNone/>
              <a:defRPr sz="1800">
                <a:solidFill>
                  <a:srgbClr val="757575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9pPr>
          </a:lstStyle>
          <a:p/>
        </p:txBody>
      </p:sp>
      <p:sp>
        <p:nvSpPr>
          <p:cNvPr id="38" name="Google Shape;38;p26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26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0" name="Google Shape;40;p26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27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27"/>
          <p:cNvSpPr txBox="1"/>
          <p:nvPr>
            <p:ph idx="1" type="body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4" name="Google Shape;44;p27"/>
          <p:cNvSpPr txBox="1"/>
          <p:nvPr>
            <p:ph idx="2" type="body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5" name="Google Shape;45;p27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6" name="Google Shape;46;p27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27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28"/>
          <p:cNvSpPr txBox="1"/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0" name="Google Shape;50;p28"/>
          <p:cNvSpPr txBox="1"/>
          <p:nvPr>
            <p:ph idx="1" type="body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51" name="Google Shape;51;p28"/>
          <p:cNvSpPr txBox="1"/>
          <p:nvPr>
            <p:ph idx="2" type="body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52" name="Google Shape;52;p28"/>
          <p:cNvSpPr txBox="1"/>
          <p:nvPr>
            <p:ph idx="3" type="body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53" name="Google Shape;53;p28"/>
          <p:cNvSpPr txBox="1"/>
          <p:nvPr>
            <p:ph idx="4" type="body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54" name="Google Shape;54;p28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5" name="Google Shape;55;p28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28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29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29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29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1" name="Google Shape;61;p29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30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4" name="Google Shape;64;p30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5" name="Google Shape;65;p30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1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Play"/>
              <a:buNone/>
              <a:defRPr b="0" i="0" sz="4400" u="none" cap="none" strike="noStrike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1" name="Google Shape;11;p21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2" name="Google Shape;12;p2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3" name="Google Shape;13;p2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4" name="Google Shape;14;p2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7.pn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Relationship Id="rId3" Type="http://schemas.openxmlformats.org/officeDocument/2006/relationships/hyperlink" Target="https://www.facebase.org/contributing/dms/#element-1-data-type" TargetMode="External"/><Relationship Id="rId4" Type="http://schemas.openxmlformats.org/officeDocument/2006/relationships/hyperlink" Target="https://www.facebase.org/contributing/dms/#element-1-data-type" TargetMode="Externa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Relationship Id="rId3" Type="http://schemas.openxmlformats.org/officeDocument/2006/relationships/hyperlink" Target="https://www.facebase.org/contributing/dms/#element-2-related-tools-software-andor-code" TargetMode="Externa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Relationship Id="rId3" Type="http://schemas.openxmlformats.org/officeDocument/2006/relationships/hyperlink" Target="https://www.facebase.org/contributing/dms/#element-3-standards" TargetMode="External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Relationship Id="rId3" Type="http://schemas.openxmlformats.org/officeDocument/2006/relationships/hyperlink" Target="https://www.facebase.org/contributing/dms/#element-4-data-preservation-access-and-associated-timelines" TargetMode="External"/><Relationship Id="rId4" Type="http://schemas.openxmlformats.org/officeDocument/2006/relationships/hyperlink" Target="https://www.facebase.org/contributing/dms/#element-4-data-preservation-access-and-associated-timelines" TargetMode="External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Relationship Id="rId3" Type="http://schemas.openxmlformats.org/officeDocument/2006/relationships/hyperlink" Target="https://www.facebase.org/contributing/dms/#element-5-access-distribution-or-reuse-considerations" TargetMode="External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Relationship Id="rId3" Type="http://schemas.openxmlformats.org/officeDocument/2006/relationships/hyperlink" Target="https://www.facebase.org/contributing/dms/#element-6-oversight-of-data-management-and-sharing" TargetMode="Externa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0.xml"/><Relationship Id="rId3" Type="http://schemas.openxmlformats.org/officeDocument/2006/relationships/hyperlink" Target="https://sharing.nih.gov/data-management-and-sharing-policy/planning-and-budgeting-for-data-management-and-sharing/writing-a-data-management-and-sharing-plan" TargetMode="External"/><Relationship Id="rId4" Type="http://schemas.openxmlformats.org/officeDocument/2006/relationships/hyperlink" Target="https://docs.facebase.org/docs/Data-Submission-Key-Concepts/" TargetMode="External"/><Relationship Id="rId5" Type="http://schemas.openxmlformats.org/officeDocument/2006/relationships/hyperlink" Target="https://www.facebase.org/contributing/dms/" TargetMode="External"/><Relationship Id="rId6" Type="http://schemas.openxmlformats.org/officeDocument/2006/relationships/hyperlink" Target="mailto:help@facebase.org" TargetMode="Externa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6.png"/><Relationship Id="rId4" Type="http://schemas.openxmlformats.org/officeDocument/2006/relationships/image" Target="../media/image4.png"/><Relationship Id="rId5" Type="http://schemas.openxmlformats.org/officeDocument/2006/relationships/image" Target="../media/image2.png"/><Relationship Id="rId6" Type="http://schemas.openxmlformats.org/officeDocument/2006/relationships/image" Target="../media/image5.png"/><Relationship Id="rId7" Type="http://schemas.openxmlformats.org/officeDocument/2006/relationships/image" Target="../media/image3.png"/><Relationship Id="rId8" Type="http://schemas.openxmlformats.org/officeDocument/2006/relationships/image" Target="../media/image1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1"/>
          <p:cNvSpPr/>
          <p:nvPr/>
        </p:nvSpPr>
        <p:spPr>
          <a:xfrm>
            <a:off x="-2" y="0"/>
            <a:ext cx="12192004" cy="6858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7" name="Google Shape;97;p1"/>
          <p:cNvSpPr/>
          <p:nvPr/>
        </p:nvSpPr>
        <p:spPr>
          <a:xfrm flipH="1">
            <a:off x="-1" y="5282344"/>
            <a:ext cx="12191998" cy="1590742"/>
          </a:xfrm>
          <a:prstGeom prst="rect">
            <a:avLst/>
          </a:prstGeom>
          <a:gradFill>
            <a:gsLst>
              <a:gs pos="0">
                <a:srgbClr val="000000">
                  <a:alpha val="95686"/>
                </a:srgbClr>
              </a:gs>
              <a:gs pos="34000">
                <a:srgbClr val="000000">
                  <a:alpha val="95686"/>
                </a:srgbClr>
              </a:gs>
              <a:gs pos="100000">
                <a:schemeClr val="accent1"/>
              </a:gs>
            </a:gsLst>
            <a:lin ang="840000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8" name="Google Shape;98;p1"/>
          <p:cNvSpPr/>
          <p:nvPr/>
        </p:nvSpPr>
        <p:spPr>
          <a:xfrm flipH="1">
            <a:off x="-4" y="5282344"/>
            <a:ext cx="8115300" cy="1590742"/>
          </a:xfrm>
          <a:prstGeom prst="rect">
            <a:avLst/>
          </a:prstGeom>
          <a:gradFill>
            <a:gsLst>
              <a:gs pos="0">
                <a:srgbClr val="0F4861">
                  <a:alpha val="58823"/>
                </a:srgbClr>
              </a:gs>
              <a:gs pos="28000">
                <a:srgbClr val="0F4861">
                  <a:alpha val="58823"/>
                </a:srgbClr>
              </a:gs>
              <a:gs pos="100000">
                <a:srgbClr val="000000">
                  <a:alpha val="69803"/>
                </a:srgbClr>
              </a:gs>
            </a:gsLst>
            <a:lin ang="1140000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9" name="Google Shape;99;p1"/>
          <p:cNvSpPr/>
          <p:nvPr/>
        </p:nvSpPr>
        <p:spPr>
          <a:xfrm flipH="1">
            <a:off x="-4" y="5282344"/>
            <a:ext cx="12191998" cy="1590742"/>
          </a:xfrm>
          <a:prstGeom prst="rect">
            <a:avLst/>
          </a:prstGeom>
          <a:gradFill>
            <a:gsLst>
              <a:gs pos="0">
                <a:srgbClr val="000000">
                  <a:alpha val="71764"/>
                </a:srgbClr>
              </a:gs>
              <a:gs pos="100000">
                <a:srgbClr val="156082">
                  <a:alpha val="0"/>
                </a:srgbClr>
              </a:gs>
            </a:gsLst>
            <a:lin ang="1560000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0" name="Google Shape;100;p1"/>
          <p:cNvSpPr txBox="1"/>
          <p:nvPr>
            <p:ph type="ctrTitle"/>
          </p:nvPr>
        </p:nvSpPr>
        <p:spPr>
          <a:xfrm>
            <a:off x="699714" y="5490971"/>
            <a:ext cx="6962072" cy="1159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21900" lIns="121900" spcFirstLastPara="1" rIns="121900" wrap="square" tIns="1219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500"/>
              <a:buFont typeface="Cambria"/>
              <a:buNone/>
            </a:pPr>
            <a:r>
              <a:rPr lang="en" sz="3100">
                <a:solidFill>
                  <a:srgbClr val="FFFFFF"/>
                </a:solidFill>
                <a:latin typeface="Cambria"/>
                <a:ea typeface="Cambria"/>
                <a:cs typeface="Cambria"/>
                <a:sym typeface="Cambria"/>
              </a:rPr>
              <a:t>FaceBase Support for NIH’s Data Management and Sharing Policy</a:t>
            </a:r>
            <a:endParaRPr b="1" sz="310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1" name="Google Shape;101;p1"/>
          <p:cNvSpPr txBox="1"/>
          <p:nvPr>
            <p:ph idx="1" type="subTitle"/>
          </p:nvPr>
        </p:nvSpPr>
        <p:spPr>
          <a:xfrm>
            <a:off x="8456522" y="5633765"/>
            <a:ext cx="3408555" cy="873612"/>
          </a:xfrm>
          <a:prstGeom prst="rect">
            <a:avLst/>
          </a:prstGeom>
          <a:noFill/>
          <a:ln>
            <a:noFill/>
          </a:ln>
        </p:spPr>
        <p:txBody>
          <a:bodyPr anchorCtr="0" anchor="ctr" bIns="121900" lIns="121900" spcFirstLastPara="1" rIns="121900" wrap="square" tIns="121900">
            <a:normAutofit/>
          </a:bodyPr>
          <a:lstStyle/>
          <a:p>
            <a:pPr indent="-499520" lvl="0" marL="609585" rtl="0" algn="l">
              <a:lnSpc>
                <a:spcPct val="90000"/>
              </a:lnSpc>
              <a:spcBef>
                <a:spcPts val="1067"/>
              </a:spcBef>
              <a:spcAft>
                <a:spcPts val="0"/>
              </a:spcAft>
              <a:buClr>
                <a:srgbClr val="FFFFFF"/>
              </a:buClr>
              <a:buSzPts val="1700"/>
              <a:buNone/>
            </a:pPr>
            <a:r>
              <a:rPr lang="en" sz="1700">
                <a:solidFill>
                  <a:srgbClr val="FFFFFF"/>
                </a:solidFill>
              </a:rPr>
              <a:t>FaceBase 2024 Bootcamp for Users and Contributors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67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</a:pPr>
            <a:r>
              <a:t/>
            </a:r>
            <a:endParaRPr sz="1700">
              <a:solidFill>
                <a:srgbClr val="FFFFFF"/>
              </a:solidFill>
            </a:endParaRPr>
          </a:p>
        </p:txBody>
      </p:sp>
      <p:pic>
        <p:nvPicPr>
          <p:cNvPr descr="A black and blue logo&#10;&#10;Description automatically generated" id="102" name="Google Shape;102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78535" y="1064530"/>
            <a:ext cx="11327549" cy="317171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1" name="Shape 2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Google Shape;202;p10"/>
          <p:cNvSpPr txBox="1"/>
          <p:nvPr>
            <p:ph type="title"/>
          </p:nvPr>
        </p:nvSpPr>
        <p:spPr>
          <a:xfrm>
            <a:off x="0" y="0"/>
            <a:ext cx="12192000" cy="765600"/>
          </a:xfrm>
          <a:prstGeom prst="rect">
            <a:avLst/>
          </a:prstGeom>
          <a:noFill/>
          <a:ln>
            <a:noFill/>
          </a:ln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</a:pPr>
            <a:r>
              <a:rPr lang="en"/>
              <a:t>Metadata</a:t>
            </a:r>
            <a:endParaRPr/>
          </a:p>
        </p:txBody>
      </p:sp>
      <p:sp>
        <p:nvSpPr>
          <p:cNvPr id="203" name="Google Shape;203;p10"/>
          <p:cNvSpPr txBox="1"/>
          <p:nvPr>
            <p:ph idx="1" type="body"/>
          </p:nvPr>
        </p:nvSpPr>
        <p:spPr>
          <a:xfrm>
            <a:off x="417000" y="656400"/>
            <a:ext cx="11358000" cy="5545200"/>
          </a:xfrm>
          <a:prstGeom prst="rect">
            <a:avLst/>
          </a:prstGeom>
          <a:noFill/>
          <a:ln>
            <a:noFill/>
          </a:ln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-457189" lvl="0" marL="457189" rtl="0" algn="l">
              <a:lnSpc>
                <a:spcPct val="115000"/>
              </a:lnSpc>
              <a:spcBef>
                <a:spcPts val="1067"/>
              </a:spcBef>
              <a:spcAft>
                <a:spcPts val="0"/>
              </a:spcAft>
              <a:buClr>
                <a:schemeClr val="dk1"/>
              </a:buClr>
              <a:buSzPts val="2300"/>
              <a:buChar char="●"/>
            </a:pPr>
            <a:r>
              <a:rPr lang="en"/>
              <a:t>FaceBase has some minimum metadata requirements</a:t>
            </a:r>
            <a:endParaRPr/>
          </a:p>
          <a:p>
            <a:pPr indent="-465654" lvl="1" marL="121917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Char char="○"/>
            </a:pPr>
            <a:r>
              <a:rPr lang="en">
                <a:latin typeface="Calibri"/>
                <a:ea typeface="Calibri"/>
                <a:cs typeface="Calibri"/>
                <a:sym typeface="Calibri"/>
              </a:rPr>
              <a:t>Protocols for each experiment (we recommend the Nature Protocol Exchange format)</a:t>
            </a:r>
            <a:endParaRPr>
              <a:latin typeface="Calibri"/>
              <a:ea typeface="Calibri"/>
              <a:cs typeface="Calibri"/>
              <a:sym typeface="Calibri"/>
            </a:endParaRPr>
          </a:p>
          <a:p>
            <a:pPr indent="-465654" lvl="1" marL="121917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Char char="○"/>
            </a:pPr>
            <a:r>
              <a:rPr lang="en">
                <a:latin typeface="Calibri"/>
                <a:ea typeface="Calibri"/>
                <a:cs typeface="Calibri"/>
                <a:sym typeface="Calibri"/>
              </a:rPr>
              <a:t>Species, developmental stage, and anatomy for each biosample</a:t>
            </a:r>
            <a:endParaRPr>
              <a:latin typeface="Calibri"/>
              <a:ea typeface="Calibri"/>
              <a:cs typeface="Calibri"/>
              <a:sym typeface="Calibri"/>
            </a:endParaRPr>
          </a:p>
          <a:p>
            <a:pPr indent="-465654" lvl="1" marL="121917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Char char="○"/>
            </a:pPr>
            <a:r>
              <a:rPr lang="en">
                <a:latin typeface="Calibri"/>
                <a:ea typeface="Calibri"/>
                <a:cs typeface="Calibri"/>
                <a:sym typeface="Calibri"/>
              </a:rPr>
              <a:t>Additional requirements depending on data type</a:t>
            </a:r>
            <a:endParaRPr>
              <a:latin typeface="Calibri"/>
              <a:ea typeface="Calibri"/>
              <a:cs typeface="Calibri"/>
              <a:sym typeface="Calibri"/>
            </a:endParaRPr>
          </a:p>
          <a:p>
            <a:pPr indent="-499520" lvl="0" marL="609585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300"/>
              <a:buChar char="●"/>
            </a:pPr>
            <a:r>
              <a:rPr lang="en"/>
              <a:t>FaceBase supports many more optional metadata elements</a:t>
            </a:r>
            <a:endParaRPr/>
          </a:p>
          <a:p>
            <a:pPr indent="-457189" lvl="1" marL="1176837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300"/>
              <a:buChar char="○"/>
            </a:pPr>
            <a:r>
              <a:rPr lang="en">
                <a:latin typeface="Calibri"/>
                <a:ea typeface="Calibri"/>
                <a:cs typeface="Calibri"/>
                <a:sym typeface="Calibri"/>
              </a:rPr>
              <a:t>The more metadata you provide, the more discoverable and reproduceable your data will be</a:t>
            </a:r>
            <a:endParaRPr>
              <a:latin typeface="Calibri"/>
              <a:ea typeface="Calibri"/>
              <a:cs typeface="Calibri"/>
              <a:sym typeface="Calibri"/>
            </a:endParaRPr>
          </a:p>
          <a:p>
            <a:pPr indent="-465654" lvl="1" marL="121917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Char char="○"/>
            </a:pPr>
            <a:r>
              <a:rPr lang="en">
                <a:latin typeface="Calibri"/>
                <a:ea typeface="Calibri"/>
                <a:cs typeface="Calibri"/>
                <a:sym typeface="Calibri"/>
              </a:rPr>
              <a:t>If you want to provide more than we currently collect, we’ll probably accommodate those too.</a:t>
            </a:r>
            <a:endParaRPr>
              <a:latin typeface="Calibri"/>
              <a:ea typeface="Calibri"/>
              <a:cs typeface="Calibri"/>
              <a:sym typeface="Calibri"/>
            </a:endParaRPr>
          </a:p>
          <a:p>
            <a:pPr indent="-499520" lvl="0" marL="609585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300"/>
              <a:buChar char="●"/>
            </a:pPr>
            <a:r>
              <a:rPr lang="en"/>
              <a:t>How will you express the metadata?</a:t>
            </a:r>
            <a:endParaRPr/>
          </a:p>
          <a:p>
            <a:pPr indent="-465654" lvl="1" marL="121917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Char char="○"/>
            </a:pPr>
            <a:r>
              <a:rPr lang="en">
                <a:latin typeface="Calibri"/>
                <a:ea typeface="Calibri"/>
                <a:cs typeface="Calibri"/>
                <a:sym typeface="Calibri"/>
              </a:rPr>
              <a:t>FaceBase uses standard ontologies for different metadata types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7" name="Shape 2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" name="Google Shape;208;p11"/>
          <p:cNvSpPr txBox="1"/>
          <p:nvPr>
            <p:ph type="title"/>
          </p:nvPr>
        </p:nvSpPr>
        <p:spPr>
          <a:xfrm>
            <a:off x="0" y="0"/>
            <a:ext cx="12192000" cy="765600"/>
          </a:xfrm>
          <a:prstGeom prst="rect">
            <a:avLst/>
          </a:prstGeom>
          <a:noFill/>
          <a:ln>
            <a:noFill/>
          </a:ln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</a:pPr>
            <a:r>
              <a:rPr lang="en"/>
              <a:t>Some Ontologies Used by FaceBase</a:t>
            </a:r>
            <a:endParaRPr/>
          </a:p>
        </p:txBody>
      </p:sp>
      <p:sp>
        <p:nvSpPr>
          <p:cNvPr id="209" name="Google Shape;209;p11"/>
          <p:cNvSpPr txBox="1"/>
          <p:nvPr>
            <p:ph idx="1" type="body"/>
          </p:nvPr>
        </p:nvSpPr>
        <p:spPr>
          <a:xfrm>
            <a:off x="423500" y="912817"/>
            <a:ext cx="11358000" cy="5545200"/>
          </a:xfrm>
          <a:prstGeom prst="rect">
            <a:avLst/>
          </a:prstGeom>
          <a:noFill/>
          <a:ln>
            <a:noFill/>
          </a:ln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-482588" lvl="0" marL="609585" rtl="0" algn="l">
              <a:lnSpc>
                <a:spcPct val="115000"/>
              </a:lnSpc>
              <a:spcBef>
                <a:spcPts val="1067"/>
              </a:spcBef>
              <a:spcAft>
                <a:spcPts val="0"/>
              </a:spcAft>
              <a:buClr>
                <a:schemeClr val="dk1"/>
              </a:buClr>
              <a:buSzPts val="2100"/>
              <a:buChar char="●"/>
            </a:pPr>
            <a:r>
              <a:rPr lang="en"/>
              <a:t>Anatomy: UBERON</a:t>
            </a:r>
            <a:endParaRPr/>
          </a:p>
          <a:p>
            <a:pPr indent="-482588" lvl="0" marL="609585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Char char="●"/>
            </a:pPr>
            <a:r>
              <a:rPr lang="en"/>
              <a:t>Chromatin modifier: ZFIN, NGI, HGNC, Ensemble, MGI</a:t>
            </a:r>
            <a:endParaRPr/>
          </a:p>
          <a:p>
            <a:pPr indent="-482588" lvl="0" marL="609585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Char char="●"/>
            </a:pPr>
            <a:r>
              <a:rPr lang="en"/>
              <a:t>Data type: OBI, SMOMEDCT, CHMO</a:t>
            </a:r>
            <a:endParaRPr/>
          </a:p>
          <a:p>
            <a:pPr indent="-482588" lvl="0" marL="609585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Char char="●"/>
            </a:pPr>
            <a:r>
              <a:rPr lang="en"/>
              <a:t>Experiment type: MMO, ERO, CHMO, SCTID, OBI, STATO</a:t>
            </a:r>
            <a:endParaRPr/>
          </a:p>
          <a:p>
            <a:pPr indent="-482588" lvl="0" marL="609585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Char char="●"/>
            </a:pPr>
            <a:r>
              <a:rPr lang="en"/>
              <a:t>Gene: NCBI</a:t>
            </a:r>
            <a:endParaRPr/>
          </a:p>
          <a:p>
            <a:pPr indent="-482588" lvl="0" marL="609585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Char char="●"/>
            </a:pPr>
            <a:r>
              <a:rPr lang="en"/>
              <a:t>Phenotype: chmo, cmmo, fma, MP, HP, DOID</a:t>
            </a:r>
            <a:endParaRPr/>
          </a:p>
          <a:p>
            <a:pPr indent="-482588" lvl="0" marL="609585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Char char="●"/>
            </a:pPr>
            <a:r>
              <a:rPr lang="en"/>
              <a:t>Sex: UBERON</a:t>
            </a:r>
            <a:endParaRPr/>
          </a:p>
          <a:p>
            <a:pPr indent="-482588" lvl="0" marL="609585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Char char="●"/>
            </a:pPr>
            <a:r>
              <a:rPr lang="en"/>
              <a:t>Species: NCBI Taxon</a:t>
            </a:r>
            <a:endParaRPr/>
          </a:p>
          <a:p>
            <a:pPr indent="-482588" lvl="0" marL="609585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Char char="●"/>
            </a:pPr>
            <a:r>
              <a:rPr lang="en"/>
              <a:t>Strain: MGI</a:t>
            </a:r>
            <a:endParaRPr/>
          </a:p>
          <a:p>
            <a:pPr indent="-482588" lvl="0" marL="609585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Char char="●"/>
            </a:pPr>
            <a:r>
              <a:rPr lang="en"/>
              <a:t>Syndrome: MONDO</a:t>
            </a:r>
            <a:endParaRPr/>
          </a:p>
          <a:p>
            <a:pPr indent="-482588" lvl="0" marL="609585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Char char="●"/>
            </a:pPr>
            <a:r>
              <a:rPr lang="en"/>
              <a:t>Transcription factor:  MGI, ZFIN, Gene_ORFName, Ensembl, HGNC</a:t>
            </a:r>
            <a:endParaRPr/>
          </a:p>
          <a:p>
            <a:pPr indent="0" lvl="0" marL="609585" rtl="0" algn="l">
              <a:lnSpc>
                <a:spcPct val="80000"/>
              </a:lnSpc>
              <a:spcBef>
                <a:spcPts val="1067"/>
              </a:spcBef>
              <a:spcAft>
                <a:spcPts val="0"/>
              </a:spcAft>
              <a:buClr>
                <a:schemeClr val="dk1"/>
              </a:buClr>
              <a:buSzPts val="23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3" name="Shape 2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" name="Google Shape;214;p12"/>
          <p:cNvSpPr txBox="1"/>
          <p:nvPr>
            <p:ph type="title"/>
          </p:nvPr>
        </p:nvSpPr>
        <p:spPr>
          <a:xfrm>
            <a:off x="0" y="0"/>
            <a:ext cx="12192000" cy="765600"/>
          </a:xfrm>
          <a:prstGeom prst="rect">
            <a:avLst/>
          </a:prstGeom>
          <a:noFill/>
          <a:ln>
            <a:noFill/>
          </a:ln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</a:pPr>
            <a:r>
              <a:rPr lang="en"/>
              <a:t>Adding New Ontologies</a:t>
            </a:r>
            <a:endParaRPr/>
          </a:p>
        </p:txBody>
      </p:sp>
      <p:sp>
        <p:nvSpPr>
          <p:cNvPr id="215" name="Google Shape;215;p12"/>
          <p:cNvSpPr txBox="1"/>
          <p:nvPr>
            <p:ph idx="1" type="body"/>
          </p:nvPr>
        </p:nvSpPr>
        <p:spPr>
          <a:xfrm>
            <a:off x="423500" y="912817"/>
            <a:ext cx="11358000" cy="5545200"/>
          </a:xfrm>
          <a:prstGeom prst="rect">
            <a:avLst/>
          </a:prstGeom>
          <a:noFill/>
          <a:ln>
            <a:noFill/>
          </a:ln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-499520" lvl="0" marL="609585" rtl="0" algn="l">
              <a:lnSpc>
                <a:spcPct val="80000"/>
              </a:lnSpc>
              <a:spcBef>
                <a:spcPts val="1067"/>
              </a:spcBef>
              <a:spcAft>
                <a:spcPts val="0"/>
              </a:spcAft>
              <a:buClr>
                <a:schemeClr val="dk1"/>
              </a:buClr>
              <a:buSzPts val="2300"/>
              <a:buChar char="●"/>
            </a:pPr>
            <a:r>
              <a:rPr lang="en"/>
              <a:t>We add new ontologies when necessary.</a:t>
            </a:r>
            <a:endParaRPr/>
          </a:p>
          <a:p>
            <a:pPr indent="-499520" lvl="0" marL="609585" rtl="0" algn="l">
              <a:lnSpc>
                <a:spcPct val="80000"/>
              </a:lnSpc>
              <a:spcBef>
                <a:spcPts val="1067"/>
              </a:spcBef>
              <a:spcAft>
                <a:spcPts val="0"/>
              </a:spcAft>
              <a:buClr>
                <a:schemeClr val="dk1"/>
              </a:buClr>
              <a:buSzPts val="2300"/>
              <a:buChar char="●"/>
            </a:pPr>
            <a:r>
              <a:rPr lang="en"/>
              <a:t>Considerations:</a:t>
            </a:r>
            <a:endParaRPr/>
          </a:p>
          <a:p>
            <a:pPr indent="-465654" lvl="1" marL="1219170" rtl="0" algn="l">
              <a:lnSpc>
                <a:spcPct val="80000"/>
              </a:lnSpc>
              <a:spcBef>
                <a:spcPts val="1067"/>
              </a:spcBef>
              <a:spcAft>
                <a:spcPts val="0"/>
              </a:spcAft>
              <a:buClr>
                <a:schemeClr val="dk1"/>
              </a:buClr>
              <a:buSzPts val="1900"/>
              <a:buChar char="○"/>
            </a:pPr>
            <a:r>
              <a:rPr lang="en"/>
              <a:t>Is the ontology standardized and widely used?</a:t>
            </a:r>
            <a:endParaRPr/>
          </a:p>
          <a:p>
            <a:pPr indent="-465654" lvl="1" marL="1219170" rtl="0" algn="l">
              <a:lnSpc>
                <a:spcPct val="80000"/>
              </a:lnSpc>
              <a:spcBef>
                <a:spcPts val="1067"/>
              </a:spcBef>
              <a:spcAft>
                <a:spcPts val="0"/>
              </a:spcAft>
              <a:buClr>
                <a:schemeClr val="dk1"/>
              </a:buClr>
              <a:buSzPts val="1900"/>
              <a:buChar char="○"/>
            </a:pPr>
            <a:r>
              <a:rPr lang="en"/>
              <a:t>Does the DOC community generally agree that it’s a good fit?</a:t>
            </a:r>
            <a:endParaRPr/>
          </a:p>
          <a:p>
            <a:pPr indent="-465654" lvl="1" marL="1219170" rtl="0" algn="l">
              <a:lnSpc>
                <a:spcPct val="80000"/>
              </a:lnSpc>
              <a:spcBef>
                <a:spcPts val="1067"/>
              </a:spcBef>
              <a:spcAft>
                <a:spcPts val="0"/>
              </a:spcAft>
              <a:buClr>
                <a:schemeClr val="dk1"/>
              </a:buClr>
              <a:buSzPts val="1900"/>
              <a:buChar char="○"/>
            </a:pPr>
            <a:r>
              <a:rPr lang="en"/>
              <a:t>Does it overlap with currently-supported FaceBase ontologies?</a:t>
            </a:r>
            <a:endParaRPr/>
          </a:p>
          <a:p>
            <a:pPr indent="0" lvl="0" marL="110063" rtl="0" algn="l">
              <a:lnSpc>
                <a:spcPct val="80000"/>
              </a:lnSpc>
              <a:spcBef>
                <a:spcPts val="1067"/>
              </a:spcBef>
              <a:spcAft>
                <a:spcPts val="0"/>
              </a:spcAft>
              <a:buClr>
                <a:schemeClr val="dk1"/>
              </a:buClr>
              <a:buSzPts val="23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9" name="Shape 2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" name="Google Shape;220;p13"/>
          <p:cNvSpPr txBox="1"/>
          <p:nvPr>
            <p:ph type="title"/>
          </p:nvPr>
        </p:nvSpPr>
        <p:spPr>
          <a:xfrm>
            <a:off x="0" y="0"/>
            <a:ext cx="12192000" cy="765600"/>
          </a:xfrm>
          <a:prstGeom prst="rect">
            <a:avLst/>
          </a:prstGeom>
          <a:noFill/>
          <a:ln>
            <a:noFill/>
          </a:ln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</a:pPr>
            <a:r>
              <a:rPr lang="en"/>
              <a:t>Writing the DMS Plan</a:t>
            </a:r>
            <a:endParaRPr/>
          </a:p>
        </p:txBody>
      </p:sp>
      <p:sp>
        <p:nvSpPr>
          <p:cNvPr id="221" name="Google Shape;221;p13"/>
          <p:cNvSpPr txBox="1"/>
          <p:nvPr>
            <p:ph idx="1" type="body"/>
          </p:nvPr>
        </p:nvSpPr>
        <p:spPr>
          <a:xfrm>
            <a:off x="423500" y="912817"/>
            <a:ext cx="11358000" cy="5545200"/>
          </a:xfrm>
          <a:prstGeom prst="rect">
            <a:avLst/>
          </a:prstGeom>
          <a:noFill/>
          <a:ln>
            <a:noFill/>
          </a:ln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1067"/>
              </a:spcBef>
              <a:spcAft>
                <a:spcPts val="0"/>
              </a:spcAft>
              <a:buClr>
                <a:schemeClr val="dk1"/>
              </a:buClr>
              <a:buSzPts val="2300"/>
              <a:buNone/>
            </a:pPr>
            <a:r>
              <a:rPr lang="en"/>
              <a:t>Useful resources:</a:t>
            </a:r>
            <a:endParaRPr/>
          </a:p>
          <a:p>
            <a:pPr indent="-499520" lvl="0" marL="609585" rtl="0" algn="l">
              <a:lnSpc>
                <a:spcPct val="115000"/>
              </a:lnSpc>
              <a:spcBef>
                <a:spcPts val="1067"/>
              </a:spcBef>
              <a:spcAft>
                <a:spcPts val="0"/>
              </a:spcAft>
              <a:buClr>
                <a:schemeClr val="dk1"/>
              </a:buClr>
              <a:buSzPts val="2300"/>
              <a:buChar char="●"/>
            </a:pPr>
            <a:r>
              <a:rPr lang="en"/>
              <a:t>NIH “Writing a Data Management and Sharing Plan”</a:t>
            </a:r>
            <a:endParaRPr/>
          </a:p>
          <a:p>
            <a:pPr indent="-465654" lvl="1" marL="121917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Char char="○"/>
            </a:pPr>
            <a:r>
              <a:rPr lang="en">
                <a:latin typeface="Calibri"/>
                <a:ea typeface="Calibri"/>
                <a:cs typeface="Calibri"/>
                <a:sym typeface="Calibri"/>
              </a:rPr>
              <a:t>Includes format and sample plans</a:t>
            </a:r>
            <a:endParaRPr/>
          </a:p>
          <a:p>
            <a:pPr indent="-465654" lvl="1" marL="121917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Char char="○"/>
            </a:pPr>
            <a:r>
              <a:rPr lang="en">
                <a:latin typeface="Calibri"/>
                <a:ea typeface="Calibri"/>
                <a:cs typeface="Calibri"/>
                <a:sym typeface="Calibri"/>
              </a:rPr>
              <a:t>Includes links to additional requirements for specific institutes, programs, and offices</a:t>
            </a:r>
            <a:endParaRPr>
              <a:latin typeface="Calibri"/>
              <a:ea typeface="Calibri"/>
              <a:cs typeface="Calibri"/>
              <a:sym typeface="Calibri"/>
            </a:endParaRPr>
          </a:p>
          <a:p>
            <a:pPr indent="-499520" lvl="0" marL="609585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300"/>
              <a:buChar char="●"/>
            </a:pPr>
            <a:r>
              <a:rPr lang="en"/>
              <a:t>“Writing a DMS Plan for FaceBase”</a:t>
            </a:r>
            <a:endParaRPr/>
          </a:p>
          <a:p>
            <a:pPr indent="-465654" lvl="1" marL="121917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Char char="○"/>
            </a:pPr>
            <a:r>
              <a:rPr lang="en">
                <a:latin typeface="Calibri"/>
                <a:ea typeface="Calibri"/>
                <a:cs typeface="Calibri"/>
                <a:sym typeface="Calibri"/>
              </a:rPr>
              <a:t>Based on NIH DMS plan format</a:t>
            </a:r>
            <a:endParaRPr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1067"/>
              </a:spcBef>
              <a:spcAft>
                <a:spcPts val="0"/>
              </a:spcAft>
              <a:buClr>
                <a:schemeClr val="dk1"/>
              </a:buClr>
              <a:buSzPts val="2300"/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80000"/>
              </a:lnSpc>
              <a:spcBef>
                <a:spcPts val="1067"/>
              </a:spcBef>
              <a:spcAft>
                <a:spcPts val="0"/>
              </a:spcAft>
              <a:buClr>
                <a:schemeClr val="dk1"/>
              </a:buClr>
              <a:buSzPts val="23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5" name="Shape 2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" name="Google Shape;226;p14"/>
          <p:cNvSpPr txBox="1"/>
          <p:nvPr>
            <p:ph type="title"/>
          </p:nvPr>
        </p:nvSpPr>
        <p:spPr>
          <a:xfrm>
            <a:off x="0" y="0"/>
            <a:ext cx="12192000" cy="765600"/>
          </a:xfrm>
          <a:prstGeom prst="rect">
            <a:avLst/>
          </a:prstGeom>
          <a:noFill/>
          <a:ln>
            <a:noFill/>
          </a:ln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Calibri"/>
              <a:buNone/>
            </a:pPr>
            <a:r>
              <a:rPr lang="en"/>
              <a:t>DMS Plan - Element 1: Data Type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</a:pPr>
            <a:r>
              <a:t/>
            </a:r>
            <a:endParaRPr/>
          </a:p>
        </p:txBody>
      </p:sp>
      <p:graphicFrame>
        <p:nvGraphicFramePr>
          <p:cNvPr id="227" name="Google Shape;227;p14"/>
          <p:cNvGraphicFramePr/>
          <p:nvPr/>
        </p:nvGraphicFramePr>
        <p:xfrm>
          <a:off x="751667" y="1070633"/>
          <a:ext cx="3000000" cy="3000000"/>
        </p:xfrm>
        <a:graphic>
          <a:graphicData uri="http://schemas.openxmlformats.org/drawingml/2006/table">
            <a:tbl>
              <a:tblPr>
                <a:noFill/>
                <a:tableStyleId>{C38554E1-5ED2-42F6-963D-FFCC77D892AB}</a:tableStyleId>
              </a:tblPr>
              <a:tblGrid>
                <a:gridCol w="3217325"/>
                <a:gridCol w="3217325"/>
                <a:gridCol w="3217325"/>
              </a:tblGrid>
              <a:tr h="5689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b="1" i="0" lang="en" sz="21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Question</a:t>
                      </a:r>
                      <a:endParaRPr b="1" sz="2100" u="none" cap="none" strike="noStrike"/>
                    </a:p>
                  </a:txBody>
                  <a:tcPr marT="121900" marB="121900" marR="121900" marL="12190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b="1" i="0" lang="en" sz="21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Contributor activity</a:t>
                      </a:r>
                      <a:endParaRPr b="1" sz="2100" u="none" cap="none" strike="noStrike"/>
                    </a:p>
                  </a:txBody>
                  <a:tcPr marT="121900" marB="121900" marR="121900" marL="12190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b="1" i="0" lang="en" sz="21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FaceBase provides</a:t>
                      </a:r>
                      <a:endParaRPr b="1" sz="2100" u="none" cap="none" strike="noStrike"/>
                    </a:p>
                  </a:txBody>
                  <a:tcPr marT="121900" marB="121900" marR="121900" marL="121900"/>
                </a:tc>
              </a:tr>
              <a:tr h="12760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b="1" i="0" lang="en" sz="2100" u="none" cap="none" strike="noStrike">
                          <a:solidFill>
                            <a:schemeClr val="dk2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Types and amount of data to be generated</a:t>
                      </a:r>
                      <a:endParaRPr b="1" i="0" sz="2100" u="none" cap="none" strike="noStrike">
                        <a:solidFill>
                          <a:schemeClr val="dk2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b="1" i="0" sz="19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121900" marB="121900" marR="121900" marL="12190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b="0" i="0" lang="en" sz="21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Provides entire answer</a:t>
                      </a:r>
                      <a:endParaRPr sz="2100" u="none" cap="none" strike="noStrike"/>
                    </a:p>
                  </a:txBody>
                  <a:tcPr marT="121900" marB="121900" marR="121900" marL="12190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b="0" i="0" sz="19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121900" marB="121900" marR="121900" marL="121900"/>
                </a:tc>
              </a:tr>
              <a:tr h="16499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b="1" i="0" lang="en" sz="2100" u="none" cap="none" strike="noStrike">
                          <a:solidFill>
                            <a:schemeClr val="dk2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Types and amount of data to be shared (and rationale)</a:t>
                      </a:r>
                      <a:endParaRPr b="1" i="0" sz="2100" u="none" cap="none" strike="noStrike">
                        <a:solidFill>
                          <a:schemeClr val="dk2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b="1" i="0" sz="19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121900" marB="121900" marR="121900" marL="12190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b="0" i="0" lang="en" sz="21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Provides bulk of answer</a:t>
                      </a:r>
                      <a:endParaRPr sz="2100" u="none" cap="none" strike="noStrike"/>
                    </a:p>
                  </a:txBody>
                  <a:tcPr marT="121900" marB="121900" marR="121900" marL="12190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" sz="2100" u="sng">
                          <a:solidFill>
                            <a:schemeClr val="hlink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  <a:hlinkClick r:id="rId3"/>
                        </a:rPr>
                        <a:t>Boilerplate text snippets</a:t>
                      </a:r>
                      <a:r>
                        <a:rPr lang="en" sz="21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about supported data types.</a:t>
                      </a:r>
                      <a:endParaRPr sz="2100" u="none" cap="none" strike="noStrike"/>
                    </a:p>
                  </a:txBody>
                  <a:tcPr marT="121900" marB="121900" marR="121900" marL="121900"/>
                </a:tc>
              </a:tr>
              <a:tr h="16499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b="1" i="0" lang="en" sz="2100" u="none" cap="none" strike="noStrike">
                          <a:solidFill>
                            <a:schemeClr val="dk2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Metadata, other relevant data, and associated documentation</a:t>
                      </a:r>
                      <a:endParaRPr b="1" i="0" sz="2100" u="none" cap="none" strike="noStrike">
                        <a:solidFill>
                          <a:schemeClr val="dk2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b="1" i="0" sz="19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121900" marB="121900" marR="121900" marL="12190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b="0" i="0" lang="en" sz="21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Writes answer using FaceBase-provided text snippets based on their data and metadata.</a:t>
                      </a:r>
                      <a:endParaRPr sz="2100" u="none" cap="none" strike="noStrike"/>
                    </a:p>
                  </a:txBody>
                  <a:tcPr marT="121900" marB="121900" marR="121900" marL="12190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b="0" i="0" lang="en" sz="2100" u="sng" cap="none" strike="noStrike">
                          <a:solidFill>
                            <a:schemeClr val="hlink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  <a:hlinkClick r:id="rId4"/>
                        </a:rPr>
                        <a:t>Boilerplate text snippets</a:t>
                      </a:r>
                      <a:r>
                        <a:rPr b="0" i="0" lang="en" sz="21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about required and optional metadata.</a:t>
                      </a:r>
                      <a:endParaRPr sz="2100" u="none" cap="none" strike="noStrike"/>
                    </a:p>
                  </a:txBody>
                  <a:tcPr marT="121900" marB="121900" marR="121900" marL="121900"/>
                </a:tc>
              </a:tr>
            </a:tbl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31" name="Shape 2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" name="Google Shape;232;p15"/>
          <p:cNvSpPr txBox="1"/>
          <p:nvPr>
            <p:ph type="title"/>
          </p:nvPr>
        </p:nvSpPr>
        <p:spPr>
          <a:xfrm>
            <a:off x="0" y="0"/>
            <a:ext cx="12192000" cy="765600"/>
          </a:xfrm>
          <a:prstGeom prst="rect">
            <a:avLst/>
          </a:prstGeom>
          <a:noFill/>
          <a:ln>
            <a:noFill/>
          </a:ln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</a:pPr>
            <a:r>
              <a:rPr lang="en"/>
              <a:t>DMS Plan - Element 2: Related Tools, Software and/or Code:</a:t>
            </a:r>
            <a:endParaRPr/>
          </a:p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</a:pPr>
            <a:r>
              <a:t/>
            </a:r>
            <a:endParaRPr/>
          </a:p>
        </p:txBody>
      </p:sp>
      <p:graphicFrame>
        <p:nvGraphicFramePr>
          <p:cNvPr id="233" name="Google Shape;233;p15"/>
          <p:cNvGraphicFramePr/>
          <p:nvPr/>
        </p:nvGraphicFramePr>
        <p:xfrm>
          <a:off x="804833" y="2277087"/>
          <a:ext cx="3000000" cy="3000000"/>
        </p:xfrm>
        <a:graphic>
          <a:graphicData uri="http://schemas.openxmlformats.org/drawingml/2006/table">
            <a:tbl>
              <a:tblPr>
                <a:noFill/>
                <a:tableStyleId>{C38554E1-5ED2-42F6-963D-FFCC77D892AB}</a:tableStyleId>
              </a:tblPr>
              <a:tblGrid>
                <a:gridCol w="3217325"/>
                <a:gridCol w="3217325"/>
                <a:gridCol w="3217325"/>
              </a:tblGrid>
              <a:tr h="5689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b="1" i="0" lang="en" sz="21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Question</a:t>
                      </a:r>
                      <a:endParaRPr b="1" sz="2100" u="none" cap="none" strike="noStrike"/>
                    </a:p>
                  </a:txBody>
                  <a:tcPr marT="121900" marB="121900" marR="121900" marL="12190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b="1" i="0" lang="en" sz="21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Contributor activity</a:t>
                      </a:r>
                      <a:endParaRPr b="1" sz="2100" u="none" cap="none" strike="noStrike"/>
                    </a:p>
                  </a:txBody>
                  <a:tcPr marT="121900" marB="121900" marR="121900" marL="12190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b="1" i="0" lang="en" sz="21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FaceBase provides</a:t>
                      </a:r>
                      <a:endParaRPr b="1" sz="2100" u="none" cap="none" strike="noStrike"/>
                    </a:p>
                  </a:txBody>
                  <a:tcPr marT="121900" marB="121900" marR="121900" marL="121900"/>
                </a:tc>
              </a:tr>
              <a:tr h="27716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b="1" i="0" lang="en" sz="2100" u="none" cap="none" strike="noStrike">
                          <a:solidFill>
                            <a:schemeClr val="dk2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Specialized tools, software, and/or code needed to access or manipulate shared scientific data, and how they can be accessed.</a:t>
                      </a:r>
                      <a:endParaRPr b="1" i="0" sz="2100" u="none" cap="none" strike="noStrike">
                        <a:solidFill>
                          <a:schemeClr val="dk2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b="0" i="0" sz="19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121900" marB="121900" marR="121900" marL="12190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b="0" i="0" lang="en" sz="21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Provides bulk of answer</a:t>
                      </a:r>
                      <a:endParaRPr sz="2100" u="none" cap="none" strike="noStrike"/>
                    </a:p>
                  </a:txBody>
                  <a:tcPr marT="121900" marB="121900" marR="121900" marL="12190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0" i="0" lang="en" sz="1900" u="sng" cap="none" strike="noStrike">
                          <a:solidFill>
                            <a:schemeClr val="hlink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  <a:hlinkClick r:id="rId3"/>
                        </a:rPr>
                        <a:t>Boilerplate text</a:t>
                      </a:r>
                      <a:r>
                        <a:rPr b="0" i="0" lang="en" sz="19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about FaceBase tools for visualizing and annotating various types of data, which the contributor can include if relevant.</a:t>
                      </a:r>
                      <a:endParaRPr sz="1900" u="none" cap="none" strike="noStrike"/>
                    </a:p>
                  </a:txBody>
                  <a:tcPr marT="121900" marB="121900" marR="121900" marL="121900"/>
                </a:tc>
              </a:tr>
            </a:tbl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37" name="Shape 2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" name="Google Shape;238;p16"/>
          <p:cNvSpPr txBox="1"/>
          <p:nvPr>
            <p:ph type="title"/>
          </p:nvPr>
        </p:nvSpPr>
        <p:spPr>
          <a:xfrm>
            <a:off x="0" y="0"/>
            <a:ext cx="12192000" cy="765600"/>
          </a:xfrm>
          <a:prstGeom prst="rect">
            <a:avLst/>
          </a:prstGeom>
          <a:noFill/>
          <a:ln>
            <a:noFill/>
          </a:ln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</a:pPr>
            <a:r>
              <a:rPr lang="en"/>
              <a:t>DMS Plan - Element 3: Standards</a:t>
            </a:r>
            <a:endParaRPr/>
          </a:p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</a:pPr>
            <a:r>
              <a:t/>
            </a:r>
            <a:endParaRPr/>
          </a:p>
        </p:txBody>
      </p:sp>
      <p:graphicFrame>
        <p:nvGraphicFramePr>
          <p:cNvPr id="239" name="Google Shape;239;p16"/>
          <p:cNvGraphicFramePr/>
          <p:nvPr/>
        </p:nvGraphicFramePr>
        <p:xfrm>
          <a:off x="751667" y="1070633"/>
          <a:ext cx="3000000" cy="3000000"/>
        </p:xfrm>
        <a:graphic>
          <a:graphicData uri="http://schemas.openxmlformats.org/drawingml/2006/table">
            <a:tbl>
              <a:tblPr>
                <a:noFill/>
                <a:tableStyleId>{C38554E1-5ED2-42F6-963D-FFCC77D892AB}</a:tableStyleId>
              </a:tblPr>
              <a:tblGrid>
                <a:gridCol w="3217325"/>
                <a:gridCol w="3217325"/>
                <a:gridCol w="3217325"/>
              </a:tblGrid>
              <a:tr h="5689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b="1" i="0" lang="en" sz="21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Question</a:t>
                      </a:r>
                      <a:endParaRPr b="1" sz="2100" u="none" cap="none" strike="noStrike"/>
                    </a:p>
                  </a:txBody>
                  <a:tcPr marT="121900" marB="121900" marR="121900" marL="12190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b="1" i="0" lang="en" sz="21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Contributor activity</a:t>
                      </a:r>
                      <a:endParaRPr b="1" sz="2100" u="none" cap="none" strike="noStrike"/>
                    </a:p>
                  </a:txBody>
                  <a:tcPr marT="121900" marB="121900" marR="121900" marL="12190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b="1" i="0" lang="en" sz="21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FaceBase provides</a:t>
                      </a:r>
                      <a:endParaRPr b="1" sz="2100" u="none" cap="none" strike="noStrike"/>
                    </a:p>
                  </a:txBody>
                  <a:tcPr marT="121900" marB="121900" marR="121900" marL="121900"/>
                </a:tc>
              </a:tr>
              <a:tr h="35193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b="1" i="0" lang="en" sz="2100" u="none" cap="none" strike="noStrike">
                          <a:solidFill>
                            <a:schemeClr val="dk2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State what common data standards will be applied to the scientific data and associated metadata to enable interoperability of datasets and resources, and how these data standards will be applied</a:t>
                      </a:r>
                      <a:endParaRPr b="1" i="0" sz="2100" u="none" cap="none" strike="noStrike">
                        <a:solidFill>
                          <a:schemeClr val="dk2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b="0" i="0" sz="19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121900" marB="121900" marR="121900" marL="12190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b="0" i="0" lang="en" sz="21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Constructs answer from text snippets for all relevant metadata types.</a:t>
                      </a:r>
                      <a:endParaRPr sz="2100" u="none" cap="none" strike="noStrike"/>
                    </a:p>
                  </a:txBody>
                  <a:tcPr marT="121900" marB="121900" marR="121900" marL="12190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0" i="0" lang="en" sz="1900" u="sng" cap="none" strike="noStrike">
                          <a:solidFill>
                            <a:schemeClr val="hlink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  <a:hlinkClick r:id="rId3"/>
                        </a:rPr>
                        <a:t>Text snippets</a:t>
                      </a:r>
                      <a:r>
                        <a:rPr b="0" i="0" lang="en" sz="19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for the standards that FaceBase supports.</a:t>
                      </a:r>
                      <a:endParaRPr sz="1900" u="none" cap="none" strike="noStrike"/>
                    </a:p>
                  </a:txBody>
                  <a:tcPr marT="121900" marB="121900" marR="121900" marL="121900"/>
                </a:tc>
              </a:tr>
            </a:tbl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43" name="Shape 2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" name="Google Shape;244;p17"/>
          <p:cNvSpPr txBox="1"/>
          <p:nvPr>
            <p:ph type="title"/>
          </p:nvPr>
        </p:nvSpPr>
        <p:spPr>
          <a:xfrm>
            <a:off x="0" y="0"/>
            <a:ext cx="12192000" cy="765600"/>
          </a:xfrm>
          <a:prstGeom prst="rect">
            <a:avLst/>
          </a:prstGeom>
          <a:noFill/>
          <a:ln>
            <a:noFill/>
          </a:ln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</a:pPr>
            <a:r>
              <a:rPr lang="en"/>
              <a:t>DMS Plan - Element 4: Data Preservation, Access, and Associated Timelines</a:t>
            </a:r>
            <a:endParaRPr/>
          </a:p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</a:pPr>
            <a:r>
              <a:t/>
            </a:r>
            <a:endParaRPr/>
          </a:p>
        </p:txBody>
      </p:sp>
      <p:graphicFrame>
        <p:nvGraphicFramePr>
          <p:cNvPr id="245" name="Google Shape;245;p17"/>
          <p:cNvGraphicFramePr/>
          <p:nvPr/>
        </p:nvGraphicFramePr>
        <p:xfrm>
          <a:off x="804833" y="1588967"/>
          <a:ext cx="3000000" cy="3000000"/>
        </p:xfrm>
        <a:graphic>
          <a:graphicData uri="http://schemas.openxmlformats.org/drawingml/2006/table">
            <a:tbl>
              <a:tblPr>
                <a:noFill/>
                <a:tableStyleId>{C38554E1-5ED2-42F6-963D-FFCC77D892AB}</a:tableStyleId>
              </a:tblPr>
              <a:tblGrid>
                <a:gridCol w="3217325"/>
                <a:gridCol w="3217325"/>
                <a:gridCol w="3217325"/>
              </a:tblGrid>
              <a:tr h="5689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b="1" i="0" lang="en" sz="21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Question</a:t>
                      </a:r>
                      <a:endParaRPr b="1" sz="2100" u="none" cap="none" strike="noStrike"/>
                    </a:p>
                  </a:txBody>
                  <a:tcPr marT="121900" marB="121900" marR="121900" marL="12190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b="1" i="0" lang="en" sz="21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Contributor activity</a:t>
                      </a:r>
                      <a:endParaRPr b="1" sz="2100" u="none" cap="none" strike="noStrike"/>
                    </a:p>
                  </a:txBody>
                  <a:tcPr marT="121900" marB="121900" marR="121900" marL="12190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b="1" i="0" lang="en" sz="21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FaceBase provides</a:t>
                      </a:r>
                      <a:endParaRPr b="1" sz="2100" u="none" cap="none" strike="noStrike"/>
                    </a:p>
                  </a:txBody>
                  <a:tcPr marT="121900" marB="121900" marR="121900" marL="121900"/>
                </a:tc>
              </a:tr>
              <a:tr h="13434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b="1" i="0" lang="en" sz="2100" u="none" cap="none" strike="noStrike">
                          <a:solidFill>
                            <a:schemeClr val="dk2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Repository where data and metadata will be archived</a:t>
                      </a:r>
                      <a:endParaRPr b="1" i="0" sz="19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121900" marB="121900" marR="121900" marL="12190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t/>
                      </a:r>
                      <a:endParaRPr b="0" i="0" sz="2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121900" marB="121900" marR="121900" marL="12190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b="0" i="0" lang="en" sz="21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FaceBase: www.facebase.org</a:t>
                      </a:r>
                      <a:endParaRPr sz="1900" u="none" cap="none" strike="noStrike"/>
                    </a:p>
                  </a:txBody>
                  <a:tcPr marT="121900" marB="121900" marR="121900" marL="121900"/>
                </a:tc>
              </a:tr>
              <a:tr h="15442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b="1" i="0" lang="en" sz="2100" u="none" cap="none" strike="noStrike">
                          <a:solidFill>
                            <a:schemeClr val="dk2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How scientific data will be findable and identifiable</a:t>
                      </a:r>
                      <a:endParaRPr b="1" i="0" sz="19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121900" marB="121900" marR="121900" marL="12190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t/>
                      </a:r>
                      <a:endParaRPr b="0" i="0" sz="2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121900" marB="121900" marR="121900" marL="12190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b="0" i="0" lang="en" sz="2100" u="sng" cap="none" strike="noStrike">
                          <a:solidFill>
                            <a:schemeClr val="hlink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  <a:hlinkClick r:id="rId3"/>
                        </a:rPr>
                        <a:t>Text</a:t>
                      </a:r>
                      <a:r>
                        <a:rPr b="0" i="0" lang="en" sz="21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about persistent record IDs generated by FaceBase and optional DataCite DOIs.</a:t>
                      </a:r>
                      <a:endParaRPr sz="2100" u="none" cap="none" strike="noStrike"/>
                    </a:p>
                  </a:txBody>
                  <a:tcPr marT="121900" marB="121900" marR="121900" marL="121900"/>
                </a:tc>
              </a:tr>
              <a:tr h="13434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b="1" i="0" lang="en" sz="2100" u="none" cap="none" strike="noStrike">
                          <a:solidFill>
                            <a:schemeClr val="dk2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When and how long the data will be made available.</a:t>
                      </a:r>
                      <a:endParaRPr b="1" i="0" sz="19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121900" marB="121900" marR="121900" marL="12190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b="0" i="0" lang="en" sz="21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“When” - either after curation or after publication.</a:t>
                      </a:r>
                      <a:endParaRPr sz="2100" u="none" cap="none" strike="noStrike"/>
                    </a:p>
                  </a:txBody>
                  <a:tcPr marT="121900" marB="121900" marR="121900" marL="12190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b="0" i="0" lang="en" sz="21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“How long” </a:t>
                      </a:r>
                      <a:r>
                        <a:rPr b="0" i="0" lang="en" sz="2100" u="sng" cap="none" strike="noStrike">
                          <a:solidFill>
                            <a:schemeClr val="hlink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  <a:hlinkClick r:id="rId4"/>
                        </a:rPr>
                        <a:t>text</a:t>
                      </a:r>
                      <a:endParaRPr sz="2100" u="none" cap="none" strike="noStrike"/>
                    </a:p>
                  </a:txBody>
                  <a:tcPr marT="121900" marB="121900" marR="121900" marL="121900"/>
                </a:tc>
              </a:tr>
            </a:tbl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49" name="Shape 2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" name="Google Shape;250;p18"/>
          <p:cNvSpPr txBox="1"/>
          <p:nvPr>
            <p:ph type="title"/>
          </p:nvPr>
        </p:nvSpPr>
        <p:spPr>
          <a:xfrm>
            <a:off x="0" y="0"/>
            <a:ext cx="12192000" cy="765600"/>
          </a:xfrm>
          <a:prstGeom prst="rect">
            <a:avLst/>
          </a:prstGeom>
          <a:noFill/>
          <a:ln>
            <a:noFill/>
          </a:ln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</a:pPr>
            <a:r>
              <a:rPr lang="en"/>
              <a:t>DMS Plan - Element 5: Access, Distribution, or Reuse Considerations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</a:pPr>
            <a:r>
              <a:t/>
            </a:r>
            <a:endParaRPr/>
          </a:p>
        </p:txBody>
      </p:sp>
      <p:graphicFrame>
        <p:nvGraphicFramePr>
          <p:cNvPr id="251" name="Google Shape;251;p18"/>
          <p:cNvGraphicFramePr/>
          <p:nvPr/>
        </p:nvGraphicFramePr>
        <p:xfrm>
          <a:off x="418067" y="1564151"/>
          <a:ext cx="3000000" cy="3000000"/>
        </p:xfrm>
        <a:graphic>
          <a:graphicData uri="http://schemas.openxmlformats.org/drawingml/2006/table">
            <a:tbl>
              <a:tblPr>
                <a:noFill/>
                <a:tableStyleId>{C38554E1-5ED2-42F6-963D-FFCC77D892AB}</a:tableStyleId>
              </a:tblPr>
              <a:tblGrid>
                <a:gridCol w="3994100"/>
                <a:gridCol w="3070575"/>
                <a:gridCol w="3532325"/>
              </a:tblGrid>
              <a:tr h="5718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b="1" i="0" lang="en" sz="21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Question</a:t>
                      </a:r>
                      <a:endParaRPr b="1" sz="2100" u="none" cap="none" strike="noStrike"/>
                    </a:p>
                  </a:txBody>
                  <a:tcPr marT="121900" marB="121900" marR="121900" marL="12190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b="1" i="0" lang="en" sz="21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Contributor activity</a:t>
                      </a:r>
                      <a:endParaRPr b="1" sz="2100" u="none" cap="none" strike="noStrike"/>
                    </a:p>
                  </a:txBody>
                  <a:tcPr marT="121900" marB="121900" marR="121900" marL="12190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b="1" i="0" lang="en" sz="21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FaceBase provides</a:t>
                      </a:r>
                      <a:endParaRPr b="1" sz="2100" u="none" cap="none" strike="noStrike"/>
                    </a:p>
                  </a:txBody>
                  <a:tcPr marT="121900" marB="121900" marR="121900" marL="121900"/>
                </a:tc>
              </a:tr>
              <a:tr h="16992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b="1" i="0" lang="en" sz="2100" u="none" cap="none" strike="noStrike">
                          <a:solidFill>
                            <a:schemeClr val="dk2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Factors affecting subsequent access, distribution, or reuse of scientific data</a:t>
                      </a:r>
                      <a:endParaRPr b="1" i="0" sz="19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121900" marB="121900" marR="121900" marL="12190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b="0" i="0" lang="en" sz="21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Provides entire answer</a:t>
                      </a:r>
                      <a:endParaRPr sz="2100" u="none" cap="none" strike="noStrike"/>
                    </a:p>
                  </a:txBody>
                  <a:tcPr marT="121900" marB="121900" marR="121900" marL="12190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b="0" i="0" sz="19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121900" marB="121900" marR="121900" marL="121900"/>
                </a:tc>
              </a:tr>
              <a:tr h="13234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b="1" i="0" lang="en" sz="2100" u="none" cap="none" strike="noStrike">
                          <a:solidFill>
                            <a:schemeClr val="dk2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Whether access to scientific data will be controlled</a:t>
                      </a:r>
                      <a:endParaRPr b="1" i="0" sz="19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121900" marB="121900" marR="121900" marL="12190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b="0" i="0" lang="en" sz="21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Provides bulk of answer</a:t>
                      </a:r>
                      <a:endParaRPr sz="2100" u="none" cap="none" strike="noStrike"/>
                    </a:p>
                  </a:txBody>
                  <a:tcPr marT="121900" marB="121900" marR="121900" marL="12190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b="0" i="0" lang="en" sz="21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Some </a:t>
                      </a:r>
                      <a:r>
                        <a:rPr b="0" i="0" lang="en" sz="2100" u="sng" cap="none" strike="noStrike">
                          <a:solidFill>
                            <a:schemeClr val="hlink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  <a:hlinkClick r:id="rId3"/>
                        </a:rPr>
                        <a:t>text</a:t>
                      </a:r>
                      <a:r>
                        <a:rPr b="0" i="0" lang="en" sz="21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about sharing of public and protected human data</a:t>
                      </a:r>
                      <a:endParaRPr sz="2100" u="none" cap="none" strike="noStrike"/>
                    </a:p>
                  </a:txBody>
                  <a:tcPr marT="121900" marB="121900" marR="121900" marL="121900"/>
                </a:tc>
              </a:tr>
              <a:tr h="16992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b="1" i="0" lang="en" sz="2100" u="none" cap="none" strike="noStrike">
                          <a:solidFill>
                            <a:schemeClr val="dk2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Protections for privacy, rights, and confidentiality of human research participants</a:t>
                      </a:r>
                      <a:endParaRPr b="1" i="0" sz="19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121900" marB="121900" marR="121900" marL="12190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b="0" i="0" lang="en" sz="21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Provides entire answer</a:t>
                      </a:r>
                      <a:endParaRPr sz="2100" u="none" cap="none" strike="noStrike"/>
                    </a:p>
                  </a:txBody>
                  <a:tcPr marT="121900" marB="121900" marR="121900" marL="12190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t/>
                      </a:r>
                      <a:endParaRPr b="0" i="0" sz="2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121900" marB="121900" marR="121900" marL="121900"/>
                </a:tc>
              </a:tr>
            </a:tbl>
          </a:graphicData>
        </a:graphic>
      </p:graphicFrame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55" name="Shape 2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" name="Google Shape;256;p19"/>
          <p:cNvSpPr txBox="1"/>
          <p:nvPr>
            <p:ph type="title"/>
          </p:nvPr>
        </p:nvSpPr>
        <p:spPr>
          <a:xfrm>
            <a:off x="0" y="0"/>
            <a:ext cx="12192000" cy="765600"/>
          </a:xfrm>
          <a:prstGeom prst="rect">
            <a:avLst/>
          </a:prstGeom>
          <a:noFill/>
          <a:ln>
            <a:noFill/>
          </a:ln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</a:pPr>
            <a:r>
              <a:rPr lang="en"/>
              <a:t>DMS Plan - Element 6: Oversight of Data Management and Sharing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</a:pPr>
            <a:r>
              <a:t/>
            </a:r>
            <a:endParaRPr/>
          </a:p>
        </p:txBody>
      </p:sp>
      <p:graphicFrame>
        <p:nvGraphicFramePr>
          <p:cNvPr id="257" name="Google Shape;257;p19"/>
          <p:cNvGraphicFramePr/>
          <p:nvPr/>
        </p:nvGraphicFramePr>
        <p:xfrm>
          <a:off x="764967" y="1814933"/>
          <a:ext cx="3000000" cy="3000000"/>
        </p:xfrm>
        <a:graphic>
          <a:graphicData uri="http://schemas.openxmlformats.org/drawingml/2006/table">
            <a:tbl>
              <a:tblPr>
                <a:noFill/>
                <a:tableStyleId>{C38554E1-5ED2-42F6-963D-FFCC77D892AB}</a:tableStyleId>
              </a:tblPr>
              <a:tblGrid>
                <a:gridCol w="3217325"/>
                <a:gridCol w="3217325"/>
                <a:gridCol w="3217325"/>
              </a:tblGrid>
              <a:tr h="5689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b="1" i="0" lang="en" sz="21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Question</a:t>
                      </a:r>
                      <a:endParaRPr b="1" sz="2100" u="none" cap="none" strike="noStrike"/>
                    </a:p>
                  </a:txBody>
                  <a:tcPr marT="121900" marB="121900" marR="121900" marL="12190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b="1" i="0" lang="en" sz="21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Contributor activity</a:t>
                      </a:r>
                      <a:endParaRPr b="1" sz="2100" u="none" cap="none" strike="noStrike"/>
                    </a:p>
                  </a:txBody>
                  <a:tcPr marT="121900" marB="121900" marR="121900" marL="12190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b="1" i="0" lang="en" sz="21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FaceBase provides</a:t>
                      </a:r>
                      <a:endParaRPr b="1" sz="2100" u="none" cap="none" strike="noStrike"/>
                    </a:p>
                  </a:txBody>
                  <a:tcPr marT="121900" marB="121900" marR="121900" marL="121900"/>
                </a:tc>
              </a:tr>
              <a:tr h="31455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b="1" i="0" lang="en" sz="2100" u="none" cap="none" strike="noStrike">
                          <a:solidFill>
                            <a:schemeClr val="dk2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Describe how compliance with this Plan will be monitored and managed, frequency of oversight, and by whom at your institution (e.g., titles, roles).</a:t>
                      </a:r>
                      <a:endParaRPr b="1" i="0" sz="2100" u="none" cap="none" strike="noStrike">
                        <a:solidFill>
                          <a:schemeClr val="dk2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b="0" i="0" sz="19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121900" marB="121900" marR="121900" marL="12190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b="0" i="0" lang="en" sz="21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Provides text specific to their project</a:t>
                      </a:r>
                      <a:endParaRPr sz="2100" u="none" cap="none" strike="noStrike"/>
                    </a:p>
                  </a:txBody>
                  <a:tcPr marT="121900" marB="121900" marR="121900" marL="12190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0" i="0" lang="en" sz="19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Partial (FaceBase-specific) </a:t>
                      </a:r>
                      <a:r>
                        <a:rPr b="0" i="0" lang="en" sz="1900" u="sng" cap="none" strike="noStrike">
                          <a:solidFill>
                            <a:schemeClr val="hlink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  <a:hlinkClick r:id="rId3"/>
                        </a:rPr>
                        <a:t>text</a:t>
                      </a:r>
                      <a:r>
                        <a:rPr b="0" i="0" lang="en" sz="19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.</a:t>
                      </a:r>
                      <a:endParaRPr sz="1900" u="none" cap="none" strike="noStrike"/>
                    </a:p>
                  </a:txBody>
                  <a:tcPr marT="121900" marB="121900" marR="121900" marL="121900"/>
                </a:tc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2"/>
          <p:cNvSpPr txBox="1"/>
          <p:nvPr>
            <p:ph type="title"/>
          </p:nvPr>
        </p:nvSpPr>
        <p:spPr>
          <a:xfrm>
            <a:off x="0" y="0"/>
            <a:ext cx="12192000" cy="765600"/>
          </a:xfrm>
          <a:prstGeom prst="rect">
            <a:avLst/>
          </a:prstGeom>
          <a:noFill/>
          <a:ln>
            <a:noFill/>
          </a:ln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</a:pPr>
            <a:r>
              <a:rPr lang="en"/>
              <a:t>Planning for Data Management – Why bother?</a:t>
            </a:r>
            <a:endParaRPr/>
          </a:p>
        </p:txBody>
      </p:sp>
      <p:sp>
        <p:nvSpPr>
          <p:cNvPr id="108" name="Google Shape;108;p2"/>
          <p:cNvSpPr txBox="1"/>
          <p:nvPr>
            <p:ph idx="1" type="body"/>
          </p:nvPr>
        </p:nvSpPr>
        <p:spPr>
          <a:xfrm>
            <a:off x="423500" y="912817"/>
            <a:ext cx="11358000" cy="5545200"/>
          </a:xfrm>
          <a:prstGeom prst="rect">
            <a:avLst/>
          </a:prstGeom>
          <a:noFill/>
          <a:ln>
            <a:noFill/>
          </a:ln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-499520" lvl="0" marL="609585" rtl="0" algn="l">
              <a:lnSpc>
                <a:spcPct val="80000"/>
              </a:lnSpc>
              <a:spcBef>
                <a:spcPts val="1067"/>
              </a:spcBef>
              <a:spcAft>
                <a:spcPts val="0"/>
              </a:spcAft>
              <a:buClr>
                <a:schemeClr val="dk1"/>
              </a:buClr>
              <a:buSzPts val="2300"/>
              <a:buChar char="●"/>
            </a:pPr>
            <a:r>
              <a:rPr lang="en"/>
              <a:t>Comply with new (2023) NIH Data Management and Sharing Plan requirements</a:t>
            </a:r>
            <a:endParaRPr/>
          </a:p>
          <a:p>
            <a:pPr indent="-499520" lvl="0" marL="609585" rtl="0" algn="l">
              <a:lnSpc>
                <a:spcPct val="80000"/>
              </a:lnSpc>
              <a:spcBef>
                <a:spcPts val="1067"/>
              </a:spcBef>
              <a:spcAft>
                <a:spcPts val="0"/>
              </a:spcAft>
              <a:buClr>
                <a:schemeClr val="dk1"/>
              </a:buClr>
              <a:buSzPts val="2300"/>
              <a:buChar char="●"/>
            </a:pPr>
            <a:r>
              <a:rPr lang="en"/>
              <a:t>Ensure data is reusable</a:t>
            </a:r>
            <a:endParaRPr/>
          </a:p>
          <a:p>
            <a:pPr indent="-465654" lvl="1" marL="1219170" rtl="0" algn="l">
              <a:lnSpc>
                <a:spcPct val="80000"/>
              </a:lnSpc>
              <a:spcBef>
                <a:spcPts val="1067"/>
              </a:spcBef>
              <a:spcAft>
                <a:spcPts val="0"/>
              </a:spcAft>
              <a:buClr>
                <a:schemeClr val="dk1"/>
              </a:buClr>
              <a:buSzPts val="1900"/>
              <a:buChar char="○"/>
            </a:pPr>
            <a:r>
              <a:rPr lang="en"/>
              <a:t>Standard data formats</a:t>
            </a:r>
            <a:endParaRPr/>
          </a:p>
          <a:p>
            <a:pPr indent="-465654" lvl="1" marL="1219170" rtl="0" algn="l">
              <a:lnSpc>
                <a:spcPct val="80000"/>
              </a:lnSpc>
              <a:spcBef>
                <a:spcPts val="1067"/>
              </a:spcBef>
              <a:spcAft>
                <a:spcPts val="0"/>
              </a:spcAft>
              <a:buClr>
                <a:schemeClr val="dk1"/>
              </a:buClr>
              <a:buSzPts val="1900"/>
              <a:buChar char="○"/>
            </a:pPr>
            <a:r>
              <a:rPr lang="en"/>
              <a:t>Rich metadata</a:t>
            </a:r>
            <a:endParaRPr/>
          </a:p>
          <a:p>
            <a:pPr indent="-465654" lvl="1" marL="1219170" rtl="0" algn="l">
              <a:lnSpc>
                <a:spcPct val="80000"/>
              </a:lnSpc>
              <a:spcBef>
                <a:spcPts val="1067"/>
              </a:spcBef>
              <a:spcAft>
                <a:spcPts val="0"/>
              </a:spcAft>
              <a:buClr>
                <a:schemeClr val="dk1"/>
              </a:buClr>
              <a:buSzPts val="1900"/>
              <a:buChar char="○"/>
            </a:pPr>
            <a:r>
              <a:rPr lang="en"/>
              <a:t>Standard ontologies</a:t>
            </a:r>
            <a:endParaRPr/>
          </a:p>
          <a:p>
            <a:pPr indent="-499520" lvl="0" marL="609585" rtl="0" algn="l">
              <a:lnSpc>
                <a:spcPct val="80000"/>
              </a:lnSpc>
              <a:spcBef>
                <a:spcPts val="1067"/>
              </a:spcBef>
              <a:spcAft>
                <a:spcPts val="0"/>
              </a:spcAft>
              <a:buClr>
                <a:schemeClr val="dk1"/>
              </a:buClr>
              <a:buSzPts val="2300"/>
              <a:buChar char="●"/>
            </a:pPr>
            <a:r>
              <a:rPr lang="en"/>
              <a:t>Understand and budget for the required level of effort</a:t>
            </a:r>
            <a:endParaRPr/>
          </a:p>
          <a:p>
            <a:pPr indent="-304791" lvl="0" marL="609585" rtl="0" algn="l">
              <a:lnSpc>
                <a:spcPct val="80000"/>
              </a:lnSpc>
              <a:spcBef>
                <a:spcPts val="1067"/>
              </a:spcBef>
              <a:spcAft>
                <a:spcPts val="0"/>
              </a:spcAft>
              <a:buClr>
                <a:schemeClr val="dk1"/>
              </a:buClr>
              <a:buSzPts val="23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61" name="Shape 2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2" name="Google Shape;262;p20"/>
          <p:cNvSpPr txBox="1"/>
          <p:nvPr>
            <p:ph type="title"/>
          </p:nvPr>
        </p:nvSpPr>
        <p:spPr>
          <a:xfrm>
            <a:off x="0" y="0"/>
            <a:ext cx="12192000" cy="765600"/>
          </a:xfrm>
          <a:prstGeom prst="rect">
            <a:avLst/>
          </a:prstGeom>
          <a:noFill/>
          <a:ln>
            <a:noFill/>
          </a:ln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</a:pPr>
            <a:r>
              <a:rPr lang="en"/>
              <a:t>Further Resources</a:t>
            </a:r>
            <a:endParaRPr/>
          </a:p>
        </p:txBody>
      </p:sp>
      <p:sp>
        <p:nvSpPr>
          <p:cNvPr id="263" name="Google Shape;263;p20"/>
          <p:cNvSpPr txBox="1"/>
          <p:nvPr>
            <p:ph idx="1" type="body"/>
          </p:nvPr>
        </p:nvSpPr>
        <p:spPr>
          <a:xfrm>
            <a:off x="105800" y="656400"/>
            <a:ext cx="11980500" cy="6201600"/>
          </a:xfrm>
          <a:prstGeom prst="rect">
            <a:avLst/>
          </a:prstGeom>
          <a:noFill/>
          <a:ln>
            <a:noFill/>
          </a:ln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-457189" lvl="0" marL="457189" rtl="0" algn="l">
              <a:lnSpc>
                <a:spcPct val="115000"/>
              </a:lnSpc>
              <a:spcBef>
                <a:spcPts val="1067"/>
              </a:spcBef>
              <a:spcAft>
                <a:spcPts val="0"/>
              </a:spcAft>
              <a:buClr>
                <a:schemeClr val="dk1"/>
              </a:buClr>
              <a:buSzPts val="2300"/>
              <a:buChar char="●"/>
            </a:pPr>
            <a:r>
              <a:rPr lang="en" sz="2667"/>
              <a:t>NIH “Writing a Data Management &amp; Sharing Plan”: </a:t>
            </a:r>
            <a:r>
              <a:rPr lang="en" sz="2667" u="sng">
                <a:solidFill>
                  <a:schemeClr val="hlink"/>
                </a:solidFill>
                <a:hlinkClick r:id="rId3"/>
              </a:rPr>
              <a:t>https://sharing.nih.gov/data-management-and-sharing-policy/planning-and-budgeting-for-data-management-and-sharing/writing-a-data-management-and-sharing-plan</a:t>
            </a:r>
            <a:endParaRPr sz="2667"/>
          </a:p>
          <a:p>
            <a:pPr indent="-457189" lvl="0" marL="457189" rtl="0" algn="l">
              <a:lnSpc>
                <a:spcPct val="115000"/>
              </a:lnSpc>
              <a:spcBef>
                <a:spcPts val="1067"/>
              </a:spcBef>
              <a:spcAft>
                <a:spcPts val="0"/>
              </a:spcAft>
              <a:buClr>
                <a:schemeClr val="dk1"/>
              </a:buClr>
              <a:buSzPts val="2300"/>
              <a:buChar char="●"/>
            </a:pPr>
            <a:r>
              <a:rPr lang="en" sz="2667"/>
              <a:t>FaceBase “Key Concepts for Contributors”: </a:t>
            </a:r>
            <a:r>
              <a:rPr lang="en" sz="2667" u="sng">
                <a:solidFill>
                  <a:schemeClr val="hlink"/>
                </a:solidFill>
                <a:hlinkClick r:id="rId4"/>
              </a:rPr>
              <a:t>https://docs.facebase.org/docs/Data-Submission-Key-Concepts/</a:t>
            </a:r>
            <a:endParaRPr sz="2667"/>
          </a:p>
          <a:p>
            <a:pPr indent="-457189" lvl="0" marL="457189" rtl="0" algn="l">
              <a:lnSpc>
                <a:spcPct val="115000"/>
              </a:lnSpc>
              <a:spcBef>
                <a:spcPts val="1067"/>
              </a:spcBef>
              <a:spcAft>
                <a:spcPts val="0"/>
              </a:spcAft>
              <a:buClr>
                <a:schemeClr val="dk1"/>
              </a:buClr>
              <a:buSzPts val="2300"/>
              <a:buChar char="●"/>
            </a:pPr>
            <a:r>
              <a:rPr lang="en" sz="2667"/>
              <a:t>“Writing a DMS Plan for FaceBase”: </a:t>
            </a:r>
            <a:r>
              <a:rPr lang="en" sz="2667" u="sng">
                <a:solidFill>
                  <a:schemeClr val="hlink"/>
                </a:solidFill>
                <a:hlinkClick r:id="rId5"/>
              </a:rPr>
              <a:t>https://www.facebase.org/contributing/dms/</a:t>
            </a:r>
            <a:endParaRPr sz="2667"/>
          </a:p>
          <a:p>
            <a:pPr indent="-457189" lvl="0" marL="457189" rtl="0" algn="l">
              <a:lnSpc>
                <a:spcPct val="115000"/>
              </a:lnSpc>
              <a:spcBef>
                <a:spcPts val="1067"/>
              </a:spcBef>
              <a:spcAft>
                <a:spcPts val="0"/>
              </a:spcAft>
              <a:buClr>
                <a:schemeClr val="dk1"/>
              </a:buClr>
              <a:buSzPts val="2300"/>
              <a:buChar char="●"/>
            </a:pPr>
            <a:r>
              <a:rPr lang="en" sz="2667"/>
              <a:t>FaceBase monthly office hours</a:t>
            </a:r>
            <a:endParaRPr/>
          </a:p>
          <a:p>
            <a:pPr indent="-457189" lvl="0" marL="457189" rtl="0" algn="l">
              <a:lnSpc>
                <a:spcPct val="115000"/>
              </a:lnSpc>
              <a:spcBef>
                <a:spcPts val="1067"/>
              </a:spcBef>
              <a:spcAft>
                <a:spcPts val="0"/>
              </a:spcAft>
              <a:buClr>
                <a:schemeClr val="hlink"/>
              </a:buClr>
              <a:buSzPts val="2300"/>
              <a:buChar char="●"/>
            </a:pPr>
            <a:r>
              <a:rPr lang="en" sz="2667" u="sng">
                <a:solidFill>
                  <a:schemeClr val="hlink"/>
                </a:solidFill>
                <a:hlinkClick r:id="rId6"/>
              </a:rPr>
              <a:t>help@facebase.org</a:t>
            </a:r>
            <a:endParaRPr sz="2667" u="sng">
              <a:solidFill>
                <a:schemeClr val="hlink"/>
              </a:solidFill>
            </a:endParaRPr>
          </a:p>
          <a:p>
            <a:pPr indent="-457189" lvl="0" marL="457189" rtl="0" algn="l">
              <a:lnSpc>
                <a:spcPct val="115000"/>
              </a:lnSpc>
              <a:spcBef>
                <a:spcPts val="1067"/>
              </a:spcBef>
              <a:spcAft>
                <a:spcPts val="0"/>
              </a:spcAft>
              <a:buClr>
                <a:schemeClr val="dk1"/>
              </a:buClr>
              <a:buSzPts val="2300"/>
              <a:buChar char="●"/>
            </a:pPr>
            <a:r>
              <a:rPr lang="en" sz="2667"/>
              <a:t>Contact us at any point in this process, but please fill out our “Request to Submit Your Data to FaceBase” form once you’re funded! </a:t>
            </a:r>
            <a:endParaRPr sz="2667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3"/>
          <p:cNvSpPr/>
          <p:nvPr/>
        </p:nvSpPr>
        <p:spPr>
          <a:xfrm rot="10800000">
            <a:off x="1" y="0"/>
            <a:ext cx="3190876" cy="6858000"/>
          </a:xfrm>
          <a:prstGeom prst="rect">
            <a:avLst/>
          </a:prstGeom>
          <a:solidFill>
            <a:srgbClr val="00306A"/>
          </a:solidFill>
          <a:ln cap="flat" cmpd="sng" w="12700">
            <a:solidFill>
              <a:srgbClr val="A6490A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67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5" name="Google Shape;115;p3"/>
          <p:cNvSpPr txBox="1"/>
          <p:nvPr>
            <p:ph type="title"/>
          </p:nvPr>
        </p:nvSpPr>
        <p:spPr>
          <a:xfrm>
            <a:off x="-22056" y="2645783"/>
            <a:ext cx="3190875" cy="94730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Play"/>
              <a:buNone/>
            </a:pPr>
            <a:r>
              <a:rPr b="1" lang="en" sz="3466">
                <a:solidFill>
                  <a:schemeClr val="lt1"/>
                </a:solidFill>
              </a:rPr>
              <a:t>Elements of a </a:t>
            </a:r>
            <a:br>
              <a:rPr b="1" lang="en" sz="3466">
                <a:solidFill>
                  <a:schemeClr val="lt1"/>
                </a:solidFill>
              </a:rPr>
            </a:br>
            <a:r>
              <a:rPr b="1" lang="en" sz="3466">
                <a:solidFill>
                  <a:schemeClr val="lt1"/>
                </a:solidFill>
              </a:rPr>
              <a:t>DMS Plan</a:t>
            </a:r>
            <a:endParaRPr/>
          </a:p>
        </p:txBody>
      </p:sp>
      <p:grpSp>
        <p:nvGrpSpPr>
          <p:cNvPr id="116" name="Google Shape;116;p3"/>
          <p:cNvGrpSpPr/>
          <p:nvPr/>
        </p:nvGrpSpPr>
        <p:grpSpPr>
          <a:xfrm>
            <a:off x="3644763" y="157750"/>
            <a:ext cx="8242635" cy="5918569"/>
            <a:chOff x="0" y="2"/>
            <a:chExt cx="8242634" cy="5918569"/>
          </a:xfrm>
        </p:grpSpPr>
        <p:sp>
          <p:nvSpPr>
            <p:cNvPr id="117" name="Google Shape;117;p3"/>
            <p:cNvSpPr/>
            <p:nvPr/>
          </p:nvSpPr>
          <p:spPr>
            <a:xfrm>
              <a:off x="0" y="2"/>
              <a:ext cx="8242634" cy="815691"/>
            </a:xfrm>
            <a:prstGeom prst="roundRect">
              <a:avLst>
                <a:gd fmla="val 10000" name="adj"/>
              </a:avLst>
            </a:prstGeom>
            <a:solidFill>
              <a:srgbClr val="CAE0E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8" name="Google Shape;118;p3"/>
            <p:cNvSpPr/>
            <p:nvPr/>
          </p:nvSpPr>
          <p:spPr>
            <a:xfrm>
              <a:off x="246746" y="188337"/>
              <a:ext cx="448630" cy="448630"/>
            </a:xfrm>
            <a:prstGeom prst="rect">
              <a:avLst/>
            </a:prstGeom>
            <a:blipFill rotWithShape="1">
              <a:blip r:embed="rId3">
                <a:alphaModFix/>
              </a:blip>
              <a:stretch>
                <a:fillRect b="0" l="0" r="0" t="0"/>
              </a:stretch>
            </a:blipFill>
            <a:ln cap="flat" cmpd="sng" w="1270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9" name="Google Shape;119;p3"/>
            <p:cNvSpPr/>
            <p:nvPr/>
          </p:nvSpPr>
          <p:spPr>
            <a:xfrm>
              <a:off x="942124" y="4806"/>
              <a:ext cx="3709185" cy="81569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0" name="Google Shape;120;p3"/>
            <p:cNvSpPr txBox="1"/>
            <p:nvPr/>
          </p:nvSpPr>
          <p:spPr>
            <a:xfrm>
              <a:off x="942124" y="4806"/>
              <a:ext cx="3709185" cy="81569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86325" lIns="86325" spcFirstLastPara="1" rIns="86325" wrap="square" tIns="86325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1867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Data Type</a:t>
              </a:r>
              <a:endParaRPr sz="1467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1" name="Google Shape;121;p3"/>
            <p:cNvSpPr/>
            <p:nvPr/>
          </p:nvSpPr>
          <p:spPr>
            <a:xfrm>
              <a:off x="4651309" y="4806"/>
              <a:ext cx="3590403" cy="81569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2" name="Google Shape;122;p3"/>
            <p:cNvSpPr txBox="1"/>
            <p:nvPr/>
          </p:nvSpPr>
          <p:spPr>
            <a:xfrm>
              <a:off x="4651309" y="4806"/>
              <a:ext cx="3590403" cy="81569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86325" lIns="86325" spcFirstLastPara="1" rIns="86325" wrap="square" tIns="86325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6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Identifying data to be preserved and shared</a:t>
              </a:r>
              <a:endParaRPr sz="1467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3" name="Google Shape;123;p3"/>
            <p:cNvSpPr/>
            <p:nvPr/>
          </p:nvSpPr>
          <p:spPr>
            <a:xfrm>
              <a:off x="0" y="1024421"/>
              <a:ext cx="8242634" cy="815691"/>
            </a:xfrm>
            <a:prstGeom prst="roundRect">
              <a:avLst>
                <a:gd fmla="val 10000" name="adj"/>
              </a:avLst>
            </a:prstGeom>
            <a:solidFill>
              <a:srgbClr val="CAE0E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4" name="Google Shape;124;p3"/>
            <p:cNvSpPr/>
            <p:nvPr/>
          </p:nvSpPr>
          <p:spPr>
            <a:xfrm>
              <a:off x="246746" y="1207952"/>
              <a:ext cx="448630" cy="448630"/>
            </a:xfrm>
            <a:prstGeom prst="rect">
              <a:avLst/>
            </a:prstGeom>
            <a:blipFill rotWithShape="1">
              <a:blip r:embed="rId4">
                <a:alphaModFix/>
              </a:blip>
              <a:stretch>
                <a:fillRect b="0" l="0" r="0" t="0"/>
              </a:stretch>
            </a:blipFill>
            <a:ln cap="flat" cmpd="sng" w="1270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5" name="Google Shape;125;p3"/>
            <p:cNvSpPr/>
            <p:nvPr/>
          </p:nvSpPr>
          <p:spPr>
            <a:xfrm>
              <a:off x="942124" y="1024421"/>
              <a:ext cx="3709185" cy="81569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6" name="Google Shape;126;p3"/>
            <p:cNvSpPr txBox="1"/>
            <p:nvPr/>
          </p:nvSpPr>
          <p:spPr>
            <a:xfrm>
              <a:off x="942124" y="1024421"/>
              <a:ext cx="3709185" cy="81569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86325" lIns="86325" spcFirstLastPara="1" rIns="86325" wrap="square" tIns="86325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1867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Related tools, software &amp; code</a:t>
              </a:r>
              <a:endParaRPr sz="1467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7" name="Google Shape;127;p3"/>
            <p:cNvSpPr/>
            <p:nvPr/>
          </p:nvSpPr>
          <p:spPr>
            <a:xfrm>
              <a:off x="4651309" y="1024421"/>
              <a:ext cx="3590403" cy="81569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8" name="Google Shape;128;p3"/>
            <p:cNvSpPr txBox="1"/>
            <p:nvPr/>
          </p:nvSpPr>
          <p:spPr>
            <a:xfrm>
              <a:off x="4651309" y="1024421"/>
              <a:ext cx="3590403" cy="81569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86325" lIns="86325" spcFirstLastPara="1" rIns="86325" wrap="square" tIns="86325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6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Tools and software needed to access and manipulate data. If needed specify how they can be accessed</a:t>
              </a:r>
              <a:endParaRPr sz="1467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9" name="Google Shape;129;p3"/>
            <p:cNvSpPr/>
            <p:nvPr/>
          </p:nvSpPr>
          <p:spPr>
            <a:xfrm>
              <a:off x="0" y="2044036"/>
              <a:ext cx="8242634" cy="815691"/>
            </a:xfrm>
            <a:prstGeom prst="roundRect">
              <a:avLst>
                <a:gd fmla="val 10000" name="adj"/>
              </a:avLst>
            </a:prstGeom>
            <a:solidFill>
              <a:srgbClr val="CAE0E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0" name="Google Shape;130;p3"/>
            <p:cNvSpPr/>
            <p:nvPr/>
          </p:nvSpPr>
          <p:spPr>
            <a:xfrm>
              <a:off x="246746" y="2227566"/>
              <a:ext cx="448630" cy="448630"/>
            </a:xfrm>
            <a:prstGeom prst="rect">
              <a:avLst/>
            </a:prstGeom>
            <a:blipFill rotWithShape="1">
              <a:blip r:embed="rId5">
                <a:alphaModFix/>
              </a:blip>
              <a:stretch>
                <a:fillRect b="0" l="0" r="0" t="0"/>
              </a:stretch>
            </a:blipFill>
            <a:ln cap="flat" cmpd="sng" w="1270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1" name="Google Shape;131;p3"/>
            <p:cNvSpPr/>
            <p:nvPr/>
          </p:nvSpPr>
          <p:spPr>
            <a:xfrm>
              <a:off x="942124" y="2044036"/>
              <a:ext cx="3709185" cy="81569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2" name="Google Shape;132;p3"/>
            <p:cNvSpPr txBox="1"/>
            <p:nvPr/>
          </p:nvSpPr>
          <p:spPr>
            <a:xfrm>
              <a:off x="942124" y="2044036"/>
              <a:ext cx="3709185" cy="81569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86325" lIns="86325" spcFirstLastPara="1" rIns="86325" wrap="square" tIns="86325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1867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Standards</a:t>
              </a:r>
              <a:endParaRPr sz="1467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3" name="Google Shape;133;p3"/>
            <p:cNvSpPr/>
            <p:nvPr/>
          </p:nvSpPr>
          <p:spPr>
            <a:xfrm>
              <a:off x="4651309" y="2044036"/>
              <a:ext cx="3590403" cy="81569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4" name="Google Shape;134;p3"/>
            <p:cNvSpPr txBox="1"/>
            <p:nvPr/>
          </p:nvSpPr>
          <p:spPr>
            <a:xfrm>
              <a:off x="4651309" y="2044036"/>
              <a:ext cx="3590403" cy="81569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86325" lIns="86325" spcFirstLastPara="1" rIns="86325" wrap="square" tIns="86325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6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Standards to be applied to scientific data and metadata </a:t>
              </a:r>
              <a:endParaRPr sz="1467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5" name="Google Shape;135;p3"/>
            <p:cNvSpPr/>
            <p:nvPr/>
          </p:nvSpPr>
          <p:spPr>
            <a:xfrm>
              <a:off x="0" y="3053756"/>
              <a:ext cx="8242634" cy="815691"/>
            </a:xfrm>
            <a:prstGeom prst="roundRect">
              <a:avLst>
                <a:gd fmla="val 10000" name="adj"/>
              </a:avLst>
            </a:prstGeom>
            <a:solidFill>
              <a:srgbClr val="CAE0E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6" name="Google Shape;136;p3"/>
            <p:cNvSpPr/>
            <p:nvPr/>
          </p:nvSpPr>
          <p:spPr>
            <a:xfrm>
              <a:off x="246746" y="3247181"/>
              <a:ext cx="448630" cy="448630"/>
            </a:xfrm>
            <a:prstGeom prst="rect">
              <a:avLst/>
            </a:prstGeom>
            <a:blipFill rotWithShape="1">
              <a:blip r:embed="rId6">
                <a:alphaModFix/>
              </a:blip>
              <a:stretch>
                <a:fillRect b="0" l="0" r="0" t="0"/>
              </a:stretch>
            </a:blipFill>
            <a:ln cap="flat" cmpd="sng" w="1270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7" name="Google Shape;137;p3"/>
            <p:cNvSpPr/>
            <p:nvPr/>
          </p:nvSpPr>
          <p:spPr>
            <a:xfrm>
              <a:off x="942124" y="3063650"/>
              <a:ext cx="3709185" cy="81569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8" name="Google Shape;138;p3"/>
            <p:cNvSpPr txBox="1"/>
            <p:nvPr/>
          </p:nvSpPr>
          <p:spPr>
            <a:xfrm>
              <a:off x="942124" y="3063650"/>
              <a:ext cx="3709185" cy="81569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86325" lIns="86325" spcFirstLastPara="1" rIns="86325" wrap="square" tIns="86325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1867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Data preservation, access &amp; timelines</a:t>
              </a:r>
              <a:endParaRPr sz="1467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9" name="Google Shape;139;p3"/>
            <p:cNvSpPr/>
            <p:nvPr/>
          </p:nvSpPr>
          <p:spPr>
            <a:xfrm>
              <a:off x="4651309" y="3063650"/>
              <a:ext cx="3590403" cy="81569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0" name="Google Shape;140;p3"/>
            <p:cNvSpPr txBox="1"/>
            <p:nvPr/>
          </p:nvSpPr>
          <p:spPr>
            <a:xfrm>
              <a:off x="4651309" y="3063650"/>
              <a:ext cx="3590403" cy="81569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86325" lIns="86325" spcFirstLastPara="1" rIns="86325" wrap="square" tIns="86325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6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Repository to be used, persistent unique identifier, and when/ how long data will be available</a:t>
              </a:r>
              <a:endParaRPr sz="1467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1" name="Google Shape;141;p3"/>
            <p:cNvSpPr/>
            <p:nvPr/>
          </p:nvSpPr>
          <p:spPr>
            <a:xfrm>
              <a:off x="0" y="4083265"/>
              <a:ext cx="8242634" cy="815691"/>
            </a:xfrm>
            <a:prstGeom prst="roundRect">
              <a:avLst>
                <a:gd fmla="val 10000" name="adj"/>
              </a:avLst>
            </a:prstGeom>
            <a:solidFill>
              <a:srgbClr val="CAE0E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2" name="Google Shape;142;p3"/>
            <p:cNvSpPr/>
            <p:nvPr/>
          </p:nvSpPr>
          <p:spPr>
            <a:xfrm>
              <a:off x="246746" y="4266796"/>
              <a:ext cx="448630" cy="448630"/>
            </a:xfrm>
            <a:prstGeom prst="rect">
              <a:avLst/>
            </a:prstGeom>
            <a:blipFill rotWithShape="1">
              <a:blip r:embed="rId7">
                <a:alphaModFix/>
              </a:blip>
              <a:stretch>
                <a:fillRect b="0" l="0" r="0" t="0"/>
              </a:stretch>
            </a:blipFill>
            <a:ln cap="flat" cmpd="sng" w="1270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3" name="Google Shape;143;p3"/>
            <p:cNvSpPr/>
            <p:nvPr/>
          </p:nvSpPr>
          <p:spPr>
            <a:xfrm>
              <a:off x="942124" y="4083265"/>
              <a:ext cx="3709185" cy="81569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4" name="Google Shape;144;p3"/>
            <p:cNvSpPr txBox="1"/>
            <p:nvPr/>
          </p:nvSpPr>
          <p:spPr>
            <a:xfrm>
              <a:off x="942124" y="4083265"/>
              <a:ext cx="3709185" cy="81569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86325" lIns="86325" spcFirstLastPara="1" rIns="86325" wrap="square" tIns="86325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1867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Access, distribution, reuse consideration</a:t>
              </a:r>
              <a:endParaRPr sz="1467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5" name="Google Shape;145;p3"/>
            <p:cNvSpPr/>
            <p:nvPr/>
          </p:nvSpPr>
          <p:spPr>
            <a:xfrm>
              <a:off x="4651309" y="4083265"/>
              <a:ext cx="3590403" cy="81569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6" name="Google Shape;146;p3"/>
            <p:cNvSpPr txBox="1"/>
            <p:nvPr/>
          </p:nvSpPr>
          <p:spPr>
            <a:xfrm>
              <a:off x="4651309" y="4083265"/>
              <a:ext cx="3590403" cy="81569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86325" lIns="86325" spcFirstLastPara="1" rIns="86325" wrap="square" tIns="86325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6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Description of factors for data access, distribution, or reuse</a:t>
              </a:r>
              <a:endParaRPr sz="1467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7" name="Google Shape;147;p3"/>
            <p:cNvSpPr/>
            <p:nvPr/>
          </p:nvSpPr>
          <p:spPr>
            <a:xfrm>
              <a:off x="0" y="5102880"/>
              <a:ext cx="8242634" cy="815691"/>
            </a:xfrm>
            <a:prstGeom prst="roundRect">
              <a:avLst>
                <a:gd fmla="val 10000" name="adj"/>
              </a:avLst>
            </a:prstGeom>
            <a:solidFill>
              <a:srgbClr val="CAE0E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8" name="Google Shape;148;p3"/>
            <p:cNvSpPr/>
            <p:nvPr/>
          </p:nvSpPr>
          <p:spPr>
            <a:xfrm>
              <a:off x="246746" y="5286411"/>
              <a:ext cx="448630" cy="448630"/>
            </a:xfrm>
            <a:prstGeom prst="rect">
              <a:avLst/>
            </a:prstGeom>
            <a:blipFill rotWithShape="1">
              <a:blip r:embed="rId8">
                <a:alphaModFix/>
              </a:blip>
              <a:stretch>
                <a:fillRect b="0" l="0" r="0" t="0"/>
              </a:stretch>
            </a:blipFill>
            <a:ln cap="flat" cmpd="sng" w="1270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9" name="Google Shape;149;p3"/>
            <p:cNvSpPr/>
            <p:nvPr/>
          </p:nvSpPr>
          <p:spPr>
            <a:xfrm>
              <a:off x="942124" y="5102880"/>
              <a:ext cx="3709185" cy="81569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0" name="Google Shape;150;p3"/>
            <p:cNvSpPr txBox="1"/>
            <p:nvPr/>
          </p:nvSpPr>
          <p:spPr>
            <a:xfrm>
              <a:off x="942124" y="5102880"/>
              <a:ext cx="3709185" cy="81569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86325" lIns="86325" spcFirstLastPara="1" rIns="86325" wrap="square" tIns="86325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1867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Oversight of data management and sharing</a:t>
              </a:r>
              <a:endParaRPr sz="1467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1" name="Google Shape;151;p3"/>
            <p:cNvSpPr/>
            <p:nvPr/>
          </p:nvSpPr>
          <p:spPr>
            <a:xfrm>
              <a:off x="4651309" y="5102880"/>
              <a:ext cx="3590403" cy="81569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2" name="Google Shape;152;p3"/>
            <p:cNvSpPr txBox="1"/>
            <p:nvPr/>
          </p:nvSpPr>
          <p:spPr>
            <a:xfrm>
              <a:off x="4651309" y="5102880"/>
              <a:ext cx="3590403" cy="81569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86325" lIns="86325" spcFirstLastPara="1" rIns="86325" wrap="square" tIns="86325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6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Plan compliance will be monitored/ managed and by whom</a:t>
              </a:r>
              <a:endParaRPr sz="1467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53" name="Google Shape;153;p3"/>
          <p:cNvSpPr txBox="1"/>
          <p:nvPr/>
        </p:nvSpPr>
        <p:spPr>
          <a:xfrm>
            <a:off x="3946868" y="6398700"/>
            <a:ext cx="7245600" cy="37961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867">
                <a:solidFill>
                  <a:srgbClr val="262F5F"/>
                </a:solidFill>
                <a:latin typeface="Calibri"/>
                <a:ea typeface="Calibri"/>
                <a:cs typeface="Calibri"/>
                <a:sym typeface="Calibri"/>
              </a:rPr>
              <a:t>See NOT-OD-21-014 for more information (slide courtesy of Alicia Chou)</a:t>
            </a:r>
            <a:endParaRPr sz="1467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4" name="Google Shape;154;p3"/>
          <p:cNvSpPr txBox="1"/>
          <p:nvPr>
            <p:ph idx="12" type="sldNum"/>
          </p:nvPr>
        </p:nvSpPr>
        <p:spPr>
          <a:xfrm>
            <a:off x="10671179" y="6180702"/>
            <a:ext cx="68262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8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p4"/>
          <p:cNvSpPr/>
          <p:nvPr/>
        </p:nvSpPr>
        <p:spPr>
          <a:xfrm>
            <a:off x="1467900" y="1100433"/>
            <a:ext cx="8904800" cy="5012000"/>
          </a:xfrm>
          <a:prstGeom prst="triangle">
            <a:avLst>
              <a:gd fmla="val 50000" name="adj"/>
            </a:avLst>
          </a:prstGeom>
          <a:solidFill>
            <a:srgbClr val="1155CC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133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0" name="Google Shape;160;p4"/>
          <p:cNvSpPr/>
          <p:nvPr/>
        </p:nvSpPr>
        <p:spPr>
          <a:xfrm>
            <a:off x="5016567" y="1100433"/>
            <a:ext cx="1831200" cy="1048400"/>
          </a:xfrm>
          <a:prstGeom prst="triangle">
            <a:avLst>
              <a:gd fmla="val 50000" name="adj"/>
            </a:avLst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133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1" name="Google Shape;161;p4"/>
          <p:cNvSpPr txBox="1"/>
          <p:nvPr>
            <p:ph type="title"/>
          </p:nvPr>
        </p:nvSpPr>
        <p:spPr>
          <a:xfrm>
            <a:off x="0" y="0"/>
            <a:ext cx="12192000" cy="765600"/>
          </a:xfrm>
          <a:prstGeom prst="rect">
            <a:avLst/>
          </a:prstGeom>
          <a:noFill/>
          <a:ln>
            <a:noFill/>
          </a:ln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</a:pPr>
            <a:r>
              <a:rPr lang="en" sz="2133"/>
              <a:t>Planning for Data Management and Sharing</a:t>
            </a:r>
            <a:endParaRPr sz="2133"/>
          </a:p>
        </p:txBody>
      </p:sp>
      <p:sp>
        <p:nvSpPr>
          <p:cNvPr id="162" name="Google Shape;162;p4"/>
          <p:cNvSpPr txBox="1"/>
          <p:nvPr/>
        </p:nvSpPr>
        <p:spPr>
          <a:xfrm>
            <a:off x="5267567" y="1328034"/>
            <a:ext cx="1329200" cy="902643"/>
          </a:xfrm>
          <a:prstGeom prst="rect">
            <a:avLst/>
          </a:prstGeom>
          <a:noFill/>
          <a:ln>
            <a:noFill/>
          </a:ln>
        </p:spPr>
        <p:txBody>
          <a:bodyPr anchorCtr="0" anchor="t" bIns="121900" lIns="121900" spcFirstLastPara="1" rIns="121900" wrap="square" tIns="1219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133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Write DMS plan</a:t>
            </a:r>
            <a:endParaRPr sz="2133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3" name="Google Shape;163;p4"/>
          <p:cNvSpPr txBox="1"/>
          <p:nvPr/>
        </p:nvSpPr>
        <p:spPr>
          <a:xfrm>
            <a:off x="3567833" y="3854885"/>
            <a:ext cx="1581600" cy="1230874"/>
          </a:xfrm>
          <a:prstGeom prst="rect">
            <a:avLst/>
          </a:prstGeom>
          <a:noFill/>
          <a:ln>
            <a:noFill/>
          </a:ln>
        </p:spPr>
        <p:txBody>
          <a:bodyPr anchorCtr="0" anchor="t" bIns="121900" lIns="121900" spcFirstLastPara="1" rIns="121900" wrap="square" tIns="1219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133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Plan data types and formats</a:t>
            </a:r>
            <a:endParaRPr sz="2133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4" name="Google Shape;164;p4"/>
          <p:cNvSpPr txBox="1"/>
          <p:nvPr/>
        </p:nvSpPr>
        <p:spPr>
          <a:xfrm>
            <a:off x="4594167" y="3034101"/>
            <a:ext cx="1581600" cy="902643"/>
          </a:xfrm>
          <a:prstGeom prst="rect">
            <a:avLst/>
          </a:prstGeom>
          <a:noFill/>
          <a:ln>
            <a:noFill/>
          </a:ln>
        </p:spPr>
        <p:txBody>
          <a:bodyPr anchorCtr="0" anchor="t" bIns="121900" lIns="121900" spcFirstLastPara="1" rIns="121900" wrap="square" tIns="1219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133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Estimate data size</a:t>
            </a:r>
            <a:endParaRPr sz="2133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5" name="Google Shape;165;p4"/>
          <p:cNvSpPr txBox="1"/>
          <p:nvPr/>
        </p:nvSpPr>
        <p:spPr>
          <a:xfrm>
            <a:off x="7385033" y="4866901"/>
            <a:ext cx="1581600" cy="1230874"/>
          </a:xfrm>
          <a:prstGeom prst="rect">
            <a:avLst/>
          </a:prstGeom>
          <a:noFill/>
          <a:ln>
            <a:noFill/>
          </a:ln>
        </p:spPr>
        <p:txBody>
          <a:bodyPr anchorCtr="0" anchor="t" bIns="121900" lIns="121900" spcFirstLastPara="1" rIns="121900" wrap="square" tIns="1219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133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Decide on metadata types</a:t>
            </a:r>
            <a:endParaRPr sz="2133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6" name="Google Shape;166;p4"/>
          <p:cNvSpPr txBox="1"/>
          <p:nvPr/>
        </p:nvSpPr>
        <p:spPr>
          <a:xfrm>
            <a:off x="6095999" y="3189767"/>
            <a:ext cx="2179700" cy="1559104"/>
          </a:xfrm>
          <a:prstGeom prst="rect">
            <a:avLst/>
          </a:prstGeom>
          <a:noFill/>
          <a:ln>
            <a:noFill/>
          </a:ln>
        </p:spPr>
        <p:txBody>
          <a:bodyPr anchorCtr="0" anchor="t" bIns="121900" lIns="121900" spcFirstLastPara="1" rIns="121900" wrap="square" tIns="1219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133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Align metadata terms with FaceBase ontologies</a:t>
            </a:r>
            <a:endParaRPr sz="2133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7" name="Google Shape;167;p4"/>
          <p:cNvSpPr txBox="1"/>
          <p:nvPr/>
        </p:nvSpPr>
        <p:spPr>
          <a:xfrm>
            <a:off x="3883000" y="5134301"/>
            <a:ext cx="2844400" cy="902643"/>
          </a:xfrm>
          <a:prstGeom prst="rect">
            <a:avLst/>
          </a:prstGeom>
          <a:noFill/>
          <a:ln>
            <a:noFill/>
          </a:ln>
        </p:spPr>
        <p:txBody>
          <a:bodyPr anchorCtr="0" anchor="t" bIns="121900" lIns="121900" spcFirstLastPara="1" rIns="121900" wrap="square" tIns="1219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133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Work out pre-upload operational procedures</a:t>
            </a:r>
            <a:endParaRPr sz="2133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Google Shape;172;p5"/>
          <p:cNvSpPr txBox="1"/>
          <p:nvPr>
            <p:ph type="title"/>
          </p:nvPr>
        </p:nvSpPr>
        <p:spPr>
          <a:xfrm>
            <a:off x="0" y="0"/>
            <a:ext cx="12192000" cy="765600"/>
          </a:xfrm>
          <a:prstGeom prst="rect">
            <a:avLst/>
          </a:prstGeom>
          <a:noFill/>
          <a:ln>
            <a:noFill/>
          </a:ln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</a:pPr>
            <a:r>
              <a:rPr lang="en"/>
              <a:t>Data Management Considerations</a:t>
            </a:r>
            <a:endParaRPr/>
          </a:p>
        </p:txBody>
      </p:sp>
      <p:sp>
        <p:nvSpPr>
          <p:cNvPr id="173" name="Google Shape;173;p5"/>
          <p:cNvSpPr txBox="1"/>
          <p:nvPr>
            <p:ph idx="1" type="body"/>
          </p:nvPr>
        </p:nvSpPr>
        <p:spPr>
          <a:xfrm>
            <a:off x="417000" y="859517"/>
            <a:ext cx="11358000" cy="5545200"/>
          </a:xfrm>
          <a:prstGeom prst="rect">
            <a:avLst/>
          </a:prstGeom>
          <a:noFill/>
          <a:ln>
            <a:noFill/>
          </a:ln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-491054" lvl="0" marL="609585" rtl="0" algn="l">
              <a:lnSpc>
                <a:spcPct val="115000"/>
              </a:lnSpc>
              <a:spcBef>
                <a:spcPts val="1067"/>
              </a:spcBef>
              <a:spcAft>
                <a:spcPts val="0"/>
              </a:spcAft>
              <a:buClr>
                <a:schemeClr val="dk1"/>
              </a:buClr>
              <a:buSzPts val="2200"/>
              <a:buChar char="●"/>
            </a:pPr>
            <a:r>
              <a:rPr lang="en" sz="2933"/>
              <a:t>When, and how often, will you upload your data?</a:t>
            </a:r>
            <a:endParaRPr sz="2933"/>
          </a:p>
          <a:p>
            <a:pPr indent="-457188" lvl="1" marL="121917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</a:pPr>
            <a:r>
              <a:rPr lang="en">
                <a:latin typeface="Calibri"/>
                <a:ea typeface="Calibri"/>
                <a:cs typeface="Calibri"/>
                <a:sym typeface="Calibri"/>
              </a:rPr>
              <a:t>We encourage uploads early and often</a:t>
            </a:r>
            <a:endParaRPr>
              <a:latin typeface="Calibri"/>
              <a:ea typeface="Calibri"/>
              <a:cs typeface="Calibri"/>
              <a:sym typeface="Calibri"/>
            </a:endParaRPr>
          </a:p>
          <a:p>
            <a:pPr indent="-457188" lvl="1" marL="121917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</a:pPr>
            <a:r>
              <a:rPr lang="en">
                <a:latin typeface="Calibri"/>
                <a:ea typeface="Calibri"/>
                <a:cs typeface="Calibri"/>
                <a:sym typeface="Calibri"/>
              </a:rPr>
              <a:t>But you’ll need to have collected some data before it’s approved for FaceBase</a:t>
            </a:r>
            <a:endParaRPr sz="2933">
              <a:latin typeface="Calibri"/>
              <a:ea typeface="Calibri"/>
              <a:cs typeface="Calibri"/>
              <a:sym typeface="Calibri"/>
            </a:endParaRPr>
          </a:p>
          <a:p>
            <a:pPr indent="-491054" lvl="0" marL="609585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Char char="●"/>
            </a:pPr>
            <a:r>
              <a:rPr lang="en" sz="2933"/>
              <a:t>How will you manage your data before it’s uploaded?</a:t>
            </a:r>
            <a:endParaRPr sz="2400"/>
          </a:p>
          <a:p>
            <a:pPr indent="-457188" lvl="1" marL="121917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</a:pPr>
            <a:r>
              <a:rPr lang="en">
                <a:latin typeface="Calibri"/>
                <a:ea typeface="Calibri"/>
                <a:cs typeface="Calibri"/>
                <a:sym typeface="Calibri"/>
              </a:rPr>
              <a:t>How will you organize your data and metadata before you upload?</a:t>
            </a:r>
            <a:endParaRPr>
              <a:latin typeface="Calibri"/>
              <a:ea typeface="Calibri"/>
              <a:cs typeface="Calibri"/>
              <a:sym typeface="Calibri"/>
            </a:endParaRPr>
          </a:p>
          <a:p>
            <a:pPr indent="-457188" lvl="1" marL="121917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</a:pPr>
            <a:r>
              <a:rPr lang="en">
                <a:latin typeface="Calibri"/>
                <a:ea typeface="Calibri"/>
                <a:cs typeface="Calibri"/>
                <a:sym typeface="Calibri"/>
              </a:rPr>
              <a:t>Do you have space for it?</a:t>
            </a:r>
            <a:endParaRPr>
              <a:latin typeface="Calibri"/>
              <a:ea typeface="Calibri"/>
              <a:cs typeface="Calibri"/>
              <a:sym typeface="Calibri"/>
            </a:endParaRPr>
          </a:p>
          <a:p>
            <a:pPr indent="-457188" lvl="1" marL="121917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</a:pPr>
            <a:r>
              <a:rPr lang="en">
                <a:latin typeface="Calibri"/>
                <a:ea typeface="Calibri"/>
                <a:cs typeface="Calibri"/>
                <a:sym typeface="Calibri"/>
              </a:rPr>
              <a:t>Do you have security and backup policies in place?</a:t>
            </a:r>
            <a:endParaRPr>
              <a:latin typeface="Calibri"/>
              <a:ea typeface="Calibri"/>
              <a:cs typeface="Calibri"/>
              <a:sym typeface="Calibri"/>
            </a:endParaRPr>
          </a:p>
          <a:p>
            <a:pPr indent="-491054" lvl="0" marL="609585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Char char="●"/>
            </a:pPr>
            <a:r>
              <a:rPr lang="en" sz="2933"/>
              <a:t>Will you need to do any preprocessing?</a:t>
            </a:r>
            <a:endParaRPr sz="2933"/>
          </a:p>
          <a:p>
            <a:pPr indent="-457188" lvl="1" marL="121917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</a:pPr>
            <a:r>
              <a:rPr lang="en">
                <a:latin typeface="Calibri"/>
                <a:ea typeface="Calibri"/>
                <a:cs typeface="Calibri"/>
                <a:sym typeface="Calibri"/>
              </a:rPr>
              <a:t>Does this involve tools you’ll develop yourself?</a:t>
            </a:r>
            <a:endParaRPr>
              <a:latin typeface="Calibri"/>
              <a:ea typeface="Calibri"/>
              <a:cs typeface="Calibri"/>
              <a:sym typeface="Calibri"/>
            </a:endParaRPr>
          </a:p>
          <a:p>
            <a:pPr indent="-457188" lvl="1" marL="121917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</a:pPr>
            <a:r>
              <a:rPr lang="en">
                <a:latin typeface="Calibri"/>
                <a:ea typeface="Calibri"/>
                <a:cs typeface="Calibri"/>
                <a:sym typeface="Calibri"/>
              </a:rPr>
              <a:t>If so, will you make it available on an open-source repository like github?</a:t>
            </a:r>
            <a:endParaRPr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1067"/>
              </a:spcBef>
              <a:spcAft>
                <a:spcPts val="0"/>
              </a:spcAft>
              <a:buClr>
                <a:schemeClr val="dk1"/>
              </a:buClr>
              <a:buSzPts val="2300"/>
              <a:buNone/>
            </a:pPr>
            <a:r>
              <a:t/>
            </a:r>
            <a:endParaRPr sz="2933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7" name="Shape 1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Google Shape;178;p6"/>
          <p:cNvSpPr txBox="1"/>
          <p:nvPr>
            <p:ph type="title"/>
          </p:nvPr>
        </p:nvSpPr>
        <p:spPr>
          <a:xfrm>
            <a:off x="0" y="0"/>
            <a:ext cx="12192000" cy="765600"/>
          </a:xfrm>
          <a:prstGeom prst="rect">
            <a:avLst/>
          </a:prstGeom>
          <a:noFill/>
          <a:ln>
            <a:noFill/>
          </a:ln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</a:pPr>
            <a:r>
              <a:rPr lang="en"/>
              <a:t>FaceBase-Specific Considerations</a:t>
            </a:r>
            <a:endParaRPr/>
          </a:p>
        </p:txBody>
      </p:sp>
      <p:sp>
        <p:nvSpPr>
          <p:cNvPr id="179" name="Google Shape;179;p6"/>
          <p:cNvSpPr txBox="1"/>
          <p:nvPr>
            <p:ph idx="1" type="body"/>
          </p:nvPr>
        </p:nvSpPr>
        <p:spPr>
          <a:xfrm>
            <a:off x="423500" y="912819"/>
            <a:ext cx="11358000" cy="5545199"/>
          </a:xfrm>
          <a:prstGeom prst="rect">
            <a:avLst/>
          </a:prstGeom>
          <a:noFill/>
          <a:ln>
            <a:noFill/>
          </a:ln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110063" rtl="0" algn="l">
              <a:lnSpc>
                <a:spcPct val="80000"/>
              </a:lnSpc>
              <a:spcBef>
                <a:spcPts val="1067"/>
              </a:spcBef>
              <a:spcAft>
                <a:spcPts val="0"/>
              </a:spcAft>
              <a:buClr>
                <a:schemeClr val="dk1"/>
              </a:buClr>
              <a:buSzPts val="2300"/>
              <a:buNone/>
            </a:pPr>
            <a:r>
              <a:rPr lang="en"/>
              <a:t>The FaceBase repository currently supports certain:</a:t>
            </a:r>
            <a:endParaRPr/>
          </a:p>
          <a:p>
            <a:pPr indent="-499520" lvl="0" marL="609585" rtl="0" algn="l">
              <a:lnSpc>
                <a:spcPct val="80000"/>
              </a:lnSpc>
              <a:spcBef>
                <a:spcPts val="1067"/>
              </a:spcBef>
              <a:spcAft>
                <a:spcPts val="0"/>
              </a:spcAft>
              <a:buClr>
                <a:schemeClr val="dk1"/>
              </a:buClr>
              <a:buSzPts val="2300"/>
              <a:buFont typeface="Arial"/>
              <a:buChar char="•"/>
            </a:pPr>
            <a:r>
              <a:rPr lang="en"/>
              <a:t>Data Types</a:t>
            </a:r>
            <a:endParaRPr/>
          </a:p>
          <a:p>
            <a:pPr indent="-499520" lvl="0" marL="609585" rtl="0" algn="l">
              <a:lnSpc>
                <a:spcPct val="80000"/>
              </a:lnSpc>
              <a:spcBef>
                <a:spcPts val="1067"/>
              </a:spcBef>
              <a:spcAft>
                <a:spcPts val="0"/>
              </a:spcAft>
              <a:buClr>
                <a:schemeClr val="dk1"/>
              </a:buClr>
              <a:buSzPts val="2300"/>
              <a:buFont typeface="Arial"/>
              <a:buChar char="•"/>
            </a:pPr>
            <a:r>
              <a:rPr lang="en"/>
              <a:t>File Formats</a:t>
            </a:r>
            <a:endParaRPr/>
          </a:p>
          <a:p>
            <a:pPr indent="-499520" lvl="0" marL="609585" rtl="0" algn="l">
              <a:lnSpc>
                <a:spcPct val="80000"/>
              </a:lnSpc>
              <a:spcBef>
                <a:spcPts val="1067"/>
              </a:spcBef>
              <a:spcAft>
                <a:spcPts val="0"/>
              </a:spcAft>
              <a:buClr>
                <a:schemeClr val="dk1"/>
              </a:buClr>
              <a:buSzPts val="2300"/>
              <a:buFont typeface="Arial"/>
              <a:buChar char="•"/>
            </a:pPr>
            <a:r>
              <a:rPr lang="en"/>
              <a:t>Metadata elements</a:t>
            </a:r>
            <a:endParaRPr/>
          </a:p>
          <a:p>
            <a:pPr indent="-465654" lvl="1" marL="1219170" rtl="0" algn="l">
              <a:lnSpc>
                <a:spcPct val="80000"/>
              </a:lnSpc>
              <a:spcBef>
                <a:spcPts val="1067"/>
              </a:spcBef>
              <a:spcAft>
                <a:spcPts val="0"/>
              </a:spcAft>
              <a:buClr>
                <a:schemeClr val="dk1"/>
              </a:buClr>
              <a:buSzPts val="1900"/>
              <a:buFont typeface="Arial"/>
              <a:buChar char="•"/>
            </a:pPr>
            <a:r>
              <a:rPr lang="en"/>
              <a:t>Expressed in specific ontologies</a:t>
            </a:r>
            <a:endParaRPr/>
          </a:p>
          <a:p>
            <a:pPr indent="0" lvl="0" marL="110063" rtl="0" algn="l">
              <a:lnSpc>
                <a:spcPct val="80000"/>
              </a:lnSpc>
              <a:spcBef>
                <a:spcPts val="1067"/>
              </a:spcBef>
              <a:spcAft>
                <a:spcPts val="0"/>
              </a:spcAft>
              <a:buClr>
                <a:schemeClr val="dk1"/>
              </a:buClr>
              <a:buSzPts val="2300"/>
              <a:buNone/>
            </a:pPr>
            <a:r>
              <a:rPr lang="en"/>
              <a:t>If you have data/metadata that doesn’t quite fit this model, talk to us!</a:t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3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Google Shape;184;p7"/>
          <p:cNvSpPr txBox="1"/>
          <p:nvPr>
            <p:ph type="title"/>
          </p:nvPr>
        </p:nvSpPr>
        <p:spPr>
          <a:xfrm>
            <a:off x="0" y="0"/>
            <a:ext cx="12192000" cy="765600"/>
          </a:xfrm>
          <a:prstGeom prst="rect">
            <a:avLst/>
          </a:prstGeom>
          <a:noFill/>
          <a:ln>
            <a:noFill/>
          </a:ln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</a:pPr>
            <a:r>
              <a:rPr lang="en"/>
              <a:t>Data Planning</a:t>
            </a:r>
            <a:endParaRPr/>
          </a:p>
        </p:txBody>
      </p:sp>
      <p:sp>
        <p:nvSpPr>
          <p:cNvPr id="185" name="Google Shape;185;p7"/>
          <p:cNvSpPr txBox="1"/>
          <p:nvPr>
            <p:ph idx="1" type="body"/>
          </p:nvPr>
        </p:nvSpPr>
        <p:spPr>
          <a:xfrm>
            <a:off x="417000" y="765600"/>
            <a:ext cx="11358000" cy="5545200"/>
          </a:xfrm>
          <a:prstGeom prst="rect">
            <a:avLst/>
          </a:prstGeom>
          <a:noFill/>
          <a:ln>
            <a:noFill/>
          </a:ln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-499520" lvl="0" marL="609585" rtl="0" algn="l">
              <a:lnSpc>
                <a:spcPct val="115000"/>
              </a:lnSpc>
              <a:spcBef>
                <a:spcPts val="1067"/>
              </a:spcBef>
              <a:spcAft>
                <a:spcPts val="0"/>
              </a:spcAft>
              <a:buClr>
                <a:schemeClr val="dk1"/>
              </a:buClr>
              <a:buSzPts val="2300"/>
              <a:buChar char="●"/>
            </a:pPr>
            <a:r>
              <a:rPr lang="en"/>
              <a:t>Choose a data repository – is FaceBase the right fit?</a:t>
            </a:r>
            <a:endParaRPr/>
          </a:p>
          <a:p>
            <a:pPr indent="-465654" lvl="1" marL="121917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Char char="○"/>
            </a:pPr>
            <a:r>
              <a:rPr lang="en">
                <a:latin typeface="Calibri"/>
                <a:ea typeface="Calibri"/>
                <a:cs typeface="Calibri"/>
                <a:sym typeface="Calibri"/>
              </a:rPr>
              <a:t>FaceBase mission</a:t>
            </a:r>
            <a:endParaRPr>
              <a:latin typeface="Calibri"/>
              <a:ea typeface="Calibri"/>
              <a:cs typeface="Calibri"/>
              <a:sym typeface="Calibri"/>
            </a:endParaRPr>
          </a:p>
          <a:p>
            <a:pPr indent="-465654" lvl="1" marL="121917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Char char="○"/>
            </a:pPr>
            <a:r>
              <a:rPr lang="en">
                <a:latin typeface="Calibri"/>
                <a:ea typeface="Calibri"/>
                <a:cs typeface="Calibri"/>
                <a:sym typeface="Calibri"/>
              </a:rPr>
              <a:t>FaceBase data priorities</a:t>
            </a:r>
            <a:endParaRPr>
              <a:latin typeface="Calibri"/>
              <a:ea typeface="Calibri"/>
              <a:cs typeface="Calibri"/>
              <a:sym typeface="Calibri"/>
            </a:endParaRPr>
          </a:p>
          <a:p>
            <a:pPr indent="-499520" lvl="0" marL="609585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300"/>
              <a:buChar char="●"/>
            </a:pPr>
            <a:r>
              <a:rPr lang="en"/>
              <a:t>Consider some data issues</a:t>
            </a:r>
            <a:endParaRPr/>
          </a:p>
          <a:p>
            <a:pPr indent="-465654" lvl="1" marL="121917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Char char="○"/>
            </a:pPr>
            <a:r>
              <a:rPr lang="en">
                <a:latin typeface="Calibri"/>
                <a:ea typeface="Calibri"/>
                <a:cs typeface="Calibri"/>
                <a:sym typeface="Calibri"/>
              </a:rPr>
              <a:t>Data types and formats</a:t>
            </a:r>
            <a:endParaRPr>
              <a:latin typeface="Calibri"/>
              <a:ea typeface="Calibri"/>
              <a:cs typeface="Calibri"/>
              <a:sym typeface="Calibri"/>
            </a:endParaRPr>
          </a:p>
          <a:p>
            <a:pPr indent="-465654" lvl="1" marL="121917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Char char="○"/>
            </a:pPr>
            <a:r>
              <a:rPr lang="en">
                <a:latin typeface="Calibri"/>
                <a:ea typeface="Calibri"/>
                <a:cs typeface="Calibri"/>
                <a:sym typeface="Calibri"/>
              </a:rPr>
              <a:t>Metadata types and ontologies</a:t>
            </a:r>
            <a:endParaRPr>
              <a:latin typeface="Calibri"/>
              <a:ea typeface="Calibri"/>
              <a:cs typeface="Calibri"/>
              <a:sym typeface="Calibri"/>
            </a:endParaRPr>
          </a:p>
          <a:p>
            <a:pPr indent="-465654" lvl="1" marL="121917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Char char="○"/>
            </a:pPr>
            <a:r>
              <a:rPr lang="en">
                <a:latin typeface="Calibri"/>
                <a:ea typeface="Calibri"/>
                <a:cs typeface="Calibri"/>
                <a:sym typeface="Calibri"/>
              </a:rPr>
              <a:t>Pre-upload data management</a:t>
            </a:r>
            <a:endParaRPr>
              <a:latin typeface="Calibri"/>
              <a:ea typeface="Calibri"/>
              <a:cs typeface="Calibri"/>
              <a:sym typeface="Calibri"/>
            </a:endParaRPr>
          </a:p>
          <a:p>
            <a:pPr indent="-499520" lvl="0" marL="609585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300"/>
              <a:buChar char="●"/>
            </a:pPr>
            <a:r>
              <a:rPr lang="en"/>
              <a:t>Write data management plan</a:t>
            </a:r>
            <a:endParaRPr/>
          </a:p>
          <a:p>
            <a:pPr indent="-465654" lvl="1" marL="121917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Char char="○"/>
            </a:pPr>
            <a:r>
              <a:rPr lang="en">
                <a:latin typeface="Calibri"/>
                <a:ea typeface="Calibri"/>
                <a:cs typeface="Calibri"/>
                <a:sym typeface="Calibri"/>
              </a:rPr>
              <a:t>Some parts only you can answer</a:t>
            </a:r>
            <a:endParaRPr>
              <a:latin typeface="Calibri"/>
              <a:ea typeface="Calibri"/>
              <a:cs typeface="Calibri"/>
              <a:sym typeface="Calibri"/>
            </a:endParaRPr>
          </a:p>
          <a:p>
            <a:pPr indent="-465654" lvl="1" marL="121917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Char char="○"/>
            </a:pPr>
            <a:r>
              <a:rPr lang="en">
                <a:latin typeface="Calibri"/>
                <a:ea typeface="Calibri"/>
                <a:cs typeface="Calibri"/>
                <a:sym typeface="Calibri"/>
              </a:rPr>
              <a:t>FaceBase provides some boilerplate text</a:t>
            </a:r>
            <a:endParaRPr/>
          </a:p>
          <a:p>
            <a:pPr indent="-465655" lvl="2" marL="1828754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Char char="○"/>
            </a:pPr>
            <a:r>
              <a:rPr lang="en">
                <a:latin typeface="Calibri"/>
                <a:ea typeface="Calibri"/>
                <a:cs typeface="Calibri"/>
                <a:sym typeface="Calibri"/>
              </a:rPr>
              <a:t>Complete answers to some questions</a:t>
            </a:r>
            <a:endParaRPr/>
          </a:p>
          <a:p>
            <a:pPr indent="-465655" lvl="2" marL="1828754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Char char="○"/>
            </a:pPr>
            <a:r>
              <a:rPr lang="en">
                <a:latin typeface="Calibri"/>
                <a:ea typeface="Calibri"/>
                <a:cs typeface="Calibri"/>
                <a:sym typeface="Calibri"/>
              </a:rPr>
              <a:t>Snippets that can be used in others</a:t>
            </a:r>
            <a:endParaRPr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1067"/>
              </a:spcBef>
              <a:spcAft>
                <a:spcPts val="0"/>
              </a:spcAft>
              <a:buClr>
                <a:schemeClr val="dk1"/>
              </a:buClr>
              <a:buSzPts val="23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9" name="Shape 1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Google Shape;190;p8"/>
          <p:cNvSpPr txBox="1"/>
          <p:nvPr>
            <p:ph type="title"/>
          </p:nvPr>
        </p:nvSpPr>
        <p:spPr>
          <a:xfrm>
            <a:off x="0" y="0"/>
            <a:ext cx="12192000" cy="765600"/>
          </a:xfrm>
          <a:prstGeom prst="rect">
            <a:avLst/>
          </a:prstGeom>
          <a:noFill/>
          <a:ln>
            <a:noFill/>
          </a:ln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</a:pPr>
            <a:r>
              <a:rPr lang="en"/>
              <a:t>Data Types (Not an Exhaustive List)</a:t>
            </a:r>
            <a:endParaRPr/>
          </a:p>
        </p:txBody>
      </p:sp>
      <p:sp>
        <p:nvSpPr>
          <p:cNvPr id="191" name="Google Shape;191;p8"/>
          <p:cNvSpPr txBox="1"/>
          <p:nvPr>
            <p:ph idx="1" type="body"/>
          </p:nvPr>
        </p:nvSpPr>
        <p:spPr>
          <a:xfrm>
            <a:off x="423500" y="912817"/>
            <a:ext cx="11358000" cy="5545200"/>
          </a:xfrm>
          <a:prstGeom prst="rect">
            <a:avLst/>
          </a:prstGeom>
          <a:noFill/>
          <a:ln>
            <a:noFill/>
          </a:ln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110063" rtl="0" algn="l">
              <a:lnSpc>
                <a:spcPct val="115000"/>
              </a:lnSpc>
              <a:spcBef>
                <a:spcPts val="1067"/>
              </a:spcBef>
              <a:spcAft>
                <a:spcPts val="0"/>
              </a:spcAft>
              <a:buClr>
                <a:schemeClr val="dk1"/>
              </a:buClr>
              <a:buSzPts val="2300"/>
              <a:buNone/>
            </a:pPr>
            <a:r>
              <a:rPr lang="en" sz="2667"/>
              <a:t>See “Key Concepts for Data Contributors” for a full list of currently supported data and experiment types and species.</a:t>
            </a:r>
            <a:endParaRPr/>
          </a:p>
          <a:p>
            <a:pPr indent="-499520" lvl="0" marL="609585" rtl="0" algn="l">
              <a:lnSpc>
                <a:spcPct val="115000"/>
              </a:lnSpc>
              <a:spcBef>
                <a:spcPts val="1067"/>
              </a:spcBef>
              <a:spcAft>
                <a:spcPts val="0"/>
              </a:spcAft>
              <a:buClr>
                <a:schemeClr val="dk1"/>
              </a:buClr>
              <a:buSzPts val="2300"/>
              <a:buChar char="●"/>
            </a:pPr>
            <a:r>
              <a:rPr lang="en" sz="2667"/>
              <a:t>Some currently supported data types:</a:t>
            </a:r>
            <a:endParaRPr sz="2667"/>
          </a:p>
          <a:p>
            <a:pPr indent="-465654" lvl="1" marL="121917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Char char="○"/>
            </a:pPr>
            <a:r>
              <a:rPr lang="en" sz="2133">
                <a:latin typeface="Calibri"/>
                <a:ea typeface="Calibri"/>
                <a:cs typeface="Calibri"/>
                <a:sym typeface="Calibri"/>
              </a:rPr>
              <a:t>Sequencing data (and derived processed and track data)</a:t>
            </a:r>
            <a:endParaRPr sz="2133">
              <a:latin typeface="Calibri"/>
              <a:ea typeface="Calibri"/>
              <a:cs typeface="Calibri"/>
              <a:sym typeface="Calibri"/>
            </a:endParaRPr>
          </a:p>
          <a:p>
            <a:pPr indent="-465654" lvl="1" marL="121917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Char char="○"/>
            </a:pPr>
            <a:r>
              <a:rPr lang="en" sz="2133">
                <a:latin typeface="Calibri"/>
                <a:ea typeface="Calibri"/>
                <a:cs typeface="Calibri"/>
                <a:sym typeface="Calibri"/>
              </a:rPr>
              <a:t>Imaging data (2D or 3D)</a:t>
            </a:r>
            <a:endParaRPr sz="2133">
              <a:latin typeface="Calibri"/>
              <a:ea typeface="Calibri"/>
              <a:cs typeface="Calibri"/>
              <a:sym typeface="Calibri"/>
            </a:endParaRPr>
          </a:p>
          <a:p>
            <a:pPr indent="-465654" lvl="1" marL="121917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Char char="○"/>
            </a:pPr>
            <a:r>
              <a:rPr lang="en" sz="2133">
                <a:latin typeface="Calibri"/>
                <a:ea typeface="Calibri"/>
                <a:cs typeface="Calibri"/>
                <a:sym typeface="Calibri"/>
              </a:rPr>
              <a:t>Surface/Mesh data</a:t>
            </a:r>
            <a:endParaRPr sz="2133">
              <a:latin typeface="Calibri"/>
              <a:ea typeface="Calibri"/>
              <a:cs typeface="Calibri"/>
              <a:sym typeface="Calibri"/>
            </a:endParaRPr>
          </a:p>
          <a:p>
            <a:pPr indent="-499520" lvl="0" marL="609585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300"/>
              <a:buChar char="●"/>
            </a:pPr>
            <a:r>
              <a:rPr lang="en" sz="2667"/>
              <a:t>Species: human, mouse, zebrafish, chick, xenopus</a:t>
            </a:r>
            <a:endParaRPr sz="2667"/>
          </a:p>
          <a:p>
            <a:pPr indent="-499520" lvl="0" marL="609585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300"/>
              <a:buChar char="●"/>
            </a:pPr>
            <a:r>
              <a:rPr lang="en" sz="2667"/>
              <a:t>Some experiment types</a:t>
            </a:r>
            <a:r>
              <a:rPr lang="en"/>
              <a:t>:</a:t>
            </a:r>
            <a:endParaRPr/>
          </a:p>
          <a:p>
            <a:pPr indent="-465654" lvl="1" marL="121917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Char char="○"/>
            </a:pPr>
            <a:r>
              <a:rPr lang="en" sz="2133">
                <a:latin typeface="Calibri"/>
                <a:ea typeface="Calibri"/>
                <a:cs typeface="Calibri"/>
                <a:sym typeface="Calibri"/>
              </a:rPr>
              <a:t>Tomography/MRI</a:t>
            </a:r>
            <a:endParaRPr sz="2133">
              <a:latin typeface="Calibri"/>
              <a:ea typeface="Calibri"/>
              <a:cs typeface="Calibri"/>
              <a:sym typeface="Calibri"/>
            </a:endParaRPr>
          </a:p>
          <a:p>
            <a:pPr indent="-465654" lvl="1" marL="121917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Char char="○"/>
            </a:pPr>
            <a:r>
              <a:rPr lang="en" sz="2133">
                <a:latin typeface="Calibri"/>
                <a:ea typeface="Calibri"/>
                <a:cs typeface="Calibri"/>
                <a:sym typeface="Calibri"/>
              </a:rPr>
              <a:t>Gene Expression</a:t>
            </a:r>
            <a:endParaRPr sz="2133">
              <a:latin typeface="Calibri"/>
              <a:ea typeface="Calibri"/>
              <a:cs typeface="Calibri"/>
              <a:sym typeface="Calibri"/>
            </a:endParaRPr>
          </a:p>
          <a:p>
            <a:pPr indent="-465654" lvl="1" marL="121917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Char char="○"/>
            </a:pPr>
            <a:r>
              <a:rPr lang="en" sz="2133">
                <a:latin typeface="Calibri"/>
                <a:ea typeface="Calibri"/>
                <a:cs typeface="Calibri"/>
                <a:sym typeface="Calibri"/>
              </a:rPr>
              <a:t>Epigenetics</a:t>
            </a:r>
            <a:endParaRPr sz="2133">
              <a:latin typeface="Calibri"/>
              <a:ea typeface="Calibri"/>
              <a:cs typeface="Calibri"/>
              <a:sym typeface="Calibri"/>
            </a:endParaRPr>
          </a:p>
          <a:p>
            <a:pPr indent="-465654" lvl="1" marL="121917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Char char="○"/>
            </a:pPr>
            <a:r>
              <a:rPr lang="en" sz="2133">
                <a:latin typeface="Calibri"/>
                <a:ea typeface="Calibri"/>
                <a:cs typeface="Calibri"/>
                <a:sym typeface="Calibri"/>
              </a:rPr>
              <a:t>Microscopy</a:t>
            </a:r>
            <a:endParaRPr sz="2133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5" name="Shape 1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Google Shape;196;p9"/>
          <p:cNvSpPr txBox="1"/>
          <p:nvPr>
            <p:ph type="title"/>
          </p:nvPr>
        </p:nvSpPr>
        <p:spPr>
          <a:xfrm>
            <a:off x="0" y="0"/>
            <a:ext cx="12192000" cy="765600"/>
          </a:xfrm>
          <a:prstGeom prst="rect">
            <a:avLst/>
          </a:prstGeom>
          <a:noFill/>
          <a:ln>
            <a:noFill/>
          </a:ln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</a:pPr>
            <a:r>
              <a:rPr lang="en"/>
              <a:t>Data Formats</a:t>
            </a:r>
            <a:endParaRPr/>
          </a:p>
        </p:txBody>
      </p:sp>
      <p:sp>
        <p:nvSpPr>
          <p:cNvPr id="197" name="Google Shape;197;p9"/>
          <p:cNvSpPr txBox="1"/>
          <p:nvPr>
            <p:ph idx="1" type="body"/>
          </p:nvPr>
        </p:nvSpPr>
        <p:spPr>
          <a:xfrm>
            <a:off x="423500" y="912817"/>
            <a:ext cx="11358000" cy="5545200"/>
          </a:xfrm>
          <a:prstGeom prst="rect">
            <a:avLst/>
          </a:prstGeom>
          <a:noFill/>
          <a:ln>
            <a:noFill/>
          </a:ln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-499520" lvl="0" marL="609585" rtl="0" algn="l">
              <a:lnSpc>
                <a:spcPct val="115000"/>
              </a:lnSpc>
              <a:spcBef>
                <a:spcPts val="1067"/>
              </a:spcBef>
              <a:spcAft>
                <a:spcPts val="0"/>
              </a:spcAft>
              <a:buClr>
                <a:schemeClr val="dk1"/>
              </a:buClr>
              <a:buSzPts val="2300"/>
              <a:buChar char="●"/>
            </a:pPr>
            <a:r>
              <a:rPr lang="en"/>
              <a:t>Some Supported Data Formats:</a:t>
            </a:r>
            <a:endParaRPr/>
          </a:p>
          <a:p>
            <a:pPr indent="-499520" lvl="1" marL="1219170" rtl="0" algn="l">
              <a:lnSpc>
                <a:spcPct val="115000"/>
              </a:lnSpc>
              <a:spcBef>
                <a:spcPts val="1067"/>
              </a:spcBef>
              <a:spcAft>
                <a:spcPts val="0"/>
              </a:spcAft>
              <a:buClr>
                <a:schemeClr val="dk1"/>
              </a:buClr>
              <a:buSzPts val="2300"/>
              <a:buChar char="●"/>
            </a:pPr>
            <a:r>
              <a:rPr lang="en"/>
              <a:t>Sequencing Data:</a:t>
            </a:r>
            <a:endParaRPr/>
          </a:p>
          <a:p>
            <a:pPr indent="-465655" lvl="2" marL="1828754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Char char="○"/>
            </a:pPr>
            <a:r>
              <a:rPr lang="en">
                <a:latin typeface="Calibri"/>
                <a:ea typeface="Calibri"/>
                <a:cs typeface="Calibri"/>
                <a:sym typeface="Calibri"/>
              </a:rPr>
              <a:t>Raw: fastq</a:t>
            </a:r>
            <a:endParaRPr>
              <a:latin typeface="Calibri"/>
              <a:ea typeface="Calibri"/>
              <a:cs typeface="Calibri"/>
              <a:sym typeface="Calibri"/>
            </a:endParaRPr>
          </a:p>
          <a:p>
            <a:pPr indent="-465655" lvl="2" marL="1828754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Char char="○"/>
            </a:pPr>
            <a:r>
              <a:rPr lang="en">
                <a:latin typeface="Calibri"/>
                <a:ea typeface="Calibri"/>
                <a:cs typeface="Calibri"/>
                <a:sym typeface="Calibri"/>
              </a:rPr>
              <a:t>Processed: fastqc, count, tpm, fpkm, bam, bai, and measures in tsv</a:t>
            </a:r>
            <a:endParaRPr>
              <a:latin typeface="Calibri"/>
              <a:ea typeface="Calibri"/>
              <a:cs typeface="Calibri"/>
              <a:sym typeface="Calibri"/>
            </a:endParaRPr>
          </a:p>
          <a:p>
            <a:pPr indent="-465655" lvl="2" marL="1828754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Char char="○"/>
            </a:pPr>
            <a:r>
              <a:rPr lang="en">
                <a:latin typeface="Calibri"/>
                <a:ea typeface="Calibri"/>
                <a:cs typeface="Calibri"/>
                <a:sym typeface="Calibri"/>
              </a:rPr>
              <a:t>Track Data: BED (.bed), bigBed (.bb), and bigWig (.bw)</a:t>
            </a:r>
            <a:endParaRPr/>
          </a:p>
          <a:p>
            <a:pPr indent="-499520" lvl="1" marL="121917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300"/>
              <a:buChar char="●"/>
            </a:pPr>
            <a:r>
              <a:rPr lang="en"/>
              <a:t>Imaging Data: TIFF, OME-TIFF, NIfTI</a:t>
            </a:r>
            <a:endParaRPr/>
          </a:p>
          <a:p>
            <a:pPr indent="-499520" lvl="1" marL="121917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300"/>
              <a:buChar char="●"/>
            </a:pPr>
            <a:r>
              <a:rPr lang="en"/>
              <a:t>Surface Model / Mesh Data: Wavefront OBJ</a:t>
            </a:r>
            <a:endParaRPr/>
          </a:p>
          <a:p>
            <a:pPr indent="-499520" lvl="0" marL="609585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300"/>
              <a:buChar char="●"/>
            </a:pPr>
            <a:r>
              <a:rPr lang="en"/>
              <a:t>Considerations for new formats:</a:t>
            </a:r>
            <a:endParaRPr/>
          </a:p>
          <a:p>
            <a:pPr indent="-499520" lvl="1" marL="1219170" rtl="0" algn="l">
              <a:lnSpc>
                <a:spcPct val="115000"/>
              </a:lnSpc>
              <a:spcBef>
                <a:spcPts val="1067"/>
              </a:spcBef>
              <a:spcAft>
                <a:spcPts val="0"/>
              </a:spcAft>
              <a:buClr>
                <a:schemeClr val="dk1"/>
              </a:buClr>
              <a:buSzPts val="2300"/>
              <a:buChar char="●"/>
            </a:pPr>
            <a:r>
              <a:rPr lang="en"/>
              <a:t>Is the format “open” (via standards or de facto openness)?</a:t>
            </a:r>
            <a:endParaRPr/>
          </a:p>
          <a:p>
            <a:pPr indent="-499520" lvl="1" marL="121917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300"/>
              <a:buChar char="●"/>
            </a:pPr>
            <a:r>
              <a:rPr lang="en"/>
              <a:t>Are free or widely used tools available?</a:t>
            </a:r>
            <a:endParaRPr/>
          </a:p>
          <a:p>
            <a:pPr indent="-304791" lvl="0" marL="609585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300"/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115000"/>
              </a:lnSpc>
              <a:spcBef>
                <a:spcPts val="1067"/>
              </a:spcBef>
              <a:spcAft>
                <a:spcPts val="0"/>
              </a:spcAft>
              <a:buClr>
                <a:schemeClr val="dk1"/>
              </a:buClr>
              <a:buSzPts val="23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2024-08-27T00:41:24Z</dcterms:created>
  <dc:creator>Laura J. Pearlman</dc:creator>
</cp:coreProperties>
</file>