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Cambria" panose="02040503050406030204" pitchFamily="18" charset="0"/>
      <p:regular r:id="rId23"/>
      <p:bold r:id="rId24"/>
      <p:italic r:id="rId25"/>
      <p:boldItalic r:id="rId26"/>
    </p:embeddedFont>
    <p:embeddedFont>
      <p:font typeface="Play" pitchFamily="2" charset="0"/>
      <p:regular r:id="rId27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ln3eVP8wmt5BDerGwMQMwFo46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8554E1-5ED2-42F6-963D-FFCC77D892AB}">
  <a:tblStyle styleId="{C38554E1-5ED2-42F6-963D-FFCC77D892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20" d="100"/>
          <a:sy n="120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C959E-82B2-4786-8431-15240803C6A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54C208-1B9A-4196-A704-67C02C5C62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Comply with new (2023) NIH Data Management and Sharing Plan requirements</a:t>
          </a:r>
        </a:p>
      </dgm:t>
    </dgm:pt>
    <dgm:pt modelId="{53F03DEB-BC0C-4E60-8DEE-D3842BB8C6BC}" type="parTrans" cxnId="{57EA6677-41E9-4FFB-85A3-1C79C6F8C4BF}">
      <dgm:prSet/>
      <dgm:spPr/>
      <dgm:t>
        <a:bodyPr/>
        <a:lstStyle/>
        <a:p>
          <a:endParaRPr lang="en-US"/>
        </a:p>
      </dgm:t>
    </dgm:pt>
    <dgm:pt modelId="{D323FE72-A5A9-49ED-BC06-983A711C9CCB}" type="sibTrans" cxnId="{57EA6677-41E9-4FFB-85A3-1C79C6F8C4BF}">
      <dgm:prSet/>
      <dgm:spPr/>
      <dgm:t>
        <a:bodyPr/>
        <a:lstStyle/>
        <a:p>
          <a:endParaRPr lang="en-US"/>
        </a:p>
      </dgm:t>
    </dgm:pt>
    <dgm:pt modelId="{2674A29F-550C-4726-B307-F775C4F6E89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Ensure data is reusable</a:t>
          </a:r>
        </a:p>
      </dgm:t>
    </dgm:pt>
    <dgm:pt modelId="{58144A3E-8293-4C39-B786-E1082C7DAA78}" type="parTrans" cxnId="{3BF89F3C-377D-456E-9B79-8BE93833F315}">
      <dgm:prSet/>
      <dgm:spPr/>
      <dgm:t>
        <a:bodyPr/>
        <a:lstStyle/>
        <a:p>
          <a:endParaRPr lang="en-US"/>
        </a:p>
      </dgm:t>
    </dgm:pt>
    <dgm:pt modelId="{AE73FA0A-BBD9-4C7C-816E-BA53AEEA5BB0}" type="sibTrans" cxnId="{3BF89F3C-377D-456E-9B79-8BE93833F315}">
      <dgm:prSet/>
      <dgm:spPr/>
      <dgm:t>
        <a:bodyPr/>
        <a:lstStyle/>
        <a:p>
          <a:endParaRPr lang="en-US"/>
        </a:p>
      </dgm:t>
    </dgm:pt>
    <dgm:pt modelId="{FF5C842F-39EC-4241-B22D-8104F79E268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Standard data formats</a:t>
          </a:r>
        </a:p>
      </dgm:t>
    </dgm:pt>
    <dgm:pt modelId="{F67F876E-1B56-49FD-9D5A-DD14E249C9B6}" type="parTrans" cxnId="{0A1C825B-845E-4094-A4D0-0BDF4F2FE20E}">
      <dgm:prSet/>
      <dgm:spPr/>
      <dgm:t>
        <a:bodyPr/>
        <a:lstStyle/>
        <a:p>
          <a:endParaRPr lang="en-US"/>
        </a:p>
      </dgm:t>
    </dgm:pt>
    <dgm:pt modelId="{FF87C4B3-348A-4DC9-8AAF-9114AB84A127}" type="sibTrans" cxnId="{0A1C825B-845E-4094-A4D0-0BDF4F2FE20E}">
      <dgm:prSet/>
      <dgm:spPr/>
      <dgm:t>
        <a:bodyPr/>
        <a:lstStyle/>
        <a:p>
          <a:endParaRPr lang="en-US"/>
        </a:p>
      </dgm:t>
    </dgm:pt>
    <dgm:pt modelId="{36348994-D5F9-44E0-BB5E-597A46F57A5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Rich metadata</a:t>
          </a:r>
        </a:p>
      </dgm:t>
    </dgm:pt>
    <dgm:pt modelId="{5E3FBDD6-5C8D-4BF6-83A2-5E36444F313D}" type="parTrans" cxnId="{753F64D1-1AB1-4777-8BA2-A326D06D76E6}">
      <dgm:prSet/>
      <dgm:spPr/>
      <dgm:t>
        <a:bodyPr/>
        <a:lstStyle/>
        <a:p>
          <a:endParaRPr lang="en-US"/>
        </a:p>
      </dgm:t>
    </dgm:pt>
    <dgm:pt modelId="{C314D7FB-A7B2-47F1-BEDD-45B77D8C2EE4}" type="sibTrans" cxnId="{753F64D1-1AB1-4777-8BA2-A326D06D76E6}">
      <dgm:prSet/>
      <dgm:spPr/>
      <dgm:t>
        <a:bodyPr/>
        <a:lstStyle/>
        <a:p>
          <a:endParaRPr lang="en-US"/>
        </a:p>
      </dgm:t>
    </dgm:pt>
    <dgm:pt modelId="{2F714F40-621D-4374-82A8-02AA515FEA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Standard ontologies</a:t>
          </a:r>
        </a:p>
      </dgm:t>
    </dgm:pt>
    <dgm:pt modelId="{33E60BF0-64BC-42A9-B672-AFF7132B5D5A}" type="parTrans" cxnId="{84D6C7F4-3824-4189-A257-93BFC8EF3AAB}">
      <dgm:prSet/>
      <dgm:spPr/>
      <dgm:t>
        <a:bodyPr/>
        <a:lstStyle/>
        <a:p>
          <a:endParaRPr lang="en-US"/>
        </a:p>
      </dgm:t>
    </dgm:pt>
    <dgm:pt modelId="{7810BE5D-CB27-4638-9207-32702593CF43}" type="sibTrans" cxnId="{84D6C7F4-3824-4189-A257-93BFC8EF3AAB}">
      <dgm:prSet/>
      <dgm:spPr/>
      <dgm:t>
        <a:bodyPr/>
        <a:lstStyle/>
        <a:p>
          <a:endParaRPr lang="en-US"/>
        </a:p>
      </dgm:t>
    </dgm:pt>
    <dgm:pt modelId="{26AE01FD-3C9C-45E6-99D7-C882007B95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Understand and budget for the required level of effort</a:t>
          </a:r>
        </a:p>
      </dgm:t>
    </dgm:pt>
    <dgm:pt modelId="{100099E4-5FE4-4CC8-8B05-7DD330525CE7}" type="parTrans" cxnId="{D6EE99AE-2882-4D9E-8846-1D87BFD1CE54}">
      <dgm:prSet/>
      <dgm:spPr/>
      <dgm:t>
        <a:bodyPr/>
        <a:lstStyle/>
        <a:p>
          <a:endParaRPr lang="en-US"/>
        </a:p>
      </dgm:t>
    </dgm:pt>
    <dgm:pt modelId="{A90A99E3-86AD-40A2-8B29-EB3837476409}" type="sibTrans" cxnId="{D6EE99AE-2882-4D9E-8846-1D87BFD1CE54}">
      <dgm:prSet/>
      <dgm:spPr/>
      <dgm:t>
        <a:bodyPr/>
        <a:lstStyle/>
        <a:p>
          <a:endParaRPr lang="en-US"/>
        </a:p>
      </dgm:t>
    </dgm:pt>
    <dgm:pt modelId="{9E05F828-3CC4-469C-93D2-650C88C88F1F}" type="pres">
      <dgm:prSet presAssocID="{E6DC959E-82B2-4786-8431-15240803C6AF}" presName="root" presStyleCnt="0">
        <dgm:presLayoutVars>
          <dgm:dir/>
          <dgm:resizeHandles val="exact"/>
        </dgm:presLayoutVars>
      </dgm:prSet>
      <dgm:spPr/>
    </dgm:pt>
    <dgm:pt modelId="{C8A137D0-68FA-40B8-BE7B-A45168F9EC41}" type="pres">
      <dgm:prSet presAssocID="{3D54C208-1B9A-4196-A704-67C02C5C6215}" presName="compNode" presStyleCnt="0"/>
      <dgm:spPr/>
    </dgm:pt>
    <dgm:pt modelId="{AE517862-F53B-4743-A20B-39C20FEBB9AF}" type="pres">
      <dgm:prSet presAssocID="{3D54C208-1B9A-4196-A704-67C02C5C6215}" presName="bgRect" presStyleLbl="bgShp" presStyleIdx="0" presStyleCnt="3"/>
      <dgm:spPr/>
    </dgm:pt>
    <dgm:pt modelId="{A2D63971-3EF5-47E0-9B10-B1DFC37BEA8E}" type="pres">
      <dgm:prSet presAssocID="{3D54C208-1B9A-4196-A704-67C02C5C621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06199E2-9CC5-431D-AC05-B2BA5CF37A1C}" type="pres">
      <dgm:prSet presAssocID="{3D54C208-1B9A-4196-A704-67C02C5C6215}" presName="spaceRect" presStyleCnt="0"/>
      <dgm:spPr/>
    </dgm:pt>
    <dgm:pt modelId="{054B245D-6798-4F8C-9882-B5A239A97307}" type="pres">
      <dgm:prSet presAssocID="{3D54C208-1B9A-4196-A704-67C02C5C6215}" presName="parTx" presStyleLbl="revTx" presStyleIdx="0" presStyleCnt="4">
        <dgm:presLayoutVars>
          <dgm:chMax val="0"/>
          <dgm:chPref val="0"/>
        </dgm:presLayoutVars>
      </dgm:prSet>
      <dgm:spPr/>
    </dgm:pt>
    <dgm:pt modelId="{0B005CA3-CC1D-4CE7-BAF3-40B1A9814545}" type="pres">
      <dgm:prSet presAssocID="{D323FE72-A5A9-49ED-BC06-983A711C9CCB}" presName="sibTrans" presStyleCnt="0"/>
      <dgm:spPr/>
    </dgm:pt>
    <dgm:pt modelId="{8C066AD9-C98E-48B6-8D14-9AA59C5273E7}" type="pres">
      <dgm:prSet presAssocID="{2674A29F-550C-4726-B307-F775C4F6E891}" presName="compNode" presStyleCnt="0"/>
      <dgm:spPr/>
    </dgm:pt>
    <dgm:pt modelId="{D6AEAE9E-5876-459F-A368-0651EA0ED624}" type="pres">
      <dgm:prSet presAssocID="{2674A29F-550C-4726-B307-F775C4F6E891}" presName="bgRect" presStyleLbl="bgShp" presStyleIdx="1" presStyleCnt="3"/>
      <dgm:spPr/>
    </dgm:pt>
    <dgm:pt modelId="{3F780AD0-5C70-4484-8636-4384595F4E3E}" type="pres">
      <dgm:prSet presAssocID="{2674A29F-550C-4726-B307-F775C4F6E89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E4BDDC88-45D2-44A0-A571-1858D70E8064}" type="pres">
      <dgm:prSet presAssocID="{2674A29F-550C-4726-B307-F775C4F6E891}" presName="spaceRect" presStyleCnt="0"/>
      <dgm:spPr/>
    </dgm:pt>
    <dgm:pt modelId="{E60C917D-70FE-4B64-A488-C71E3314D79B}" type="pres">
      <dgm:prSet presAssocID="{2674A29F-550C-4726-B307-F775C4F6E891}" presName="parTx" presStyleLbl="revTx" presStyleIdx="1" presStyleCnt="4">
        <dgm:presLayoutVars>
          <dgm:chMax val="0"/>
          <dgm:chPref val="0"/>
        </dgm:presLayoutVars>
      </dgm:prSet>
      <dgm:spPr/>
    </dgm:pt>
    <dgm:pt modelId="{22DE1D0D-460D-4DA9-87A6-DEC2D75D03A0}" type="pres">
      <dgm:prSet presAssocID="{2674A29F-550C-4726-B307-F775C4F6E891}" presName="desTx" presStyleLbl="revTx" presStyleIdx="2" presStyleCnt="4">
        <dgm:presLayoutVars/>
      </dgm:prSet>
      <dgm:spPr/>
    </dgm:pt>
    <dgm:pt modelId="{7323A1E9-9F4D-4FC6-AFC8-52DFC3B8462B}" type="pres">
      <dgm:prSet presAssocID="{AE73FA0A-BBD9-4C7C-816E-BA53AEEA5BB0}" presName="sibTrans" presStyleCnt="0"/>
      <dgm:spPr/>
    </dgm:pt>
    <dgm:pt modelId="{AB86D582-EDAE-413B-8CD4-C65E2F6D5151}" type="pres">
      <dgm:prSet presAssocID="{26AE01FD-3C9C-45E6-99D7-C882007B9521}" presName="compNode" presStyleCnt="0"/>
      <dgm:spPr/>
    </dgm:pt>
    <dgm:pt modelId="{23522F39-B432-411C-965D-1E16CE6EA7BA}" type="pres">
      <dgm:prSet presAssocID="{26AE01FD-3C9C-45E6-99D7-C882007B9521}" presName="bgRect" presStyleLbl="bgShp" presStyleIdx="2" presStyleCnt="3"/>
      <dgm:spPr/>
    </dgm:pt>
    <dgm:pt modelId="{A3F43752-D46D-4FC3-B7A6-4141A6873E9C}" type="pres">
      <dgm:prSet presAssocID="{26AE01FD-3C9C-45E6-99D7-C882007B95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4088ED8-C97F-4ED4-994A-A5A6B03F436F}" type="pres">
      <dgm:prSet presAssocID="{26AE01FD-3C9C-45E6-99D7-C882007B9521}" presName="spaceRect" presStyleCnt="0"/>
      <dgm:spPr/>
    </dgm:pt>
    <dgm:pt modelId="{97DD4903-F8F8-4E65-8BB0-C7936ED2213A}" type="pres">
      <dgm:prSet presAssocID="{26AE01FD-3C9C-45E6-99D7-C882007B9521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A4F3871E-F1B1-4ECC-9DED-1508386B2B70}" type="presOf" srcId="{2F714F40-621D-4374-82A8-02AA515FEA15}" destId="{22DE1D0D-460D-4DA9-87A6-DEC2D75D03A0}" srcOrd="0" destOrd="2" presId="urn:microsoft.com/office/officeart/2018/2/layout/IconVerticalSolidList"/>
    <dgm:cxn modelId="{801AA11F-8B23-4D37-8D1E-EA88876FC8AC}" type="presOf" srcId="{FF5C842F-39EC-4241-B22D-8104F79E268E}" destId="{22DE1D0D-460D-4DA9-87A6-DEC2D75D03A0}" srcOrd="0" destOrd="0" presId="urn:microsoft.com/office/officeart/2018/2/layout/IconVerticalSolidList"/>
    <dgm:cxn modelId="{5F0B7B34-D21F-4621-AC7E-55844F863A37}" type="presOf" srcId="{E6DC959E-82B2-4786-8431-15240803C6AF}" destId="{9E05F828-3CC4-469C-93D2-650C88C88F1F}" srcOrd="0" destOrd="0" presId="urn:microsoft.com/office/officeart/2018/2/layout/IconVerticalSolidList"/>
    <dgm:cxn modelId="{3BF89F3C-377D-456E-9B79-8BE93833F315}" srcId="{E6DC959E-82B2-4786-8431-15240803C6AF}" destId="{2674A29F-550C-4726-B307-F775C4F6E891}" srcOrd="1" destOrd="0" parTransId="{58144A3E-8293-4C39-B786-E1082C7DAA78}" sibTransId="{AE73FA0A-BBD9-4C7C-816E-BA53AEEA5BB0}"/>
    <dgm:cxn modelId="{0A1C825B-845E-4094-A4D0-0BDF4F2FE20E}" srcId="{2674A29F-550C-4726-B307-F775C4F6E891}" destId="{FF5C842F-39EC-4241-B22D-8104F79E268E}" srcOrd="0" destOrd="0" parTransId="{F67F876E-1B56-49FD-9D5A-DD14E249C9B6}" sibTransId="{FF87C4B3-348A-4DC9-8AAF-9114AB84A127}"/>
    <dgm:cxn modelId="{57EA6677-41E9-4FFB-85A3-1C79C6F8C4BF}" srcId="{E6DC959E-82B2-4786-8431-15240803C6AF}" destId="{3D54C208-1B9A-4196-A704-67C02C5C6215}" srcOrd="0" destOrd="0" parTransId="{53F03DEB-BC0C-4E60-8DEE-D3842BB8C6BC}" sibTransId="{D323FE72-A5A9-49ED-BC06-983A711C9CCB}"/>
    <dgm:cxn modelId="{376452AB-C420-46B2-86A3-76E81BBC534B}" type="presOf" srcId="{3D54C208-1B9A-4196-A704-67C02C5C6215}" destId="{054B245D-6798-4F8C-9882-B5A239A97307}" srcOrd="0" destOrd="0" presId="urn:microsoft.com/office/officeart/2018/2/layout/IconVerticalSolidList"/>
    <dgm:cxn modelId="{D6EE99AE-2882-4D9E-8846-1D87BFD1CE54}" srcId="{E6DC959E-82B2-4786-8431-15240803C6AF}" destId="{26AE01FD-3C9C-45E6-99D7-C882007B9521}" srcOrd="2" destOrd="0" parTransId="{100099E4-5FE4-4CC8-8B05-7DD330525CE7}" sibTransId="{A90A99E3-86AD-40A2-8B29-EB3837476409}"/>
    <dgm:cxn modelId="{6B7198C9-0703-4067-B156-17CDECCA9C62}" type="presOf" srcId="{2674A29F-550C-4726-B307-F775C4F6E891}" destId="{E60C917D-70FE-4B64-A488-C71E3314D79B}" srcOrd="0" destOrd="0" presId="urn:microsoft.com/office/officeart/2018/2/layout/IconVerticalSolidList"/>
    <dgm:cxn modelId="{753F64D1-1AB1-4777-8BA2-A326D06D76E6}" srcId="{2674A29F-550C-4726-B307-F775C4F6E891}" destId="{36348994-D5F9-44E0-BB5E-597A46F57A57}" srcOrd="1" destOrd="0" parTransId="{5E3FBDD6-5C8D-4BF6-83A2-5E36444F313D}" sibTransId="{C314D7FB-A7B2-47F1-BEDD-45B77D8C2EE4}"/>
    <dgm:cxn modelId="{84D6C7F4-3824-4189-A257-93BFC8EF3AAB}" srcId="{2674A29F-550C-4726-B307-F775C4F6E891}" destId="{2F714F40-621D-4374-82A8-02AA515FEA15}" srcOrd="2" destOrd="0" parTransId="{33E60BF0-64BC-42A9-B672-AFF7132B5D5A}" sibTransId="{7810BE5D-CB27-4638-9207-32702593CF43}"/>
    <dgm:cxn modelId="{449CD4F8-63C2-4F95-BEAE-BDA8210B2155}" type="presOf" srcId="{26AE01FD-3C9C-45E6-99D7-C882007B9521}" destId="{97DD4903-F8F8-4E65-8BB0-C7936ED2213A}" srcOrd="0" destOrd="0" presId="urn:microsoft.com/office/officeart/2018/2/layout/IconVerticalSolidList"/>
    <dgm:cxn modelId="{0197C3FB-1CFA-4CDC-B02D-6327227D1FFA}" type="presOf" srcId="{36348994-D5F9-44E0-BB5E-597A46F57A57}" destId="{22DE1D0D-460D-4DA9-87A6-DEC2D75D03A0}" srcOrd="0" destOrd="1" presId="urn:microsoft.com/office/officeart/2018/2/layout/IconVerticalSolidList"/>
    <dgm:cxn modelId="{FB093674-790F-420C-80A3-2618DAAA18AE}" type="presParOf" srcId="{9E05F828-3CC4-469C-93D2-650C88C88F1F}" destId="{C8A137D0-68FA-40B8-BE7B-A45168F9EC41}" srcOrd="0" destOrd="0" presId="urn:microsoft.com/office/officeart/2018/2/layout/IconVerticalSolidList"/>
    <dgm:cxn modelId="{3F3FC23F-B581-48EB-B12B-F67301CF88D3}" type="presParOf" srcId="{C8A137D0-68FA-40B8-BE7B-A45168F9EC41}" destId="{AE517862-F53B-4743-A20B-39C20FEBB9AF}" srcOrd="0" destOrd="0" presId="urn:microsoft.com/office/officeart/2018/2/layout/IconVerticalSolidList"/>
    <dgm:cxn modelId="{C6C41F6D-73D7-4661-8AAB-9EA69C1E4798}" type="presParOf" srcId="{C8A137D0-68FA-40B8-BE7B-A45168F9EC41}" destId="{A2D63971-3EF5-47E0-9B10-B1DFC37BEA8E}" srcOrd="1" destOrd="0" presId="urn:microsoft.com/office/officeart/2018/2/layout/IconVerticalSolidList"/>
    <dgm:cxn modelId="{90980B17-8287-48FC-A0A1-F3F501781126}" type="presParOf" srcId="{C8A137D0-68FA-40B8-BE7B-A45168F9EC41}" destId="{A06199E2-9CC5-431D-AC05-B2BA5CF37A1C}" srcOrd="2" destOrd="0" presId="urn:microsoft.com/office/officeart/2018/2/layout/IconVerticalSolidList"/>
    <dgm:cxn modelId="{A95EA7B6-EC96-4E88-AA29-04AC191ABDD0}" type="presParOf" srcId="{C8A137D0-68FA-40B8-BE7B-A45168F9EC41}" destId="{054B245D-6798-4F8C-9882-B5A239A97307}" srcOrd="3" destOrd="0" presId="urn:microsoft.com/office/officeart/2018/2/layout/IconVerticalSolidList"/>
    <dgm:cxn modelId="{FFA63ADF-35F5-4CD8-A603-7D1CF7E41D10}" type="presParOf" srcId="{9E05F828-3CC4-469C-93D2-650C88C88F1F}" destId="{0B005CA3-CC1D-4CE7-BAF3-40B1A9814545}" srcOrd="1" destOrd="0" presId="urn:microsoft.com/office/officeart/2018/2/layout/IconVerticalSolidList"/>
    <dgm:cxn modelId="{B74B156A-69B6-4D58-8D0D-FDA3DE1A8280}" type="presParOf" srcId="{9E05F828-3CC4-469C-93D2-650C88C88F1F}" destId="{8C066AD9-C98E-48B6-8D14-9AA59C5273E7}" srcOrd="2" destOrd="0" presId="urn:microsoft.com/office/officeart/2018/2/layout/IconVerticalSolidList"/>
    <dgm:cxn modelId="{35B3967E-83BC-4717-A466-782304E6EE31}" type="presParOf" srcId="{8C066AD9-C98E-48B6-8D14-9AA59C5273E7}" destId="{D6AEAE9E-5876-459F-A368-0651EA0ED624}" srcOrd="0" destOrd="0" presId="urn:microsoft.com/office/officeart/2018/2/layout/IconVerticalSolidList"/>
    <dgm:cxn modelId="{29AA0540-8436-4A5D-A5DA-0A42C4DCC1BC}" type="presParOf" srcId="{8C066AD9-C98E-48B6-8D14-9AA59C5273E7}" destId="{3F780AD0-5C70-4484-8636-4384595F4E3E}" srcOrd="1" destOrd="0" presId="urn:microsoft.com/office/officeart/2018/2/layout/IconVerticalSolidList"/>
    <dgm:cxn modelId="{D9A65999-C7F6-4BE2-B9AF-CE3D938A64F9}" type="presParOf" srcId="{8C066AD9-C98E-48B6-8D14-9AA59C5273E7}" destId="{E4BDDC88-45D2-44A0-A571-1858D70E8064}" srcOrd="2" destOrd="0" presId="urn:microsoft.com/office/officeart/2018/2/layout/IconVerticalSolidList"/>
    <dgm:cxn modelId="{BB36B08D-1EFF-4DCF-B456-8F5B857520AB}" type="presParOf" srcId="{8C066AD9-C98E-48B6-8D14-9AA59C5273E7}" destId="{E60C917D-70FE-4B64-A488-C71E3314D79B}" srcOrd="3" destOrd="0" presId="urn:microsoft.com/office/officeart/2018/2/layout/IconVerticalSolidList"/>
    <dgm:cxn modelId="{3F8A39B0-1E8F-40B3-AD5B-F0557E82945C}" type="presParOf" srcId="{8C066AD9-C98E-48B6-8D14-9AA59C5273E7}" destId="{22DE1D0D-460D-4DA9-87A6-DEC2D75D03A0}" srcOrd="4" destOrd="0" presId="urn:microsoft.com/office/officeart/2018/2/layout/IconVerticalSolidList"/>
    <dgm:cxn modelId="{3D421621-076E-4AAB-9B6E-8FF247406D94}" type="presParOf" srcId="{9E05F828-3CC4-469C-93D2-650C88C88F1F}" destId="{7323A1E9-9F4D-4FC6-AFC8-52DFC3B8462B}" srcOrd="3" destOrd="0" presId="urn:microsoft.com/office/officeart/2018/2/layout/IconVerticalSolidList"/>
    <dgm:cxn modelId="{81C60EC6-4F6E-40B0-8C81-D20F39F5CED7}" type="presParOf" srcId="{9E05F828-3CC4-469C-93D2-650C88C88F1F}" destId="{AB86D582-EDAE-413B-8CD4-C65E2F6D5151}" srcOrd="4" destOrd="0" presId="urn:microsoft.com/office/officeart/2018/2/layout/IconVerticalSolidList"/>
    <dgm:cxn modelId="{351C9418-C531-4A51-987E-30DB6CDA5843}" type="presParOf" srcId="{AB86D582-EDAE-413B-8CD4-C65E2F6D5151}" destId="{23522F39-B432-411C-965D-1E16CE6EA7BA}" srcOrd="0" destOrd="0" presId="urn:microsoft.com/office/officeart/2018/2/layout/IconVerticalSolidList"/>
    <dgm:cxn modelId="{B548AAFA-01FC-477D-888E-C3E1FF8BCA0A}" type="presParOf" srcId="{AB86D582-EDAE-413B-8CD4-C65E2F6D5151}" destId="{A3F43752-D46D-4FC3-B7A6-4141A6873E9C}" srcOrd="1" destOrd="0" presId="urn:microsoft.com/office/officeart/2018/2/layout/IconVerticalSolidList"/>
    <dgm:cxn modelId="{BE6DA0E9-6849-44BF-A7B4-897064B97E1D}" type="presParOf" srcId="{AB86D582-EDAE-413B-8CD4-C65E2F6D5151}" destId="{84088ED8-C97F-4ED4-994A-A5A6B03F436F}" srcOrd="2" destOrd="0" presId="urn:microsoft.com/office/officeart/2018/2/layout/IconVerticalSolidList"/>
    <dgm:cxn modelId="{7CB4FE68-5F18-4F3F-98BC-028C34B89418}" type="presParOf" srcId="{AB86D582-EDAE-413B-8CD4-C65E2F6D5151}" destId="{97DD4903-F8F8-4E65-8BB0-C7936ED2213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E2CD4F-431E-4B62-8A23-D5F3FB0C83F6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B9F61C-F9C8-402E-BBE3-E09C765AC41F}">
      <dgm:prSet custT="1"/>
      <dgm:spPr/>
      <dgm:t>
        <a:bodyPr/>
        <a:lstStyle/>
        <a:p>
          <a:r>
            <a:rPr lang="en-US" sz="1400" dirty="0"/>
            <a:t>Choose a data repository – is FaceBase the right fit?</a:t>
          </a:r>
        </a:p>
      </dgm:t>
    </dgm:pt>
    <dgm:pt modelId="{56558348-4B43-4E55-9AC2-5C6B1D3D6C87}" type="parTrans" cxnId="{79F9A8CB-99A6-4302-8566-38B517CC28BC}">
      <dgm:prSet/>
      <dgm:spPr/>
      <dgm:t>
        <a:bodyPr/>
        <a:lstStyle/>
        <a:p>
          <a:endParaRPr lang="en-US" sz="2000"/>
        </a:p>
      </dgm:t>
    </dgm:pt>
    <dgm:pt modelId="{B6846FF8-6EFE-4873-B2B2-4C0D40DB8724}" type="sibTrans" cxnId="{79F9A8CB-99A6-4302-8566-38B517CC28BC}">
      <dgm:prSet/>
      <dgm:spPr/>
      <dgm:t>
        <a:bodyPr/>
        <a:lstStyle/>
        <a:p>
          <a:endParaRPr lang="en-US" sz="2000"/>
        </a:p>
      </dgm:t>
    </dgm:pt>
    <dgm:pt modelId="{421B9732-F28C-4FCF-86A7-212A99EC7B3C}">
      <dgm:prSet custT="1"/>
      <dgm:spPr/>
      <dgm:t>
        <a:bodyPr/>
        <a:lstStyle/>
        <a:p>
          <a:r>
            <a:rPr lang="en-US" sz="1400" dirty="0"/>
            <a:t>FaceBase mission</a:t>
          </a:r>
        </a:p>
      </dgm:t>
    </dgm:pt>
    <dgm:pt modelId="{7D86C4BD-6818-4871-B028-140CB9A91E83}" type="parTrans" cxnId="{6F605FA6-578A-471C-839D-E3A0DCD4E82B}">
      <dgm:prSet/>
      <dgm:spPr/>
      <dgm:t>
        <a:bodyPr/>
        <a:lstStyle/>
        <a:p>
          <a:endParaRPr lang="en-US" sz="2000"/>
        </a:p>
      </dgm:t>
    </dgm:pt>
    <dgm:pt modelId="{150E3E21-8D3E-44BF-B89F-513314F838CD}" type="sibTrans" cxnId="{6F605FA6-578A-471C-839D-E3A0DCD4E82B}">
      <dgm:prSet/>
      <dgm:spPr/>
      <dgm:t>
        <a:bodyPr/>
        <a:lstStyle/>
        <a:p>
          <a:endParaRPr lang="en-US" sz="2000"/>
        </a:p>
      </dgm:t>
    </dgm:pt>
    <dgm:pt modelId="{2640885F-9D79-4115-96C1-57B690A8D2DF}">
      <dgm:prSet custT="1"/>
      <dgm:spPr/>
      <dgm:t>
        <a:bodyPr/>
        <a:lstStyle/>
        <a:p>
          <a:r>
            <a:rPr lang="en-US" sz="1400"/>
            <a:t>FaceBase data priorities</a:t>
          </a:r>
        </a:p>
      </dgm:t>
    </dgm:pt>
    <dgm:pt modelId="{BDEC4F9F-EC5D-4BB7-803B-41D7AAB45F65}" type="parTrans" cxnId="{2FCBE2C2-39D8-4D61-9BF1-CE0500AFC716}">
      <dgm:prSet/>
      <dgm:spPr/>
      <dgm:t>
        <a:bodyPr/>
        <a:lstStyle/>
        <a:p>
          <a:endParaRPr lang="en-US" sz="2000"/>
        </a:p>
      </dgm:t>
    </dgm:pt>
    <dgm:pt modelId="{4836244E-159D-438C-82E8-DD80F51189E2}" type="sibTrans" cxnId="{2FCBE2C2-39D8-4D61-9BF1-CE0500AFC716}">
      <dgm:prSet/>
      <dgm:spPr/>
      <dgm:t>
        <a:bodyPr/>
        <a:lstStyle/>
        <a:p>
          <a:endParaRPr lang="en-US" sz="2000"/>
        </a:p>
      </dgm:t>
    </dgm:pt>
    <dgm:pt modelId="{DD522836-51A5-4217-8C2E-B089310DBD30}">
      <dgm:prSet custT="1"/>
      <dgm:spPr/>
      <dgm:t>
        <a:bodyPr/>
        <a:lstStyle/>
        <a:p>
          <a:r>
            <a:rPr lang="en-US" sz="1400"/>
            <a:t>Consider some data issues</a:t>
          </a:r>
        </a:p>
      </dgm:t>
    </dgm:pt>
    <dgm:pt modelId="{9815717B-8B5A-4933-A835-A7880E8643BF}" type="parTrans" cxnId="{F70B5ED2-11F0-4F79-B95F-474BA7A4AF53}">
      <dgm:prSet/>
      <dgm:spPr/>
      <dgm:t>
        <a:bodyPr/>
        <a:lstStyle/>
        <a:p>
          <a:endParaRPr lang="en-US" sz="2000"/>
        </a:p>
      </dgm:t>
    </dgm:pt>
    <dgm:pt modelId="{05A2F7C5-A8D4-4665-815A-8B0D2B745C53}" type="sibTrans" cxnId="{F70B5ED2-11F0-4F79-B95F-474BA7A4AF53}">
      <dgm:prSet/>
      <dgm:spPr/>
      <dgm:t>
        <a:bodyPr/>
        <a:lstStyle/>
        <a:p>
          <a:endParaRPr lang="en-US" sz="2000"/>
        </a:p>
      </dgm:t>
    </dgm:pt>
    <dgm:pt modelId="{EBFC8E16-E1E1-4A15-B35E-784BEB65953E}">
      <dgm:prSet custT="1"/>
      <dgm:spPr/>
      <dgm:t>
        <a:bodyPr/>
        <a:lstStyle/>
        <a:p>
          <a:r>
            <a:rPr lang="en-US" sz="1400" dirty="0"/>
            <a:t>Data types and formats</a:t>
          </a:r>
        </a:p>
      </dgm:t>
    </dgm:pt>
    <dgm:pt modelId="{1E22A877-3A3C-4863-B4C9-4AFA8FEAEEF6}" type="parTrans" cxnId="{66D71A10-5C00-4246-9929-78CEC9DDA687}">
      <dgm:prSet/>
      <dgm:spPr/>
      <dgm:t>
        <a:bodyPr/>
        <a:lstStyle/>
        <a:p>
          <a:endParaRPr lang="en-US" sz="2000"/>
        </a:p>
      </dgm:t>
    </dgm:pt>
    <dgm:pt modelId="{8F11F51D-EBFC-4D8C-BC48-DA30A2FCC64C}" type="sibTrans" cxnId="{66D71A10-5C00-4246-9929-78CEC9DDA687}">
      <dgm:prSet/>
      <dgm:spPr/>
      <dgm:t>
        <a:bodyPr/>
        <a:lstStyle/>
        <a:p>
          <a:endParaRPr lang="en-US" sz="2000"/>
        </a:p>
      </dgm:t>
    </dgm:pt>
    <dgm:pt modelId="{2BB9BD86-41D0-4352-9354-DBA16D8D8782}">
      <dgm:prSet custT="1"/>
      <dgm:spPr/>
      <dgm:t>
        <a:bodyPr/>
        <a:lstStyle/>
        <a:p>
          <a:r>
            <a:rPr lang="en-US" sz="1400"/>
            <a:t>Metadata types and ontologies</a:t>
          </a:r>
        </a:p>
      </dgm:t>
    </dgm:pt>
    <dgm:pt modelId="{C85B1273-606E-4DA3-992B-10CAB5A9F62C}" type="parTrans" cxnId="{2EE92E8C-8A5A-4884-9A7B-AE4AF090B71E}">
      <dgm:prSet/>
      <dgm:spPr/>
      <dgm:t>
        <a:bodyPr/>
        <a:lstStyle/>
        <a:p>
          <a:endParaRPr lang="en-US" sz="2000"/>
        </a:p>
      </dgm:t>
    </dgm:pt>
    <dgm:pt modelId="{7AD1A607-FF69-484B-8E78-F69ECFC72B02}" type="sibTrans" cxnId="{2EE92E8C-8A5A-4884-9A7B-AE4AF090B71E}">
      <dgm:prSet/>
      <dgm:spPr/>
      <dgm:t>
        <a:bodyPr/>
        <a:lstStyle/>
        <a:p>
          <a:endParaRPr lang="en-US" sz="2000"/>
        </a:p>
      </dgm:t>
    </dgm:pt>
    <dgm:pt modelId="{F33A8A5D-973E-456B-BA5D-61DD33B04206}">
      <dgm:prSet custT="1"/>
      <dgm:spPr/>
      <dgm:t>
        <a:bodyPr/>
        <a:lstStyle/>
        <a:p>
          <a:r>
            <a:rPr lang="en-US" sz="1400"/>
            <a:t>Pre-upload data management</a:t>
          </a:r>
        </a:p>
      </dgm:t>
    </dgm:pt>
    <dgm:pt modelId="{372EDD42-A303-4EA4-9E38-1AA91617F721}" type="parTrans" cxnId="{D10A1909-9EAD-4C6F-8BDD-16D95B69FCE1}">
      <dgm:prSet/>
      <dgm:spPr/>
      <dgm:t>
        <a:bodyPr/>
        <a:lstStyle/>
        <a:p>
          <a:endParaRPr lang="en-US" sz="2000"/>
        </a:p>
      </dgm:t>
    </dgm:pt>
    <dgm:pt modelId="{FA2E63EE-1E11-40FF-8D26-BC5264F64207}" type="sibTrans" cxnId="{D10A1909-9EAD-4C6F-8BDD-16D95B69FCE1}">
      <dgm:prSet/>
      <dgm:spPr/>
      <dgm:t>
        <a:bodyPr/>
        <a:lstStyle/>
        <a:p>
          <a:endParaRPr lang="en-US" sz="2000"/>
        </a:p>
      </dgm:t>
    </dgm:pt>
    <dgm:pt modelId="{BE11A28B-7914-4C7E-AA1D-6B072314166B}">
      <dgm:prSet custT="1"/>
      <dgm:spPr/>
      <dgm:t>
        <a:bodyPr/>
        <a:lstStyle/>
        <a:p>
          <a:r>
            <a:rPr lang="en-US" sz="1400"/>
            <a:t>Write data management plan</a:t>
          </a:r>
        </a:p>
      </dgm:t>
    </dgm:pt>
    <dgm:pt modelId="{C0BD9720-19E1-4E62-9D3E-E4D47F094208}" type="parTrans" cxnId="{A4396967-1508-4CF2-A1B1-28070EE01E78}">
      <dgm:prSet/>
      <dgm:spPr/>
      <dgm:t>
        <a:bodyPr/>
        <a:lstStyle/>
        <a:p>
          <a:endParaRPr lang="en-US" sz="2000"/>
        </a:p>
      </dgm:t>
    </dgm:pt>
    <dgm:pt modelId="{3925941D-36F3-44A5-8483-7C9C71DFDD01}" type="sibTrans" cxnId="{A4396967-1508-4CF2-A1B1-28070EE01E78}">
      <dgm:prSet/>
      <dgm:spPr/>
      <dgm:t>
        <a:bodyPr/>
        <a:lstStyle/>
        <a:p>
          <a:endParaRPr lang="en-US" sz="2000"/>
        </a:p>
      </dgm:t>
    </dgm:pt>
    <dgm:pt modelId="{547D948D-7B73-434E-855B-03D564B3D615}">
      <dgm:prSet custT="1"/>
      <dgm:spPr/>
      <dgm:t>
        <a:bodyPr/>
        <a:lstStyle/>
        <a:p>
          <a:r>
            <a:rPr lang="en-US" sz="1400" dirty="0"/>
            <a:t>Some parts only you can answer</a:t>
          </a:r>
        </a:p>
      </dgm:t>
    </dgm:pt>
    <dgm:pt modelId="{D8CA1DB0-34A1-4143-A2BF-96970FD3581E}" type="parTrans" cxnId="{AAE6E3EE-7F6D-4ADF-AE7D-EFAD378BDCC0}">
      <dgm:prSet/>
      <dgm:spPr/>
      <dgm:t>
        <a:bodyPr/>
        <a:lstStyle/>
        <a:p>
          <a:endParaRPr lang="en-US" sz="2000"/>
        </a:p>
      </dgm:t>
    </dgm:pt>
    <dgm:pt modelId="{C507FBF4-D46D-4928-994E-03978E158982}" type="sibTrans" cxnId="{AAE6E3EE-7F6D-4ADF-AE7D-EFAD378BDCC0}">
      <dgm:prSet/>
      <dgm:spPr/>
      <dgm:t>
        <a:bodyPr/>
        <a:lstStyle/>
        <a:p>
          <a:endParaRPr lang="en-US" sz="2000"/>
        </a:p>
      </dgm:t>
    </dgm:pt>
    <dgm:pt modelId="{A83F0DAD-C2D7-4D99-9439-C2F53AC5A3B2}">
      <dgm:prSet custT="1"/>
      <dgm:spPr/>
      <dgm:t>
        <a:bodyPr/>
        <a:lstStyle/>
        <a:p>
          <a:r>
            <a:rPr lang="en-US" sz="1400"/>
            <a:t>FaceBase provides some boilerplate text</a:t>
          </a:r>
        </a:p>
      </dgm:t>
    </dgm:pt>
    <dgm:pt modelId="{513F325F-BF17-4B8E-99CF-4ED744715140}" type="parTrans" cxnId="{389BD683-06F3-4F99-8798-B2EA5E694C0C}">
      <dgm:prSet/>
      <dgm:spPr/>
      <dgm:t>
        <a:bodyPr/>
        <a:lstStyle/>
        <a:p>
          <a:endParaRPr lang="en-US" sz="2000"/>
        </a:p>
      </dgm:t>
    </dgm:pt>
    <dgm:pt modelId="{CBA3A7E4-721D-4043-B28D-5BFCD2B3809C}" type="sibTrans" cxnId="{389BD683-06F3-4F99-8798-B2EA5E694C0C}">
      <dgm:prSet/>
      <dgm:spPr/>
      <dgm:t>
        <a:bodyPr/>
        <a:lstStyle/>
        <a:p>
          <a:endParaRPr lang="en-US" sz="2000"/>
        </a:p>
      </dgm:t>
    </dgm:pt>
    <dgm:pt modelId="{386C1A70-2A52-4B98-AB88-CF30B1AA5B80}">
      <dgm:prSet custT="1"/>
      <dgm:spPr/>
      <dgm:t>
        <a:bodyPr/>
        <a:lstStyle/>
        <a:p>
          <a:r>
            <a:rPr lang="en-US" sz="1000"/>
            <a:t>Complete answers to some questions</a:t>
          </a:r>
        </a:p>
      </dgm:t>
    </dgm:pt>
    <dgm:pt modelId="{030EEAAC-3067-4679-A868-37FF55F397EB}" type="parTrans" cxnId="{79347E01-F436-4C22-9E06-32A9C43BD9AC}">
      <dgm:prSet/>
      <dgm:spPr/>
      <dgm:t>
        <a:bodyPr/>
        <a:lstStyle/>
        <a:p>
          <a:endParaRPr lang="en-US" sz="2000"/>
        </a:p>
      </dgm:t>
    </dgm:pt>
    <dgm:pt modelId="{0F8C17B4-79FF-43C0-9DC2-1026E8A50BC1}" type="sibTrans" cxnId="{79347E01-F436-4C22-9E06-32A9C43BD9AC}">
      <dgm:prSet/>
      <dgm:spPr/>
      <dgm:t>
        <a:bodyPr/>
        <a:lstStyle/>
        <a:p>
          <a:endParaRPr lang="en-US" sz="2000"/>
        </a:p>
      </dgm:t>
    </dgm:pt>
    <dgm:pt modelId="{76A5B0FC-761C-4188-B72C-8D8CDD17C0ED}">
      <dgm:prSet custT="1"/>
      <dgm:spPr/>
      <dgm:t>
        <a:bodyPr/>
        <a:lstStyle/>
        <a:p>
          <a:r>
            <a:rPr lang="en-US" sz="1000"/>
            <a:t>Snippets that can be used in others</a:t>
          </a:r>
        </a:p>
      </dgm:t>
    </dgm:pt>
    <dgm:pt modelId="{EC16550D-2F20-4B43-8BF4-FD588DC937EB}" type="parTrans" cxnId="{23DB41F4-F86C-43BF-9729-EC67472A2FF1}">
      <dgm:prSet/>
      <dgm:spPr/>
      <dgm:t>
        <a:bodyPr/>
        <a:lstStyle/>
        <a:p>
          <a:endParaRPr lang="en-US" sz="2000"/>
        </a:p>
      </dgm:t>
    </dgm:pt>
    <dgm:pt modelId="{2EDA4C04-A5FC-4B43-89B2-1C1629382978}" type="sibTrans" cxnId="{23DB41F4-F86C-43BF-9729-EC67472A2FF1}">
      <dgm:prSet/>
      <dgm:spPr/>
      <dgm:t>
        <a:bodyPr/>
        <a:lstStyle/>
        <a:p>
          <a:endParaRPr lang="en-US" sz="2000"/>
        </a:p>
      </dgm:t>
    </dgm:pt>
    <dgm:pt modelId="{B8C7CD86-A3AC-7B43-BB88-ABADE2276142}" type="pres">
      <dgm:prSet presAssocID="{87E2CD4F-431E-4B62-8A23-D5F3FB0C83F6}" presName="Name0" presStyleCnt="0">
        <dgm:presLayoutVars>
          <dgm:dir/>
          <dgm:animLvl val="lvl"/>
          <dgm:resizeHandles val="exact"/>
        </dgm:presLayoutVars>
      </dgm:prSet>
      <dgm:spPr/>
    </dgm:pt>
    <dgm:pt modelId="{2FBD5F47-4508-724E-85B1-B3871F017D2D}" type="pres">
      <dgm:prSet presAssocID="{BE11A28B-7914-4C7E-AA1D-6B072314166B}" presName="boxAndChildren" presStyleCnt="0"/>
      <dgm:spPr/>
    </dgm:pt>
    <dgm:pt modelId="{EFE34F44-A558-3149-A1B2-2ED5079CAA51}" type="pres">
      <dgm:prSet presAssocID="{BE11A28B-7914-4C7E-AA1D-6B072314166B}" presName="parentTextBox" presStyleLbl="alignNode1" presStyleIdx="0" presStyleCnt="3"/>
      <dgm:spPr/>
    </dgm:pt>
    <dgm:pt modelId="{B164A9AD-3D2D-534C-94E2-1CC087BEBAB9}" type="pres">
      <dgm:prSet presAssocID="{BE11A28B-7914-4C7E-AA1D-6B072314166B}" presName="descendantBox" presStyleLbl="bgAccFollowNode1" presStyleIdx="0" presStyleCnt="3"/>
      <dgm:spPr/>
    </dgm:pt>
    <dgm:pt modelId="{D42F28B7-8930-7446-B1D4-B2E7B2AE8A37}" type="pres">
      <dgm:prSet presAssocID="{05A2F7C5-A8D4-4665-815A-8B0D2B745C53}" presName="sp" presStyleCnt="0"/>
      <dgm:spPr/>
    </dgm:pt>
    <dgm:pt modelId="{4EA289E1-6726-034C-90E2-564734E06370}" type="pres">
      <dgm:prSet presAssocID="{DD522836-51A5-4217-8C2E-B089310DBD30}" presName="arrowAndChildren" presStyleCnt="0"/>
      <dgm:spPr/>
    </dgm:pt>
    <dgm:pt modelId="{9D8FEEE1-0B18-A541-BEC7-0D5492A751A4}" type="pres">
      <dgm:prSet presAssocID="{DD522836-51A5-4217-8C2E-B089310DBD30}" presName="parentTextArrow" presStyleLbl="node1" presStyleIdx="0" presStyleCnt="0"/>
      <dgm:spPr/>
    </dgm:pt>
    <dgm:pt modelId="{654FF61E-D6C3-8046-ADBC-81530BEAB7DE}" type="pres">
      <dgm:prSet presAssocID="{DD522836-51A5-4217-8C2E-B089310DBD30}" presName="arrow" presStyleLbl="alignNode1" presStyleIdx="1" presStyleCnt="3"/>
      <dgm:spPr/>
    </dgm:pt>
    <dgm:pt modelId="{3B0E3AAB-45CC-8E41-BD76-3D401C98C3F8}" type="pres">
      <dgm:prSet presAssocID="{DD522836-51A5-4217-8C2E-B089310DBD30}" presName="descendantArrow" presStyleLbl="bgAccFollowNode1" presStyleIdx="1" presStyleCnt="3"/>
      <dgm:spPr/>
    </dgm:pt>
    <dgm:pt modelId="{19988A40-3387-6448-9772-1257515BF1B5}" type="pres">
      <dgm:prSet presAssocID="{B6846FF8-6EFE-4873-B2B2-4C0D40DB8724}" presName="sp" presStyleCnt="0"/>
      <dgm:spPr/>
    </dgm:pt>
    <dgm:pt modelId="{2FD30E33-DFAF-584A-AEE6-5DD772AE93C4}" type="pres">
      <dgm:prSet presAssocID="{0DB9F61C-F9C8-402E-BBE3-E09C765AC41F}" presName="arrowAndChildren" presStyleCnt="0"/>
      <dgm:spPr/>
    </dgm:pt>
    <dgm:pt modelId="{AF61FAAD-1BA9-C047-919A-A0E778B653FF}" type="pres">
      <dgm:prSet presAssocID="{0DB9F61C-F9C8-402E-BBE3-E09C765AC41F}" presName="parentTextArrow" presStyleLbl="node1" presStyleIdx="0" presStyleCnt="0"/>
      <dgm:spPr/>
    </dgm:pt>
    <dgm:pt modelId="{FFD1232D-5B35-E845-A9A4-2FEA27BCBAE5}" type="pres">
      <dgm:prSet presAssocID="{0DB9F61C-F9C8-402E-BBE3-E09C765AC41F}" presName="arrow" presStyleLbl="alignNode1" presStyleIdx="2" presStyleCnt="3"/>
      <dgm:spPr/>
    </dgm:pt>
    <dgm:pt modelId="{A53C5767-9549-624F-B772-10E74FC070AB}" type="pres">
      <dgm:prSet presAssocID="{0DB9F61C-F9C8-402E-BBE3-E09C765AC41F}" presName="descendantArrow" presStyleLbl="bgAccFollowNode1" presStyleIdx="2" presStyleCnt="3"/>
      <dgm:spPr/>
    </dgm:pt>
  </dgm:ptLst>
  <dgm:cxnLst>
    <dgm:cxn modelId="{79347E01-F436-4C22-9E06-32A9C43BD9AC}" srcId="{A83F0DAD-C2D7-4D99-9439-C2F53AC5A3B2}" destId="{386C1A70-2A52-4B98-AB88-CF30B1AA5B80}" srcOrd="0" destOrd="0" parTransId="{030EEAAC-3067-4679-A868-37FF55F397EB}" sibTransId="{0F8C17B4-79FF-43C0-9DC2-1026E8A50BC1}"/>
    <dgm:cxn modelId="{40550004-1499-A24C-B754-FAE2AB880A69}" type="presOf" srcId="{0DB9F61C-F9C8-402E-BBE3-E09C765AC41F}" destId="{FFD1232D-5B35-E845-A9A4-2FEA27BCBAE5}" srcOrd="1" destOrd="0" presId="urn:microsoft.com/office/officeart/2016/7/layout/VerticalDownArrowProcess"/>
    <dgm:cxn modelId="{D10A1909-9EAD-4C6F-8BDD-16D95B69FCE1}" srcId="{DD522836-51A5-4217-8C2E-B089310DBD30}" destId="{F33A8A5D-973E-456B-BA5D-61DD33B04206}" srcOrd="2" destOrd="0" parTransId="{372EDD42-A303-4EA4-9E38-1AA91617F721}" sibTransId="{FA2E63EE-1E11-40FF-8D26-BC5264F64207}"/>
    <dgm:cxn modelId="{66D71A10-5C00-4246-9929-78CEC9DDA687}" srcId="{DD522836-51A5-4217-8C2E-B089310DBD30}" destId="{EBFC8E16-E1E1-4A15-B35E-784BEB65953E}" srcOrd="0" destOrd="0" parTransId="{1E22A877-3A3C-4863-B4C9-4AFA8FEAEEF6}" sibTransId="{8F11F51D-EBFC-4D8C-BC48-DA30A2FCC64C}"/>
    <dgm:cxn modelId="{6B48AB12-5564-D64C-9352-590D3A28ACE8}" type="presOf" srcId="{A83F0DAD-C2D7-4D99-9439-C2F53AC5A3B2}" destId="{B164A9AD-3D2D-534C-94E2-1CC087BEBAB9}" srcOrd="0" destOrd="1" presId="urn:microsoft.com/office/officeart/2016/7/layout/VerticalDownArrowProcess"/>
    <dgm:cxn modelId="{4D710F14-0770-D54C-B35F-B032E56FDEA3}" type="presOf" srcId="{DD522836-51A5-4217-8C2E-B089310DBD30}" destId="{654FF61E-D6C3-8046-ADBC-81530BEAB7DE}" srcOrd="1" destOrd="0" presId="urn:microsoft.com/office/officeart/2016/7/layout/VerticalDownArrowProcess"/>
    <dgm:cxn modelId="{027DB62A-5227-8549-966C-4BFD833C4844}" type="presOf" srcId="{547D948D-7B73-434E-855B-03D564B3D615}" destId="{B164A9AD-3D2D-534C-94E2-1CC087BEBAB9}" srcOrd="0" destOrd="0" presId="urn:microsoft.com/office/officeart/2016/7/layout/VerticalDownArrowProcess"/>
    <dgm:cxn modelId="{A4396967-1508-4CF2-A1B1-28070EE01E78}" srcId="{87E2CD4F-431E-4B62-8A23-D5F3FB0C83F6}" destId="{BE11A28B-7914-4C7E-AA1D-6B072314166B}" srcOrd="2" destOrd="0" parTransId="{C0BD9720-19E1-4E62-9D3E-E4D47F094208}" sibTransId="{3925941D-36F3-44A5-8483-7C9C71DFDD01}"/>
    <dgm:cxn modelId="{A4EC1D68-D24D-B84E-B765-9A5C70B5E274}" type="presOf" srcId="{421B9732-F28C-4FCF-86A7-212A99EC7B3C}" destId="{A53C5767-9549-624F-B772-10E74FC070AB}" srcOrd="0" destOrd="0" presId="urn:microsoft.com/office/officeart/2016/7/layout/VerticalDownArrowProcess"/>
    <dgm:cxn modelId="{FC6A4E7B-A1F7-264D-88AA-EA971E9D6B15}" type="presOf" srcId="{386C1A70-2A52-4B98-AB88-CF30B1AA5B80}" destId="{B164A9AD-3D2D-534C-94E2-1CC087BEBAB9}" srcOrd="0" destOrd="2" presId="urn:microsoft.com/office/officeart/2016/7/layout/VerticalDownArrowProcess"/>
    <dgm:cxn modelId="{B4E1BD7B-40A5-D247-BA8C-EC2407196327}" type="presOf" srcId="{76A5B0FC-761C-4188-B72C-8D8CDD17C0ED}" destId="{B164A9AD-3D2D-534C-94E2-1CC087BEBAB9}" srcOrd="0" destOrd="3" presId="urn:microsoft.com/office/officeart/2016/7/layout/VerticalDownArrowProcess"/>
    <dgm:cxn modelId="{389BD683-06F3-4F99-8798-B2EA5E694C0C}" srcId="{BE11A28B-7914-4C7E-AA1D-6B072314166B}" destId="{A83F0DAD-C2D7-4D99-9439-C2F53AC5A3B2}" srcOrd="1" destOrd="0" parTransId="{513F325F-BF17-4B8E-99CF-4ED744715140}" sibTransId="{CBA3A7E4-721D-4043-B28D-5BFCD2B3809C}"/>
    <dgm:cxn modelId="{2EE92E8C-8A5A-4884-9A7B-AE4AF090B71E}" srcId="{DD522836-51A5-4217-8C2E-B089310DBD30}" destId="{2BB9BD86-41D0-4352-9354-DBA16D8D8782}" srcOrd="1" destOrd="0" parTransId="{C85B1273-606E-4DA3-992B-10CAB5A9F62C}" sibTransId="{7AD1A607-FF69-484B-8E78-F69ECFC72B02}"/>
    <dgm:cxn modelId="{6F605FA6-578A-471C-839D-E3A0DCD4E82B}" srcId="{0DB9F61C-F9C8-402E-BBE3-E09C765AC41F}" destId="{421B9732-F28C-4FCF-86A7-212A99EC7B3C}" srcOrd="0" destOrd="0" parTransId="{7D86C4BD-6818-4871-B028-140CB9A91E83}" sibTransId="{150E3E21-8D3E-44BF-B89F-513314F838CD}"/>
    <dgm:cxn modelId="{FC5546AB-DB05-A34D-A50A-EA44810B5DF2}" type="presOf" srcId="{87E2CD4F-431E-4B62-8A23-D5F3FB0C83F6}" destId="{B8C7CD86-A3AC-7B43-BB88-ABADE2276142}" srcOrd="0" destOrd="0" presId="urn:microsoft.com/office/officeart/2016/7/layout/VerticalDownArrowProcess"/>
    <dgm:cxn modelId="{535E59AB-7F8E-C248-B066-6658ECD206D6}" type="presOf" srcId="{EBFC8E16-E1E1-4A15-B35E-784BEB65953E}" destId="{3B0E3AAB-45CC-8E41-BD76-3D401C98C3F8}" srcOrd="0" destOrd="0" presId="urn:microsoft.com/office/officeart/2016/7/layout/VerticalDownArrowProcess"/>
    <dgm:cxn modelId="{6CA20EB0-039F-A347-9F76-46E2675D9334}" type="presOf" srcId="{2BB9BD86-41D0-4352-9354-DBA16D8D8782}" destId="{3B0E3AAB-45CC-8E41-BD76-3D401C98C3F8}" srcOrd="0" destOrd="1" presId="urn:microsoft.com/office/officeart/2016/7/layout/VerticalDownArrowProcess"/>
    <dgm:cxn modelId="{FDE8D5B2-7284-0A4E-AA20-098E2BE0742B}" type="presOf" srcId="{DD522836-51A5-4217-8C2E-B089310DBD30}" destId="{9D8FEEE1-0B18-A541-BEC7-0D5492A751A4}" srcOrd="0" destOrd="0" presId="urn:microsoft.com/office/officeart/2016/7/layout/VerticalDownArrowProcess"/>
    <dgm:cxn modelId="{CC0FE4B2-E3CD-3A48-B580-EDA3B8A295EC}" type="presOf" srcId="{BE11A28B-7914-4C7E-AA1D-6B072314166B}" destId="{EFE34F44-A558-3149-A1B2-2ED5079CAA51}" srcOrd="0" destOrd="0" presId="urn:microsoft.com/office/officeart/2016/7/layout/VerticalDownArrowProcess"/>
    <dgm:cxn modelId="{40923DB6-B136-C945-B1FE-098CD7D55568}" type="presOf" srcId="{F33A8A5D-973E-456B-BA5D-61DD33B04206}" destId="{3B0E3AAB-45CC-8E41-BD76-3D401C98C3F8}" srcOrd="0" destOrd="2" presId="urn:microsoft.com/office/officeart/2016/7/layout/VerticalDownArrowProcess"/>
    <dgm:cxn modelId="{2FCBE2C2-39D8-4D61-9BF1-CE0500AFC716}" srcId="{0DB9F61C-F9C8-402E-BBE3-E09C765AC41F}" destId="{2640885F-9D79-4115-96C1-57B690A8D2DF}" srcOrd="1" destOrd="0" parTransId="{BDEC4F9F-EC5D-4BB7-803B-41D7AAB45F65}" sibTransId="{4836244E-159D-438C-82E8-DD80F51189E2}"/>
    <dgm:cxn modelId="{79F9A8CB-99A6-4302-8566-38B517CC28BC}" srcId="{87E2CD4F-431E-4B62-8A23-D5F3FB0C83F6}" destId="{0DB9F61C-F9C8-402E-BBE3-E09C765AC41F}" srcOrd="0" destOrd="0" parTransId="{56558348-4B43-4E55-9AC2-5C6B1D3D6C87}" sibTransId="{B6846FF8-6EFE-4873-B2B2-4C0D40DB8724}"/>
    <dgm:cxn modelId="{26D538D0-F426-B940-97E0-68EDAAA43193}" type="presOf" srcId="{0DB9F61C-F9C8-402E-BBE3-E09C765AC41F}" destId="{AF61FAAD-1BA9-C047-919A-A0E778B653FF}" srcOrd="0" destOrd="0" presId="urn:microsoft.com/office/officeart/2016/7/layout/VerticalDownArrowProcess"/>
    <dgm:cxn modelId="{F70B5ED2-11F0-4F79-B95F-474BA7A4AF53}" srcId="{87E2CD4F-431E-4B62-8A23-D5F3FB0C83F6}" destId="{DD522836-51A5-4217-8C2E-B089310DBD30}" srcOrd="1" destOrd="0" parTransId="{9815717B-8B5A-4933-A835-A7880E8643BF}" sibTransId="{05A2F7C5-A8D4-4665-815A-8B0D2B745C53}"/>
    <dgm:cxn modelId="{AAE6E3EE-7F6D-4ADF-AE7D-EFAD378BDCC0}" srcId="{BE11A28B-7914-4C7E-AA1D-6B072314166B}" destId="{547D948D-7B73-434E-855B-03D564B3D615}" srcOrd="0" destOrd="0" parTransId="{D8CA1DB0-34A1-4143-A2BF-96970FD3581E}" sibTransId="{C507FBF4-D46D-4928-994E-03978E158982}"/>
    <dgm:cxn modelId="{23DB41F4-F86C-43BF-9729-EC67472A2FF1}" srcId="{A83F0DAD-C2D7-4D99-9439-C2F53AC5A3B2}" destId="{76A5B0FC-761C-4188-B72C-8D8CDD17C0ED}" srcOrd="1" destOrd="0" parTransId="{EC16550D-2F20-4B43-8BF4-FD588DC937EB}" sibTransId="{2EDA4C04-A5FC-4B43-89B2-1C1629382978}"/>
    <dgm:cxn modelId="{081D05F7-3FB2-8F44-8525-311E83CAB77D}" type="presOf" srcId="{2640885F-9D79-4115-96C1-57B690A8D2DF}" destId="{A53C5767-9549-624F-B772-10E74FC070AB}" srcOrd="0" destOrd="1" presId="urn:microsoft.com/office/officeart/2016/7/layout/VerticalDownArrowProcess"/>
    <dgm:cxn modelId="{CC886D9C-69E6-EC4E-A6BE-9BE67FE2796B}" type="presParOf" srcId="{B8C7CD86-A3AC-7B43-BB88-ABADE2276142}" destId="{2FBD5F47-4508-724E-85B1-B3871F017D2D}" srcOrd="0" destOrd="0" presId="urn:microsoft.com/office/officeart/2016/7/layout/VerticalDownArrowProcess"/>
    <dgm:cxn modelId="{264A4292-FCF0-4D4E-9789-C79E9F51185D}" type="presParOf" srcId="{2FBD5F47-4508-724E-85B1-B3871F017D2D}" destId="{EFE34F44-A558-3149-A1B2-2ED5079CAA51}" srcOrd="0" destOrd="0" presId="urn:microsoft.com/office/officeart/2016/7/layout/VerticalDownArrowProcess"/>
    <dgm:cxn modelId="{85B2DDF3-DECF-AD43-A43C-5A8BE22ACD2F}" type="presParOf" srcId="{2FBD5F47-4508-724E-85B1-B3871F017D2D}" destId="{B164A9AD-3D2D-534C-94E2-1CC087BEBAB9}" srcOrd="1" destOrd="0" presId="urn:microsoft.com/office/officeart/2016/7/layout/VerticalDownArrowProcess"/>
    <dgm:cxn modelId="{649A34E7-53C1-3944-8E1E-5110945AFF6B}" type="presParOf" srcId="{B8C7CD86-A3AC-7B43-BB88-ABADE2276142}" destId="{D42F28B7-8930-7446-B1D4-B2E7B2AE8A37}" srcOrd="1" destOrd="0" presId="urn:microsoft.com/office/officeart/2016/7/layout/VerticalDownArrowProcess"/>
    <dgm:cxn modelId="{2EF127EB-CAF6-CF47-99C2-077EB1E7768D}" type="presParOf" srcId="{B8C7CD86-A3AC-7B43-BB88-ABADE2276142}" destId="{4EA289E1-6726-034C-90E2-564734E06370}" srcOrd="2" destOrd="0" presId="urn:microsoft.com/office/officeart/2016/7/layout/VerticalDownArrowProcess"/>
    <dgm:cxn modelId="{9954AF44-3FF0-714B-BE2F-3EBF615B16DC}" type="presParOf" srcId="{4EA289E1-6726-034C-90E2-564734E06370}" destId="{9D8FEEE1-0B18-A541-BEC7-0D5492A751A4}" srcOrd="0" destOrd="0" presId="urn:microsoft.com/office/officeart/2016/7/layout/VerticalDownArrowProcess"/>
    <dgm:cxn modelId="{4C8A1E8A-42B5-2A44-A5DA-5A7BC1083452}" type="presParOf" srcId="{4EA289E1-6726-034C-90E2-564734E06370}" destId="{654FF61E-D6C3-8046-ADBC-81530BEAB7DE}" srcOrd="1" destOrd="0" presId="urn:microsoft.com/office/officeart/2016/7/layout/VerticalDownArrowProcess"/>
    <dgm:cxn modelId="{A6495FA5-7C69-004D-AD28-E247F4C933E8}" type="presParOf" srcId="{4EA289E1-6726-034C-90E2-564734E06370}" destId="{3B0E3AAB-45CC-8E41-BD76-3D401C98C3F8}" srcOrd="2" destOrd="0" presId="urn:microsoft.com/office/officeart/2016/7/layout/VerticalDownArrowProcess"/>
    <dgm:cxn modelId="{83C4C5F1-F548-AC47-8FA8-48EB22B02A3A}" type="presParOf" srcId="{B8C7CD86-A3AC-7B43-BB88-ABADE2276142}" destId="{19988A40-3387-6448-9772-1257515BF1B5}" srcOrd="3" destOrd="0" presId="urn:microsoft.com/office/officeart/2016/7/layout/VerticalDownArrowProcess"/>
    <dgm:cxn modelId="{D33C5DDA-AC53-1641-BA33-173050212D94}" type="presParOf" srcId="{B8C7CD86-A3AC-7B43-BB88-ABADE2276142}" destId="{2FD30E33-DFAF-584A-AEE6-5DD772AE93C4}" srcOrd="4" destOrd="0" presId="urn:microsoft.com/office/officeart/2016/7/layout/VerticalDownArrowProcess"/>
    <dgm:cxn modelId="{7209124E-7B95-A947-9700-5F51FF665B4D}" type="presParOf" srcId="{2FD30E33-DFAF-584A-AEE6-5DD772AE93C4}" destId="{AF61FAAD-1BA9-C047-919A-A0E778B653FF}" srcOrd="0" destOrd="0" presId="urn:microsoft.com/office/officeart/2016/7/layout/VerticalDownArrowProcess"/>
    <dgm:cxn modelId="{CFC427D7-9A2F-544C-A9CE-5E3E7359D72F}" type="presParOf" srcId="{2FD30E33-DFAF-584A-AEE6-5DD772AE93C4}" destId="{FFD1232D-5B35-E845-A9A4-2FEA27BCBAE5}" srcOrd="1" destOrd="0" presId="urn:microsoft.com/office/officeart/2016/7/layout/VerticalDownArrowProcess"/>
    <dgm:cxn modelId="{AF2FC8A5-2052-9E4D-8E1F-0BC7CFE2CE2E}" type="presParOf" srcId="{2FD30E33-DFAF-584A-AEE6-5DD772AE93C4}" destId="{A53C5767-9549-624F-B772-10E74FC070AB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17862-F53B-4743-A20B-39C20FEBB9AF}">
      <dsp:nvSpPr>
        <dsp:cNvPr id="0" name=""/>
        <dsp:cNvSpPr/>
      </dsp:nvSpPr>
      <dsp:spPr>
        <a:xfrm>
          <a:off x="0" y="676"/>
          <a:ext cx="11358000" cy="15839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D63971-3EF5-47E0-9B10-B1DFC37BEA8E}">
      <dsp:nvSpPr>
        <dsp:cNvPr id="0" name=""/>
        <dsp:cNvSpPr/>
      </dsp:nvSpPr>
      <dsp:spPr>
        <a:xfrm>
          <a:off x="479146" y="357067"/>
          <a:ext cx="871175" cy="8711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4B245D-6798-4F8C-9882-B5A239A97307}">
      <dsp:nvSpPr>
        <dsp:cNvPr id="0" name=""/>
        <dsp:cNvSpPr/>
      </dsp:nvSpPr>
      <dsp:spPr>
        <a:xfrm>
          <a:off x="1829469" y="676"/>
          <a:ext cx="9528530" cy="158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35" tIns="167635" rIns="167635" bIns="1676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Comply with new (2023) NIH Data Management and Sharing Plan requirements</a:t>
          </a:r>
        </a:p>
      </dsp:txBody>
      <dsp:txXfrm>
        <a:off x="1829469" y="676"/>
        <a:ext cx="9528530" cy="1583956"/>
      </dsp:txXfrm>
    </dsp:sp>
    <dsp:sp modelId="{D6AEAE9E-5876-459F-A368-0651EA0ED624}">
      <dsp:nvSpPr>
        <dsp:cNvPr id="0" name=""/>
        <dsp:cNvSpPr/>
      </dsp:nvSpPr>
      <dsp:spPr>
        <a:xfrm>
          <a:off x="0" y="1980621"/>
          <a:ext cx="11358000" cy="15839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80AD0-5C70-4484-8636-4384595F4E3E}">
      <dsp:nvSpPr>
        <dsp:cNvPr id="0" name=""/>
        <dsp:cNvSpPr/>
      </dsp:nvSpPr>
      <dsp:spPr>
        <a:xfrm>
          <a:off x="479146" y="2337012"/>
          <a:ext cx="871175" cy="8711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C917D-70FE-4B64-A488-C71E3314D79B}">
      <dsp:nvSpPr>
        <dsp:cNvPr id="0" name=""/>
        <dsp:cNvSpPr/>
      </dsp:nvSpPr>
      <dsp:spPr>
        <a:xfrm>
          <a:off x="1829469" y="1980621"/>
          <a:ext cx="5111100" cy="158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35" tIns="167635" rIns="167635" bIns="1676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Ensure data is reusable</a:t>
          </a:r>
        </a:p>
      </dsp:txBody>
      <dsp:txXfrm>
        <a:off x="1829469" y="1980621"/>
        <a:ext cx="5111100" cy="1583956"/>
      </dsp:txXfrm>
    </dsp:sp>
    <dsp:sp modelId="{22DE1D0D-460D-4DA9-87A6-DEC2D75D03A0}">
      <dsp:nvSpPr>
        <dsp:cNvPr id="0" name=""/>
        <dsp:cNvSpPr/>
      </dsp:nvSpPr>
      <dsp:spPr>
        <a:xfrm>
          <a:off x="6940569" y="1980621"/>
          <a:ext cx="4417430" cy="158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35" tIns="167635" rIns="167635" bIns="16763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Standard data formats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Rich metadata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Standard ontologies</a:t>
          </a:r>
        </a:p>
      </dsp:txBody>
      <dsp:txXfrm>
        <a:off x="6940569" y="1980621"/>
        <a:ext cx="4417430" cy="1583956"/>
      </dsp:txXfrm>
    </dsp:sp>
    <dsp:sp modelId="{23522F39-B432-411C-965D-1E16CE6EA7BA}">
      <dsp:nvSpPr>
        <dsp:cNvPr id="0" name=""/>
        <dsp:cNvSpPr/>
      </dsp:nvSpPr>
      <dsp:spPr>
        <a:xfrm>
          <a:off x="0" y="3960567"/>
          <a:ext cx="11358000" cy="158395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43752-D46D-4FC3-B7A6-4141A6873E9C}">
      <dsp:nvSpPr>
        <dsp:cNvPr id="0" name=""/>
        <dsp:cNvSpPr/>
      </dsp:nvSpPr>
      <dsp:spPr>
        <a:xfrm>
          <a:off x="479146" y="4316957"/>
          <a:ext cx="871175" cy="8711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D4903-F8F8-4E65-8BB0-C7936ED2213A}">
      <dsp:nvSpPr>
        <dsp:cNvPr id="0" name=""/>
        <dsp:cNvSpPr/>
      </dsp:nvSpPr>
      <dsp:spPr>
        <a:xfrm>
          <a:off x="1829469" y="3960567"/>
          <a:ext cx="9528530" cy="15839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35" tIns="167635" rIns="167635" bIns="16763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Understand and budget for the required level of effort</a:t>
          </a:r>
        </a:p>
      </dsp:txBody>
      <dsp:txXfrm>
        <a:off x="1829469" y="3960567"/>
        <a:ext cx="9528530" cy="15839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4F44-A558-3149-A1B2-2ED5079CAA51}">
      <dsp:nvSpPr>
        <dsp:cNvPr id="0" name=""/>
        <dsp:cNvSpPr/>
      </dsp:nvSpPr>
      <dsp:spPr>
        <a:xfrm>
          <a:off x="0" y="3139386"/>
          <a:ext cx="1390092" cy="1030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863" tIns="99568" rIns="98863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Write data management plan</a:t>
          </a:r>
        </a:p>
      </dsp:txBody>
      <dsp:txXfrm>
        <a:off x="0" y="3139386"/>
        <a:ext cx="1390092" cy="1030416"/>
      </dsp:txXfrm>
    </dsp:sp>
    <dsp:sp modelId="{B164A9AD-3D2D-534C-94E2-1CC087BEBAB9}">
      <dsp:nvSpPr>
        <dsp:cNvPr id="0" name=""/>
        <dsp:cNvSpPr/>
      </dsp:nvSpPr>
      <dsp:spPr>
        <a:xfrm>
          <a:off x="1390092" y="3139386"/>
          <a:ext cx="4170278" cy="10304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3" tIns="177800" rIns="84593" bIns="1778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Some parts only you can answer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FaceBase provides some boilerplate text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Complete answers to some questions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/>
            <a:t>Snippets that can be used in others</a:t>
          </a:r>
        </a:p>
      </dsp:txBody>
      <dsp:txXfrm>
        <a:off x="1390092" y="3139386"/>
        <a:ext cx="4170278" cy="1030416"/>
      </dsp:txXfrm>
    </dsp:sp>
    <dsp:sp modelId="{654FF61E-D6C3-8046-ADBC-81530BEAB7DE}">
      <dsp:nvSpPr>
        <dsp:cNvPr id="0" name=""/>
        <dsp:cNvSpPr/>
      </dsp:nvSpPr>
      <dsp:spPr>
        <a:xfrm rot="10800000">
          <a:off x="0" y="1570061"/>
          <a:ext cx="1390092" cy="15847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863" tIns="99568" rIns="98863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Consider some data issues</a:t>
          </a:r>
        </a:p>
      </dsp:txBody>
      <dsp:txXfrm rot="-10800000">
        <a:off x="0" y="1570061"/>
        <a:ext cx="1390092" cy="1030107"/>
      </dsp:txXfrm>
    </dsp:sp>
    <dsp:sp modelId="{3B0E3AAB-45CC-8E41-BD76-3D401C98C3F8}">
      <dsp:nvSpPr>
        <dsp:cNvPr id="0" name=""/>
        <dsp:cNvSpPr/>
      </dsp:nvSpPr>
      <dsp:spPr>
        <a:xfrm>
          <a:off x="1390092" y="1570061"/>
          <a:ext cx="4170278" cy="1030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3" tIns="177800" rIns="84593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 types and formats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Metadata types and ontologies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Pre-upload data management</a:t>
          </a:r>
        </a:p>
      </dsp:txBody>
      <dsp:txXfrm>
        <a:off x="1390092" y="1570061"/>
        <a:ext cx="4170278" cy="1030107"/>
      </dsp:txXfrm>
    </dsp:sp>
    <dsp:sp modelId="{FFD1232D-5B35-E845-A9A4-2FEA27BCBAE5}">
      <dsp:nvSpPr>
        <dsp:cNvPr id="0" name=""/>
        <dsp:cNvSpPr/>
      </dsp:nvSpPr>
      <dsp:spPr>
        <a:xfrm rot="10800000">
          <a:off x="0" y="737"/>
          <a:ext cx="1390092" cy="1584780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8863" tIns="99568" rIns="98863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Choose a data repository – is FaceBase the right fit?</a:t>
          </a:r>
        </a:p>
      </dsp:txBody>
      <dsp:txXfrm rot="-10800000">
        <a:off x="0" y="737"/>
        <a:ext cx="1390092" cy="1030107"/>
      </dsp:txXfrm>
    </dsp:sp>
    <dsp:sp modelId="{A53C5767-9549-624F-B772-10E74FC070AB}">
      <dsp:nvSpPr>
        <dsp:cNvPr id="0" name=""/>
        <dsp:cNvSpPr/>
      </dsp:nvSpPr>
      <dsp:spPr>
        <a:xfrm>
          <a:off x="1390092" y="737"/>
          <a:ext cx="4170278" cy="10301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593" tIns="177800" rIns="84593" bIns="17780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FaceBase mission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FaceBase data priorities</a:t>
          </a:r>
        </a:p>
      </dsp:txBody>
      <dsp:txXfrm>
        <a:off x="1390092" y="737"/>
        <a:ext cx="4170278" cy="10301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212" name="Google Shape;2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/>
              <a:t>The elements of a DMS Plan cover the full research process, from data generation to data management to data preservation and distribution.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b="1"/>
              <a:t>There are 6 elements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b="1"/>
              <a:t>Data Type: </a:t>
            </a:r>
            <a:r>
              <a:rPr lang="en"/>
              <a:t>Identifying data to be preserved and shared (e.g., imaging data, genomic data, survey data, electronic health records, etc.)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b="1"/>
              <a:t>Related</a:t>
            </a:r>
            <a:r>
              <a:rPr lang="en"/>
              <a:t> </a:t>
            </a:r>
            <a:r>
              <a:rPr lang="en" b="1"/>
              <a:t>tools, software &amp; code: </a:t>
            </a:r>
            <a:r>
              <a:rPr lang="en"/>
              <a:t>Tools and software needed to access and manipulate data. If needed specify how they can be accessed (e.g., open source)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b="1"/>
              <a:t>Standards: </a:t>
            </a:r>
            <a:r>
              <a:rPr lang="en"/>
              <a:t>Standards to be applied to scientific data and metadata (i.e., data formats, data dictionaries, unique IDs, definitions, etc.)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b="1"/>
              <a:t>Data preservation, access &amp; timelines: </a:t>
            </a:r>
            <a:r>
              <a:rPr lang="en"/>
              <a:t>Repository to be used, persistent unique identifier, and when/ how long data will be available </a:t>
            </a:r>
            <a:r>
              <a:rPr lang="en" b="1"/>
              <a:t>(Will talk more about this in next slide)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b="1"/>
              <a:t>Access, distribution, reuse consideration: </a:t>
            </a:r>
            <a:r>
              <a:rPr lang="en"/>
              <a:t>Description of factors for data access, distribution, or reuse (e.g., disease specific limitations, de-identification, use limitations)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b="1"/>
              <a:t>Oversight of data management and sharing</a:t>
            </a:r>
            <a:r>
              <a:rPr lang="en"/>
              <a:t>: Plan compliance will be monitored/ managed and by whom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12" name="Google Shape;11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176" name="Google Shape;17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23500" y="912817"/>
            <a:ext cx="11358000" cy="5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74650" algn="l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  <a:defRPr b="0" i="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9250" algn="l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2pPr>
            <a:lvl3pPr marL="1371600" lvl="2" indent="-349250" algn="l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3pPr>
            <a:lvl4pPr marL="1828800" lvl="3" indent="-349250" algn="l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4pPr>
            <a:lvl5pPr marL="2286000" lvl="4" indent="-349250" algn="l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5pPr>
            <a:lvl6pPr marL="2743200" lvl="5" indent="-349250" algn="l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6pPr>
            <a:lvl7pPr marL="3200400" lvl="6" indent="-349250" algn="l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/>
            </a:lvl7pPr>
            <a:lvl8pPr marL="3657600" lvl="7" indent="-349250" algn="l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/>
            </a:lvl8pPr>
            <a:lvl9pPr marL="4114800" lvl="8" indent="-349250" algn="l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11359077" y="6458156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00101" y="574159"/>
            <a:ext cx="9454116" cy="99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la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sldNum" idx="12"/>
          </p:nvPr>
        </p:nvSpPr>
        <p:spPr>
          <a:xfrm>
            <a:off x="10671179" y="6180702"/>
            <a:ext cx="6826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Clr>
                <a:schemeClr val="dk1"/>
              </a:buClr>
              <a:buSzPts val="12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03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ase.org/contributing/dms/#element-1-data-typ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ase.org/contributing/dms/#element-2-related-tools-software-andor-code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ase.org/contributing/dms/#element-3-standard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ase.org/contributing/dms/#element-4-data-preservation-access-and-associated-timelines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ase.org/contributing/dms/#element-5-access-distribution-or-reuse-consideration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ase.org/contributing/dms/#element-6-oversight-of-data-management-and-sharin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haring.nih.gov/data-management-and-sharing-policy/planning-and-budgeting-for-data-management-and-sharing/writing-a-data-management-and-sharing-pla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elp@facebase.org" TargetMode="External"/><Relationship Id="rId5" Type="http://schemas.openxmlformats.org/officeDocument/2006/relationships/hyperlink" Target="https://www.facebase.org/contributing/dms/" TargetMode="External"/><Relationship Id="rId4" Type="http://schemas.openxmlformats.org/officeDocument/2006/relationships/hyperlink" Target="https://docs.facebase.org/docs/Data-Submission-Key-Concept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facebase.org/docs/Data-Submission-Key-Concept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hyperlink" Target="https://www.facebase.org/contributing/dms/" TargetMode="External"/><Relationship Id="rId9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/>
          <p:nvPr/>
        </p:nvSpPr>
        <p:spPr>
          <a:xfrm>
            <a:off x="-2" y="0"/>
            <a:ext cx="1219200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95686"/>
                </a:srgbClr>
              </a:gs>
              <a:gs pos="34000">
                <a:srgbClr val="000000">
                  <a:alpha val="95686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/>
          <p:nvPr/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0">
                <a:srgbClr val="0F4861">
                  <a:alpha val="58823"/>
                </a:srgbClr>
              </a:gs>
              <a:gs pos="28000">
                <a:srgbClr val="0F4861">
                  <a:alpha val="58823"/>
                </a:srgbClr>
              </a:gs>
              <a:gs pos="100000">
                <a:srgbClr val="000000">
                  <a:alpha val="69803"/>
                </a:srgbClr>
              </a:gs>
            </a:gsLst>
            <a:lin ang="11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/>
          <p:nvPr/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4"/>
                </a:srgbClr>
              </a:gs>
              <a:gs pos="100000">
                <a:srgbClr val="156082">
                  <a:alpha val="0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500"/>
              <a:buFont typeface="Cambria"/>
              <a:buNone/>
            </a:pPr>
            <a:r>
              <a:rPr lang="en" sz="31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FaceBase Support for NIH’s Data Management and Sharing Policy</a:t>
            </a:r>
            <a:endParaRPr sz="3100" b="1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609585" lvl="0" indent="-49952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rgbClr val="FFFFFF"/>
              </a:buClr>
              <a:buSzPts val="1700"/>
              <a:buNone/>
            </a:pPr>
            <a:r>
              <a:rPr lang="en" sz="1700" dirty="0">
                <a:solidFill>
                  <a:srgbClr val="FFFFFF"/>
                </a:solidFill>
              </a:rPr>
              <a:t>FaceBase 2025 Bootcamp for Users and Contributors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700" dirty="0">
              <a:solidFill>
                <a:srgbClr val="FFFFFF"/>
              </a:solidFill>
            </a:endParaRPr>
          </a:p>
        </p:txBody>
      </p:sp>
      <p:pic>
        <p:nvPicPr>
          <p:cNvPr id="102" name="Google Shape;102;p1" descr="A black and blue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8535" y="1064530"/>
            <a:ext cx="11327549" cy="317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Metadata</a:t>
            </a:r>
            <a:endParaRPr/>
          </a:p>
        </p:txBody>
      </p:sp>
      <p:sp>
        <p:nvSpPr>
          <p:cNvPr id="203" name="Google Shape;203;p10"/>
          <p:cNvSpPr txBox="1">
            <a:spLocks noGrp="1"/>
          </p:cNvSpPr>
          <p:nvPr>
            <p:ph type="body" idx="1"/>
          </p:nvPr>
        </p:nvSpPr>
        <p:spPr>
          <a:xfrm>
            <a:off x="417000" y="656400"/>
            <a:ext cx="11358000" cy="5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lvl="0" indent="-457189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FaceBase has some minimum metadata requirements</a:t>
            </a:r>
            <a:endParaRPr/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Protocols for each experiment (we recommend the Nature Protocol Exchange format)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Species, developmental stage, and anatomy for each biosample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Additional requirements depending on data type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09585" lvl="0" indent="-499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FaceBase supports many more optional metadata elements</a:t>
            </a:r>
            <a:endParaRPr/>
          </a:p>
          <a:p>
            <a:pPr marL="1176837" lvl="1" indent="-45718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The more metadata you provide, the more discoverable and reproduceable your data will be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If you want to provide more than we currently collect, we’ll probably accommodate those too.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09585" lvl="0" indent="-499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How will you express the metadata?</a:t>
            </a:r>
            <a:endParaRPr/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FaceBase uses standard ontologies for different metadata types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Some Ontologies Used by FaceBase</a:t>
            </a:r>
            <a:endParaRPr/>
          </a:p>
        </p:txBody>
      </p:sp>
      <p:sp>
        <p:nvSpPr>
          <p:cNvPr id="209" name="Google Shape;209;p11"/>
          <p:cNvSpPr txBox="1">
            <a:spLocks noGrp="1"/>
          </p:cNvSpPr>
          <p:nvPr>
            <p:ph type="body" idx="1"/>
          </p:nvPr>
        </p:nvSpPr>
        <p:spPr>
          <a:xfrm>
            <a:off x="423500" y="912817"/>
            <a:ext cx="11358000" cy="5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82588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Anatomy: UBERON</a:t>
            </a:r>
            <a:endParaRPr/>
          </a:p>
          <a:p>
            <a:pPr marL="609585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Chromatin modifier: ZFIN, NGI, HGNC, Ensemble, MGI</a:t>
            </a:r>
            <a:endParaRPr/>
          </a:p>
          <a:p>
            <a:pPr marL="609585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Data type: OBI, SMOMEDCT, CHMO</a:t>
            </a:r>
            <a:endParaRPr/>
          </a:p>
          <a:p>
            <a:pPr marL="609585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Experiment type: MMO, ERO, CHMO, SCTID, OBI, STATO</a:t>
            </a:r>
            <a:endParaRPr/>
          </a:p>
          <a:p>
            <a:pPr marL="609585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Gene: NCBI</a:t>
            </a:r>
            <a:endParaRPr/>
          </a:p>
          <a:p>
            <a:pPr marL="609585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Phenotype: chmo, cmmo, fma, MP, HP, DOID</a:t>
            </a:r>
            <a:endParaRPr/>
          </a:p>
          <a:p>
            <a:pPr marL="609585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Sex: UBERON</a:t>
            </a:r>
            <a:endParaRPr/>
          </a:p>
          <a:p>
            <a:pPr marL="609585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Species: NCBI Taxon</a:t>
            </a:r>
            <a:endParaRPr/>
          </a:p>
          <a:p>
            <a:pPr marL="609585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Strain: MGI</a:t>
            </a:r>
            <a:endParaRPr/>
          </a:p>
          <a:p>
            <a:pPr marL="609585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Syndrome: MONDO</a:t>
            </a:r>
            <a:endParaRPr/>
          </a:p>
          <a:p>
            <a:pPr marL="609585" lvl="0" indent="-4825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/>
              <a:t>Transcription factor:  MGI, ZFIN, Gene_ORFName, Ensembl, HGNC</a:t>
            </a:r>
            <a:endParaRPr/>
          </a:p>
          <a:p>
            <a:pPr marL="609585" lvl="0" indent="0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dirty="0"/>
              <a:t>Adding New Ontologies</a:t>
            </a:r>
            <a:endParaRPr dirty="0"/>
          </a:p>
        </p:txBody>
      </p:sp>
      <p:sp>
        <p:nvSpPr>
          <p:cNvPr id="215" name="Google Shape;215;p12"/>
          <p:cNvSpPr txBox="1">
            <a:spLocks noGrp="1"/>
          </p:cNvSpPr>
          <p:nvPr>
            <p:ph type="body" idx="1"/>
          </p:nvPr>
        </p:nvSpPr>
        <p:spPr>
          <a:xfrm>
            <a:off x="423500" y="912817"/>
            <a:ext cx="11358000" cy="5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99520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We add new ontologies when necessary.</a:t>
            </a:r>
            <a:endParaRPr/>
          </a:p>
          <a:p>
            <a:pPr marL="609585" lvl="0" indent="-499520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Considerations:</a:t>
            </a:r>
            <a:endParaRPr/>
          </a:p>
          <a:p>
            <a:pPr marL="1219170" lvl="1" indent="-465654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/>
              <a:t>Is the ontology standardized and widely used?</a:t>
            </a:r>
            <a:endParaRPr/>
          </a:p>
          <a:p>
            <a:pPr marL="1219170" lvl="1" indent="-465654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/>
              <a:t>Does the DOC community generally agree that it’s a good fit?</a:t>
            </a:r>
            <a:endParaRPr/>
          </a:p>
          <a:p>
            <a:pPr marL="1219170" lvl="1" indent="-465654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/>
              <a:t>Does it overlap with currently-supported FaceBase ontologies?</a:t>
            </a:r>
            <a:endParaRPr/>
          </a:p>
          <a:p>
            <a:pPr marL="110063" lvl="0" indent="0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Writing the DMS Plan</a:t>
            </a:r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body" idx="1"/>
          </p:nvPr>
        </p:nvSpPr>
        <p:spPr>
          <a:xfrm>
            <a:off x="423500" y="912817"/>
            <a:ext cx="11358000" cy="5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/>
              <a:t>Useful resources:</a:t>
            </a:r>
            <a:endParaRPr/>
          </a:p>
          <a:p>
            <a:pPr marL="609585" lvl="0" indent="-499520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NIH “Writing a Data Management and Sharing Plan”</a:t>
            </a:r>
            <a:endParaRPr/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Includes format and sample plans</a:t>
            </a:r>
            <a:endParaRPr/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Includes links to additional requirements for specific institutes, programs, and offices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609585" lvl="0" indent="-499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“Writing a DMS Plan for FaceBase”</a:t>
            </a:r>
            <a:endParaRPr/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Based on NIH DMS plan format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/>
          </a:p>
          <a:p>
            <a:pPr marL="0" lvl="0" indent="0" algn="l" rtl="0">
              <a:lnSpc>
                <a:spcPct val="8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"/>
              <a:t>DMS Plan - Element 1: Data Type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graphicFrame>
        <p:nvGraphicFramePr>
          <p:cNvPr id="227" name="Google Shape;227;p14"/>
          <p:cNvGraphicFramePr/>
          <p:nvPr/>
        </p:nvGraphicFramePr>
        <p:xfrm>
          <a:off x="751667" y="1070633"/>
          <a:ext cx="9651975" cy="5144875"/>
        </p:xfrm>
        <a:graphic>
          <a:graphicData uri="http://schemas.openxmlformats.org/drawingml/2006/table">
            <a:tbl>
              <a:tblPr>
                <a:noFill/>
                <a:tableStyleId>{C38554E1-5ED2-42F6-963D-FFCC77D892AB}</a:tableStyleId>
              </a:tblPr>
              <a:tblGrid>
                <a:gridCol w="321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Contributor activity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FaceBase provides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6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Types and amount of data to be generated</a:t>
                      </a:r>
                      <a:endParaRPr sz="21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Provides entire answer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Types and amount of data to be shared (and rationale)</a:t>
                      </a:r>
                      <a:endParaRPr sz="21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Provides bulk of answer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u="sng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Boilerplate text snippets</a:t>
                      </a:r>
                      <a:r>
                        <a:rPr lang="en" sz="21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about supported data types.</a:t>
                      </a:r>
                      <a:endParaRPr sz="2100" u="none" strike="noStrike" cap="none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Metadata, other relevant data, and associated documentation</a:t>
                      </a:r>
                      <a:endParaRPr sz="21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Writes answer using FaceBase-provided text snippets based on their data and metadata.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sng" strike="noStrike" cap="none" dirty="0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Boilerplate text snippets</a:t>
                      </a:r>
                      <a:r>
                        <a:rPr lang="en" sz="2100" b="0" i="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about required and optional metadata.</a:t>
                      </a:r>
                      <a:endParaRPr sz="2100" u="none" strike="noStrike" cap="none" dirty="0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DMS Plan - Element 2: Related Tools, Software and/or Code: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graphicFrame>
        <p:nvGraphicFramePr>
          <p:cNvPr id="233" name="Google Shape;233;p15"/>
          <p:cNvGraphicFramePr/>
          <p:nvPr/>
        </p:nvGraphicFramePr>
        <p:xfrm>
          <a:off x="804833" y="2277087"/>
          <a:ext cx="9651975" cy="3340525"/>
        </p:xfrm>
        <a:graphic>
          <a:graphicData uri="http://schemas.openxmlformats.org/drawingml/2006/table">
            <a:tbl>
              <a:tblPr>
                <a:noFill/>
                <a:tableStyleId>{C38554E1-5ED2-42F6-963D-FFCC77D892AB}</a:tableStyleId>
              </a:tblPr>
              <a:tblGrid>
                <a:gridCol w="321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Contributor activity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FaceBase provides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Specialized tools, software, and/or code needed to access or manipulate shared scientific data, and how they can be accessed.</a:t>
                      </a:r>
                      <a:endParaRPr sz="21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Provides bulk of answer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0" i="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Boilerplate text</a:t>
                      </a:r>
                      <a:r>
                        <a:rPr lang="en" sz="19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about FaceBase tools for visualizing and annotating various types of data, which the contributor can include if relevant.</a:t>
                      </a:r>
                      <a:endParaRPr sz="19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DMS Plan - Element 3: Standards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graphicFrame>
        <p:nvGraphicFramePr>
          <p:cNvPr id="239" name="Google Shape;239;p16"/>
          <p:cNvGraphicFramePr/>
          <p:nvPr/>
        </p:nvGraphicFramePr>
        <p:xfrm>
          <a:off x="751667" y="1070633"/>
          <a:ext cx="9651975" cy="4088300"/>
        </p:xfrm>
        <a:graphic>
          <a:graphicData uri="http://schemas.openxmlformats.org/drawingml/2006/table">
            <a:tbl>
              <a:tblPr>
                <a:noFill/>
                <a:tableStyleId>{C38554E1-5ED2-42F6-963D-FFCC77D892AB}</a:tableStyleId>
              </a:tblPr>
              <a:tblGrid>
                <a:gridCol w="321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Contributor activity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FaceBase provides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93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State what common data standards will be applied to the scientific data and associated metadata to enable interoperability of datasets and resources, and how these data standards will be applied</a:t>
                      </a:r>
                      <a:endParaRPr sz="21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Constructs answer from text snippets for all relevant metadata types.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0" i="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Text snippets</a:t>
                      </a:r>
                      <a:r>
                        <a:rPr lang="en" sz="19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for the standards that FaceBase supports.</a:t>
                      </a:r>
                      <a:endParaRPr sz="19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DMS Plan - Element 4: Data Preservation, Access, and Associated Timelines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graphicFrame>
        <p:nvGraphicFramePr>
          <p:cNvPr id="245" name="Google Shape;245;p17"/>
          <p:cNvGraphicFramePr/>
          <p:nvPr/>
        </p:nvGraphicFramePr>
        <p:xfrm>
          <a:off x="804833" y="1588967"/>
          <a:ext cx="9651975" cy="4800100"/>
        </p:xfrm>
        <a:graphic>
          <a:graphicData uri="http://schemas.openxmlformats.org/drawingml/2006/table">
            <a:tbl>
              <a:tblPr>
                <a:noFill/>
                <a:tableStyleId>{C38554E1-5ED2-42F6-963D-FFCC77D892AB}</a:tableStyleId>
              </a:tblPr>
              <a:tblGrid>
                <a:gridCol w="321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Contributor activity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FaceBase provides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Repository where data and metadata will be archived</a:t>
                      </a:r>
                      <a:endParaRPr sz="19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21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FaceBase: www.facebase.org</a:t>
                      </a:r>
                      <a:endParaRPr sz="19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4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How scientific data will be findable and identifiable</a:t>
                      </a:r>
                      <a:endParaRPr sz="19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21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Text</a:t>
                      </a: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about persistent record IDs generated by FaceBase and optional DataCite DOIs.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43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When and how long the data will be made available.</a:t>
                      </a:r>
                      <a:endParaRPr sz="19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“When” - either after curation or after publication.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“How long” </a:t>
                      </a:r>
                      <a:r>
                        <a:rPr lang="en" sz="2100" b="0" i="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text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DMS Plan - Element 5: Access, Distribution, or Reuse Considerations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graphicFrame>
        <p:nvGraphicFramePr>
          <p:cNvPr id="251" name="Google Shape;251;p18"/>
          <p:cNvGraphicFramePr/>
          <p:nvPr>
            <p:extLst>
              <p:ext uri="{D42A27DB-BD31-4B8C-83A1-F6EECF244321}">
                <p14:modId xmlns:p14="http://schemas.microsoft.com/office/powerpoint/2010/main" val="1956665737"/>
              </p:ext>
            </p:extLst>
          </p:nvPr>
        </p:nvGraphicFramePr>
        <p:xfrm>
          <a:off x="471232" y="1457821"/>
          <a:ext cx="10597000" cy="5293850"/>
        </p:xfrm>
        <a:graphic>
          <a:graphicData uri="http://schemas.openxmlformats.org/drawingml/2006/table">
            <a:tbl>
              <a:tblPr>
                <a:noFill/>
                <a:tableStyleId>{C38554E1-5ED2-42F6-963D-FFCC77D892AB}</a:tableStyleId>
              </a:tblPr>
              <a:tblGrid>
                <a:gridCol w="399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3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Contributor activity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FaceBase provides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Factors affecting subsequent access, distribution, or reuse of scientific data</a:t>
                      </a:r>
                      <a:endParaRPr sz="19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Provides entire answer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Whether access to scientific data will be controlled</a:t>
                      </a:r>
                      <a:endParaRPr sz="19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Provides bulk of answer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Some </a:t>
                      </a:r>
                      <a:r>
                        <a:rPr lang="en" sz="2100" b="0" i="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text</a:t>
                      </a: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about sharing of public and protected human data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Protections for privacy, rights, and confidentiality of human research participants</a:t>
                      </a:r>
                      <a:endParaRPr sz="1900" b="1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Provides entire answer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2100" b="0" i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DMS Plan - Element 6: Oversight of Data Management and Sharing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endParaRPr/>
          </a:p>
        </p:txBody>
      </p:sp>
      <p:graphicFrame>
        <p:nvGraphicFramePr>
          <p:cNvPr id="257" name="Google Shape;257;p19"/>
          <p:cNvGraphicFramePr/>
          <p:nvPr/>
        </p:nvGraphicFramePr>
        <p:xfrm>
          <a:off x="764967" y="1814933"/>
          <a:ext cx="9651975" cy="3714425"/>
        </p:xfrm>
        <a:graphic>
          <a:graphicData uri="http://schemas.openxmlformats.org/drawingml/2006/table">
            <a:tbl>
              <a:tblPr>
                <a:noFill/>
                <a:tableStyleId>{C38554E1-5ED2-42F6-963D-FFCC77D892AB}</a:tableStyleId>
              </a:tblPr>
              <a:tblGrid>
                <a:gridCol w="321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7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Contributor activity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FaceBase provides</a:t>
                      </a:r>
                      <a:endParaRPr sz="2100" b="1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5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1" i="0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Describe how compliance with this Plan will be monitored and managed, frequency of oversight, and by whom at your institution (e.g., titles, roles).</a:t>
                      </a:r>
                      <a:endParaRPr sz="2100" b="1" i="0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900" b="0" i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" sz="21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Provides text specific to their project</a:t>
                      </a:r>
                      <a:endParaRPr sz="2100" u="none" strike="noStrike" cap="none"/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9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Partial (FaceBase-specific) </a:t>
                      </a:r>
                      <a:r>
                        <a:rPr lang="en" sz="1900" b="0" i="0" u="sng" strike="noStrike" cap="none">
                          <a:solidFill>
                            <a:schemeClr val="hlink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hlinkClick r:id="rId3"/>
                        </a:rPr>
                        <a:t>text</a:t>
                      </a:r>
                      <a:r>
                        <a:rPr lang="en" sz="1900" b="0" i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endParaRPr sz="1900" u="none" strike="noStrike" cap="none"/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 dirty="0"/>
              <a:t>Planning for Data Management – Why bother?</a:t>
            </a:r>
          </a:p>
        </p:txBody>
      </p:sp>
      <p:graphicFrame>
        <p:nvGraphicFramePr>
          <p:cNvPr id="126" name="Google Shape;108;p2">
            <a:extLst>
              <a:ext uri="{FF2B5EF4-FFF2-40B4-BE49-F238E27FC236}">
                <a16:creationId xmlns:a16="http://schemas.microsoft.com/office/drawing/2014/main" id="{ED24AC2E-5A53-2799-D7EB-9CB44942D9D2}"/>
              </a:ext>
            </a:extLst>
          </p:cNvPr>
          <p:cNvGraphicFramePr/>
          <p:nvPr/>
        </p:nvGraphicFramePr>
        <p:xfrm>
          <a:off x="423500" y="912817"/>
          <a:ext cx="11358000" cy="554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Further Resources</a:t>
            </a:r>
            <a:endParaRPr/>
          </a:p>
        </p:txBody>
      </p:sp>
      <p:sp>
        <p:nvSpPr>
          <p:cNvPr id="263" name="Google Shape;263;p20"/>
          <p:cNvSpPr txBox="1">
            <a:spLocks noGrp="1"/>
          </p:cNvSpPr>
          <p:nvPr>
            <p:ph type="body" idx="1"/>
          </p:nvPr>
        </p:nvSpPr>
        <p:spPr>
          <a:xfrm>
            <a:off x="105800" y="656400"/>
            <a:ext cx="11980500" cy="6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189" lvl="0" indent="-457189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667"/>
              <a:t>NIH “Writing a Data Management &amp; Sharing Plan”: </a:t>
            </a:r>
            <a:r>
              <a:rPr lang="en" sz="2667" u="sng">
                <a:solidFill>
                  <a:schemeClr val="hlink"/>
                </a:solidFill>
                <a:hlinkClick r:id="rId3"/>
              </a:rPr>
              <a:t>https://sharing.nih.gov/data-management-and-sharing-policy/planning-and-budgeting-for-data-management-and-sharing/writing-a-data-management-and-sharing-plan</a:t>
            </a:r>
            <a:endParaRPr sz="2667"/>
          </a:p>
          <a:p>
            <a:pPr marL="457189" lvl="0" indent="-457189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667"/>
              <a:t>FaceBase “Key Concepts for Contributors”: </a:t>
            </a:r>
            <a:r>
              <a:rPr lang="en" sz="2667" u="sng">
                <a:solidFill>
                  <a:schemeClr val="hlink"/>
                </a:solidFill>
                <a:hlinkClick r:id="rId4"/>
              </a:rPr>
              <a:t>https://docs.facebase.org/docs/Data-Submission-Key-Concepts/</a:t>
            </a:r>
            <a:endParaRPr sz="2667"/>
          </a:p>
          <a:p>
            <a:pPr marL="457189" lvl="0" indent="-457189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667"/>
              <a:t>“Writing a DMS Plan for FaceBase”: </a:t>
            </a:r>
            <a:r>
              <a:rPr lang="en" sz="2667" u="sng">
                <a:solidFill>
                  <a:schemeClr val="hlink"/>
                </a:solidFill>
                <a:hlinkClick r:id="rId5"/>
              </a:rPr>
              <a:t>https://www.facebase.org/contributing/dms/</a:t>
            </a:r>
            <a:endParaRPr sz="2667"/>
          </a:p>
          <a:p>
            <a:pPr marL="457189" lvl="0" indent="-457189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667"/>
              <a:t>FaceBase monthly office hours</a:t>
            </a:r>
            <a:endParaRPr/>
          </a:p>
          <a:p>
            <a:pPr marL="457189" lvl="0" indent="-457189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hlink"/>
              </a:buClr>
              <a:buSzPts val="2300"/>
              <a:buChar char="●"/>
            </a:pPr>
            <a:r>
              <a:rPr lang="en" sz="2667" u="sng">
                <a:solidFill>
                  <a:schemeClr val="hlink"/>
                </a:solidFill>
                <a:hlinkClick r:id="rId6"/>
              </a:rPr>
              <a:t>help@facebase.org</a:t>
            </a:r>
            <a:endParaRPr sz="2667" u="sng">
              <a:solidFill>
                <a:schemeClr val="hlink"/>
              </a:solidFill>
            </a:endParaRPr>
          </a:p>
          <a:p>
            <a:pPr marL="457189" lvl="0" indent="-457189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667"/>
              <a:t>Contact us at any point in this process, but please fill out our “Request to Submit Your Data to FaceBase” form once you’re funded! </a:t>
            </a:r>
            <a:endParaRPr sz="2667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 rot="10800000">
            <a:off x="1" y="0"/>
            <a:ext cx="3190876" cy="6858000"/>
          </a:xfrm>
          <a:prstGeom prst="rect">
            <a:avLst/>
          </a:prstGeom>
          <a:solidFill>
            <a:srgbClr val="00306A"/>
          </a:solidFill>
          <a:ln w="12700" cap="flat" cmpd="sng">
            <a:solidFill>
              <a:srgbClr val="A6490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-22056" y="2645783"/>
            <a:ext cx="3190875" cy="94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Play"/>
              <a:buNone/>
            </a:pPr>
            <a:r>
              <a:rPr lang="en" sz="3466" b="1">
                <a:solidFill>
                  <a:schemeClr val="lt1"/>
                </a:solidFill>
              </a:rPr>
              <a:t>Elements of a </a:t>
            </a:r>
            <a:br>
              <a:rPr lang="en" sz="3466" b="1">
                <a:solidFill>
                  <a:schemeClr val="lt1"/>
                </a:solidFill>
              </a:rPr>
            </a:br>
            <a:r>
              <a:rPr lang="en" sz="3466" b="1">
                <a:solidFill>
                  <a:schemeClr val="lt1"/>
                </a:solidFill>
              </a:rPr>
              <a:t>DMS Plan</a:t>
            </a:r>
            <a:endParaRPr/>
          </a:p>
        </p:txBody>
      </p:sp>
      <p:grpSp>
        <p:nvGrpSpPr>
          <p:cNvPr id="116" name="Google Shape;116;p3"/>
          <p:cNvGrpSpPr/>
          <p:nvPr/>
        </p:nvGrpSpPr>
        <p:grpSpPr>
          <a:xfrm>
            <a:off x="3644763" y="157750"/>
            <a:ext cx="8242635" cy="5918569"/>
            <a:chOff x="0" y="2"/>
            <a:chExt cx="8242634" cy="5918569"/>
          </a:xfrm>
        </p:grpSpPr>
        <p:sp>
          <p:nvSpPr>
            <p:cNvPr id="117" name="Google Shape;117;p3"/>
            <p:cNvSpPr/>
            <p:nvPr/>
          </p:nvSpPr>
          <p:spPr>
            <a:xfrm>
              <a:off x="0" y="2"/>
              <a:ext cx="8242634" cy="815691"/>
            </a:xfrm>
            <a:prstGeom prst="roundRect">
              <a:avLst>
                <a:gd name="adj" fmla="val 10000"/>
              </a:avLst>
            </a:prstGeom>
            <a:solidFill>
              <a:srgbClr val="CA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246746" y="188337"/>
              <a:ext cx="448630" cy="4486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942124" y="4806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942124" y="4806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Type</a:t>
              </a:r>
              <a:endPara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4651309" y="4806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4651309" y="4806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Identifying data to be preserved and shared</a:t>
              </a:r>
              <a:endPara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0" y="1024421"/>
              <a:ext cx="8242634" cy="815691"/>
            </a:xfrm>
            <a:prstGeom prst="roundRect">
              <a:avLst>
                <a:gd name="adj" fmla="val 10000"/>
              </a:avLst>
            </a:prstGeom>
            <a:solidFill>
              <a:srgbClr val="CA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46746" y="1207952"/>
              <a:ext cx="448630" cy="44863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42124" y="1024421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42124" y="1024421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Related tools, software &amp; code</a:t>
              </a:r>
              <a:endPara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4651309" y="1024421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3"/>
            <p:cNvSpPr txBox="1"/>
            <p:nvPr/>
          </p:nvSpPr>
          <p:spPr>
            <a:xfrm>
              <a:off x="4651309" y="1024421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Tools and software needed to access and manipulate data. If needed specify how they can be accessed</a:t>
              </a:r>
              <a:endPara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0" y="2044036"/>
              <a:ext cx="8242634" cy="815691"/>
            </a:xfrm>
            <a:prstGeom prst="roundRect">
              <a:avLst>
                <a:gd name="adj" fmla="val 10000"/>
              </a:avLst>
            </a:prstGeom>
            <a:solidFill>
              <a:srgbClr val="CA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46746" y="2227566"/>
              <a:ext cx="448630" cy="44863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942124" y="2044036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3"/>
            <p:cNvSpPr txBox="1"/>
            <p:nvPr/>
          </p:nvSpPr>
          <p:spPr>
            <a:xfrm>
              <a:off x="942124" y="2044036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Standards</a:t>
              </a:r>
              <a:endPara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651309" y="2044036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3"/>
            <p:cNvSpPr txBox="1"/>
            <p:nvPr/>
          </p:nvSpPr>
          <p:spPr>
            <a:xfrm>
              <a:off x="4651309" y="2044036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Standards to be applied to scientific data and metadata </a:t>
              </a:r>
              <a:endPara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0" y="3053756"/>
              <a:ext cx="8242634" cy="815691"/>
            </a:xfrm>
            <a:prstGeom prst="roundRect">
              <a:avLst>
                <a:gd name="adj" fmla="val 10000"/>
              </a:avLst>
            </a:prstGeom>
            <a:solidFill>
              <a:srgbClr val="CA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46746" y="3247181"/>
              <a:ext cx="448630" cy="44863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942124" y="3063650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3"/>
            <p:cNvSpPr txBox="1"/>
            <p:nvPr/>
          </p:nvSpPr>
          <p:spPr>
            <a:xfrm>
              <a:off x="942124" y="3063650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preservation, access &amp; timelines</a:t>
              </a:r>
              <a:endPara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4651309" y="3063650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4651309" y="3063650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Repository to be used, persistent unique identifier, and when/how long data will be available</a:t>
              </a:r>
              <a:endParaRPr sz="14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0" y="4083265"/>
              <a:ext cx="8242634" cy="815691"/>
            </a:xfrm>
            <a:prstGeom prst="roundRect">
              <a:avLst>
                <a:gd name="adj" fmla="val 10000"/>
              </a:avLst>
            </a:prstGeom>
            <a:solidFill>
              <a:srgbClr val="CA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246746" y="4266796"/>
              <a:ext cx="448630" cy="44863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42124" y="4083265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942124" y="4083265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Access, distribution, reuse consideration</a:t>
              </a:r>
              <a:endPara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4651309" y="4083265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"/>
            <p:cNvSpPr txBox="1"/>
            <p:nvPr/>
          </p:nvSpPr>
          <p:spPr>
            <a:xfrm>
              <a:off x="4651309" y="4083265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Description of factors for data access, distribution, or reuse</a:t>
              </a:r>
              <a:endPara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0" y="5102880"/>
              <a:ext cx="8242634" cy="815691"/>
            </a:xfrm>
            <a:prstGeom prst="roundRect">
              <a:avLst>
                <a:gd name="adj" fmla="val 10000"/>
              </a:avLst>
            </a:prstGeom>
            <a:solidFill>
              <a:srgbClr val="CAE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246746" y="5286411"/>
              <a:ext cx="448630" cy="44863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942124" y="5102880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3"/>
            <p:cNvSpPr txBox="1"/>
            <p:nvPr/>
          </p:nvSpPr>
          <p:spPr>
            <a:xfrm>
              <a:off x="942124" y="5102880"/>
              <a:ext cx="3709185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67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Oversight of data management and sharing</a:t>
              </a:r>
              <a:endParaRPr sz="1467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4651309" y="5102880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3"/>
            <p:cNvSpPr txBox="1"/>
            <p:nvPr/>
          </p:nvSpPr>
          <p:spPr>
            <a:xfrm>
              <a:off x="4651309" y="5102880"/>
              <a:ext cx="3590403" cy="8156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25" tIns="86325" rIns="86325" bIns="863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Plan compliance will be monitored/ managed and by whom</a:t>
              </a:r>
              <a:endParaRPr sz="14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" name="Google Shape;153;p3"/>
          <p:cNvSpPr txBox="1"/>
          <p:nvPr/>
        </p:nvSpPr>
        <p:spPr>
          <a:xfrm>
            <a:off x="3946867" y="6398700"/>
            <a:ext cx="7738313" cy="379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67" b="1" dirty="0">
                <a:solidFill>
                  <a:srgbClr val="262F5F"/>
                </a:solidFill>
                <a:latin typeface="Calibri"/>
                <a:ea typeface="Calibri"/>
                <a:cs typeface="Calibri"/>
                <a:sym typeface="Calibri"/>
              </a:rPr>
              <a:t>See NOT-OD-21-014 for more information (slide courtesy of Alicia Chou)</a:t>
            </a:r>
            <a:endParaRPr sz="14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/>
          <p:nvPr/>
        </p:nvSpPr>
        <p:spPr>
          <a:xfrm>
            <a:off x="1467900" y="1430046"/>
            <a:ext cx="8904800" cy="5012000"/>
          </a:xfrm>
          <a:prstGeom prst="triangle">
            <a:avLst>
              <a:gd name="adj" fmla="val 50000"/>
            </a:avLst>
          </a:prstGeom>
          <a:solidFill>
            <a:srgbClr val="1155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5016567" y="1430046"/>
            <a:ext cx="1831200" cy="10484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 dirty="0">
                <a:latin typeface="Calibri" panose="020F0502020204030204" pitchFamily="34" charset="0"/>
                <a:cs typeface="Calibri" panose="020F0502020204030204" pitchFamily="34" charset="0"/>
              </a:rPr>
              <a:t>Planning for Data Management and Sharing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Google Shape;162;p4"/>
          <p:cNvSpPr txBox="1"/>
          <p:nvPr/>
        </p:nvSpPr>
        <p:spPr>
          <a:xfrm>
            <a:off x="5267567" y="1657647"/>
            <a:ext cx="13292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DMS plan</a:t>
            </a:r>
            <a:endParaRPr sz="2133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 txBox="1"/>
          <p:nvPr/>
        </p:nvSpPr>
        <p:spPr>
          <a:xfrm>
            <a:off x="3567833" y="4184498"/>
            <a:ext cx="1581600" cy="12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data types and formats</a:t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4"/>
          <p:cNvSpPr txBox="1"/>
          <p:nvPr/>
        </p:nvSpPr>
        <p:spPr>
          <a:xfrm>
            <a:off x="4594167" y="3363714"/>
            <a:ext cx="15816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Estimate data size</a:t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4"/>
          <p:cNvSpPr txBox="1"/>
          <p:nvPr/>
        </p:nvSpPr>
        <p:spPr>
          <a:xfrm>
            <a:off x="7385033" y="5196514"/>
            <a:ext cx="1581600" cy="12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Decide on metadata types</a:t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4"/>
          <p:cNvSpPr txBox="1"/>
          <p:nvPr/>
        </p:nvSpPr>
        <p:spPr>
          <a:xfrm>
            <a:off x="6095999" y="3519380"/>
            <a:ext cx="2179700" cy="1559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Align metadata terms with FaceBase ontologies</a:t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4"/>
          <p:cNvSpPr txBox="1"/>
          <p:nvPr/>
        </p:nvSpPr>
        <p:spPr>
          <a:xfrm>
            <a:off x="3883000" y="5463914"/>
            <a:ext cx="2844400" cy="90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33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Work out pre-upload operational procedures</a:t>
            </a:r>
            <a:endParaRPr sz="2133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-US"/>
              <a:t>Data Management Considerations</a:t>
            </a:r>
            <a:endParaRPr lang="en-US" dirty="0"/>
          </a:p>
        </p:txBody>
      </p:sp>
      <p:sp>
        <p:nvSpPr>
          <p:cNvPr id="173" name="Google Shape;173;p5"/>
          <p:cNvSpPr txBox="1">
            <a:spLocks noGrp="1"/>
          </p:cNvSpPr>
          <p:nvPr>
            <p:ph type="body" idx="1"/>
          </p:nvPr>
        </p:nvSpPr>
        <p:spPr>
          <a:xfrm>
            <a:off x="417000" y="859517"/>
            <a:ext cx="11358000" cy="5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91054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 dirty="0"/>
              <a:t>When, and how often, will you upload your data?</a:t>
            </a:r>
            <a:endParaRPr sz="2933" dirty="0"/>
          </a:p>
          <a:p>
            <a:pPr marL="1219170" lvl="1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We encourage uploads early and often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But you’ll need to have collected some data before it’s approved for FaceBase</a:t>
            </a:r>
            <a:endParaRPr sz="2933" dirty="0">
              <a:latin typeface="Calibri"/>
              <a:ea typeface="Calibri"/>
              <a:cs typeface="Calibri"/>
              <a:sym typeface="Calibri"/>
            </a:endParaRPr>
          </a:p>
          <a:p>
            <a:pPr marL="609585" lvl="0" indent="-4910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 dirty="0"/>
              <a:t>How will you manage your data before it’s uploaded?</a:t>
            </a:r>
            <a:endParaRPr sz="2400" dirty="0"/>
          </a:p>
          <a:p>
            <a:pPr marL="1219170" lvl="1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How will you organize your data and metadata before you upload?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Do you have space for it?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Do you have security and backup policies in place?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609585" lvl="0" indent="-4910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" sz="2933" dirty="0"/>
              <a:t>Will you need to do any preprocessing?</a:t>
            </a:r>
            <a:endParaRPr sz="2933" dirty="0"/>
          </a:p>
          <a:p>
            <a:pPr marL="1219170" lvl="1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Does this involve tools you’ll develop yourself?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57188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If so, will you make it available on an open-source repository like </a:t>
            </a:r>
            <a:r>
              <a:rPr lang="en" dirty="0" err="1">
                <a:latin typeface="Calibri"/>
                <a:ea typeface="Calibri"/>
                <a:cs typeface="Calibri"/>
                <a:sym typeface="Calibri"/>
              </a:rPr>
              <a:t>github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 sz="293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6" name="Freeform: Shape 185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8" name="Freeform: Shape 187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FaceBase-Specific Considerations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9" name="Google Shape;179;p6"/>
          <p:cNvSpPr txBox="1">
            <a:spLocks noGrp="1"/>
          </p:cNvSpPr>
          <p:nvPr>
            <p:ph type="body" idx="1"/>
          </p:nvPr>
        </p:nvSpPr>
        <p:spPr>
          <a:xfrm>
            <a:off x="371094" y="2718054"/>
            <a:ext cx="3658646" cy="3207258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110063" lvl="0" indent="-22860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FaceBase repository currently supports certain:</a:t>
            </a:r>
          </a:p>
          <a:p>
            <a:pPr marL="609585" lvl="0" indent="-22860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Types</a:t>
            </a:r>
          </a:p>
          <a:p>
            <a:pPr marL="609585" lvl="0" indent="-22860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 Formats</a:t>
            </a:r>
          </a:p>
          <a:p>
            <a:pPr marL="609585" lvl="0" indent="-22860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Metadata elements</a:t>
            </a:r>
          </a:p>
          <a:p>
            <a:pPr marL="1219170" lvl="1" indent="-22860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Expressed in specific ontologies</a:t>
            </a:r>
          </a:p>
          <a:p>
            <a:pPr marL="110063" lvl="0" indent="-22860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 panose="020B0604020202020204" pitchFamily="34" charset="0"/>
              <a:buChar char="•"/>
            </a:pPr>
            <a:r>
              <a: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have data/metadata that doesn’t quite fit this model, talk to us!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326DF-9EED-50D5-E1C3-570D92A93932}"/>
              </a:ext>
            </a:extLst>
          </p:cNvPr>
          <p:cNvSpPr txBox="1"/>
          <p:nvPr/>
        </p:nvSpPr>
        <p:spPr>
          <a:xfrm>
            <a:off x="5259002" y="6114144"/>
            <a:ext cx="6129668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</a:pPr>
            <a:r>
              <a: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https://docs.facebase.org/docs/Data-Submission-Key-Concepts/</a:t>
            </a:r>
            <a:endParaRPr lang="en-US" sz="1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D8E5361-3B0E-9FB0-7CAB-2E690E5F32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606" y="1212111"/>
            <a:ext cx="7439551" cy="44476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5" name="Rectangle 194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Freeform: Shape 19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4" name="Google Shape;184;p7"/>
          <p:cNvSpPr txBox="1"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3300"/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Data Planning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90847EB-09F9-76A3-6F56-F7EC6A88D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415" y="2198363"/>
            <a:ext cx="5815372" cy="3169376"/>
          </a:xfrm>
          <a:prstGeom prst="rect">
            <a:avLst/>
          </a:prstGeom>
        </p:spPr>
      </p:pic>
      <p:sp>
        <p:nvSpPr>
          <p:cNvPr id="194" name="Freeform: Shape 19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A2A1BA-A899-07B8-790D-167CFDBB4392}"/>
              </a:ext>
            </a:extLst>
          </p:cNvPr>
          <p:cNvSpPr txBox="1"/>
          <p:nvPr/>
        </p:nvSpPr>
        <p:spPr>
          <a:xfrm>
            <a:off x="5558313" y="5808358"/>
            <a:ext cx="60980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https://www.facebase.org/contributing/dms</a:t>
            </a:r>
            <a:endParaRPr lang="en-US" dirty="0">
              <a:solidFill>
                <a:srgbClr val="0070C0"/>
              </a:solidFill>
            </a:endParaRPr>
          </a:p>
        </p:txBody>
      </p:sp>
      <p:graphicFrame>
        <p:nvGraphicFramePr>
          <p:cNvPr id="200" name="Google Shape;185;p7">
            <a:extLst>
              <a:ext uri="{FF2B5EF4-FFF2-40B4-BE49-F238E27FC236}">
                <a16:creationId xmlns:a16="http://schemas.microsoft.com/office/drawing/2014/main" id="{83396BBE-82B3-EB0C-D3EF-C5F8094C0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5187770"/>
              </p:ext>
            </p:extLst>
          </p:nvPr>
        </p:nvGraphicFramePr>
        <p:xfrm>
          <a:off x="535629" y="2198362"/>
          <a:ext cx="5560371" cy="4170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8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Data Types (Not an Exhaustive List)</a:t>
            </a:r>
            <a:endParaRPr/>
          </a:p>
        </p:txBody>
      </p:sp>
      <p:sp>
        <p:nvSpPr>
          <p:cNvPr id="191" name="Google Shape;191;p8"/>
          <p:cNvSpPr txBox="1">
            <a:spLocks noGrp="1"/>
          </p:cNvSpPr>
          <p:nvPr>
            <p:ph type="body" idx="1"/>
          </p:nvPr>
        </p:nvSpPr>
        <p:spPr>
          <a:xfrm>
            <a:off x="423500" y="912817"/>
            <a:ext cx="11358000" cy="5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0063" lvl="0" indent="0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r>
              <a:rPr lang="en" sz="2667" dirty="0"/>
              <a:t>See “Key Concepts for Data Contributors” for a full list of currently supported data and experiment types and species.</a:t>
            </a:r>
            <a:endParaRPr dirty="0"/>
          </a:p>
          <a:p>
            <a:pPr marL="609585" lvl="0" indent="-499520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667" dirty="0"/>
              <a:t>Some currently supported data types:</a:t>
            </a:r>
            <a:endParaRPr sz="2667" dirty="0"/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2133" dirty="0">
                <a:latin typeface="Calibri"/>
                <a:ea typeface="Calibri"/>
                <a:cs typeface="Calibri"/>
                <a:sym typeface="Calibri"/>
              </a:rPr>
              <a:t>Sequencing data (and derived processed and track data)</a:t>
            </a:r>
            <a:endParaRPr sz="2133" dirty="0"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2133" dirty="0">
                <a:latin typeface="Calibri"/>
                <a:ea typeface="Calibri"/>
                <a:cs typeface="Calibri"/>
                <a:sym typeface="Calibri"/>
              </a:rPr>
              <a:t>Imaging data (2D or 3D)</a:t>
            </a:r>
            <a:endParaRPr sz="2133" dirty="0"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2133" dirty="0">
                <a:latin typeface="Calibri"/>
                <a:ea typeface="Calibri"/>
                <a:cs typeface="Calibri"/>
                <a:sym typeface="Calibri"/>
              </a:rPr>
              <a:t>Surface/Mesh data</a:t>
            </a:r>
            <a:endParaRPr sz="2133" dirty="0">
              <a:latin typeface="Calibri"/>
              <a:ea typeface="Calibri"/>
              <a:cs typeface="Calibri"/>
              <a:sym typeface="Calibri"/>
            </a:endParaRPr>
          </a:p>
          <a:p>
            <a:pPr marL="609585" lvl="0" indent="-499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667" dirty="0"/>
              <a:t>Species: human, mouse, zebrafish, chick, xenopus</a:t>
            </a:r>
            <a:endParaRPr sz="2667" dirty="0"/>
          </a:p>
          <a:p>
            <a:pPr marL="609585" lvl="0" indent="-499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 sz="2667" dirty="0"/>
              <a:t>Some experiment types</a:t>
            </a:r>
            <a:r>
              <a:rPr lang="en" dirty="0"/>
              <a:t>:</a:t>
            </a:r>
            <a:endParaRPr dirty="0"/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2133" dirty="0">
                <a:latin typeface="Calibri"/>
                <a:ea typeface="Calibri"/>
                <a:cs typeface="Calibri"/>
                <a:sym typeface="Calibri"/>
              </a:rPr>
              <a:t>Tomography/MRI</a:t>
            </a:r>
            <a:endParaRPr sz="2133" dirty="0"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2133" dirty="0">
                <a:latin typeface="Calibri"/>
                <a:ea typeface="Calibri"/>
                <a:cs typeface="Calibri"/>
                <a:sym typeface="Calibri"/>
              </a:rPr>
              <a:t>Gene Expression</a:t>
            </a:r>
            <a:endParaRPr sz="2133" dirty="0"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2133" dirty="0">
                <a:latin typeface="Calibri"/>
                <a:ea typeface="Calibri"/>
                <a:cs typeface="Calibri"/>
                <a:sym typeface="Calibri"/>
              </a:rPr>
              <a:t>Epigenetics</a:t>
            </a:r>
            <a:endParaRPr sz="2133" dirty="0">
              <a:latin typeface="Calibri"/>
              <a:ea typeface="Calibri"/>
              <a:cs typeface="Calibri"/>
              <a:sym typeface="Calibri"/>
            </a:endParaRPr>
          </a:p>
          <a:p>
            <a:pPr marL="1219170" lvl="1" indent="-465654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 sz="2133" dirty="0">
                <a:latin typeface="Calibri"/>
                <a:ea typeface="Calibri"/>
                <a:cs typeface="Calibri"/>
                <a:sym typeface="Calibri"/>
              </a:rPr>
              <a:t>Microscopy</a:t>
            </a:r>
            <a:endParaRPr sz="2133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7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en"/>
              <a:t>Data Formats</a:t>
            </a:r>
            <a:endParaRPr/>
          </a:p>
        </p:txBody>
      </p:sp>
      <p:sp>
        <p:nvSpPr>
          <p:cNvPr id="197" name="Google Shape;197;p9"/>
          <p:cNvSpPr txBox="1">
            <a:spLocks noGrp="1"/>
          </p:cNvSpPr>
          <p:nvPr>
            <p:ph type="body" idx="1"/>
          </p:nvPr>
        </p:nvSpPr>
        <p:spPr>
          <a:xfrm>
            <a:off x="423500" y="912817"/>
            <a:ext cx="11358000" cy="55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585" lvl="0" indent="-499520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Some Supported Data Formats:</a:t>
            </a:r>
            <a:endParaRPr/>
          </a:p>
          <a:p>
            <a:pPr marL="1219170" lvl="1" indent="-499520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Sequencing Data:</a:t>
            </a:r>
            <a:endParaRPr/>
          </a:p>
          <a:p>
            <a:pPr marL="1828754" lvl="2" indent="-4656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Raw: fastq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828754" lvl="2" indent="-4656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Processed: fastqc, count, tpm, fpkm, bam, bai, and measures in tsv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1828754" lvl="2" indent="-46565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Track Data: BED (.bed), bigBed (.bb), and bigWig (.bw)</a:t>
            </a:r>
            <a:endParaRPr/>
          </a:p>
          <a:p>
            <a:pPr marL="1219170" lvl="1" indent="-499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Imaging Data: TIFF, OME-TIFF, NIfTI</a:t>
            </a:r>
            <a:endParaRPr/>
          </a:p>
          <a:p>
            <a:pPr marL="1219170" lvl="1" indent="-499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Surface Model / Mesh Data: Wavefront OBJ</a:t>
            </a:r>
            <a:endParaRPr/>
          </a:p>
          <a:p>
            <a:pPr marL="609585" lvl="0" indent="-499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Considerations for new formats:</a:t>
            </a:r>
            <a:endParaRPr/>
          </a:p>
          <a:p>
            <a:pPr marL="1219170" lvl="1" indent="-499520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Is the format “open” (via standards or de facto openness)?</a:t>
            </a:r>
            <a:endParaRPr/>
          </a:p>
          <a:p>
            <a:pPr marL="1219170" lvl="1" indent="-4995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lang="en"/>
              <a:t>Are free or widely used tools available?</a:t>
            </a:r>
            <a:endParaRPr/>
          </a:p>
          <a:p>
            <a:pPr marL="609585" lvl="0" indent="-304791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1594</Words>
  <Application>Microsoft Macintosh PowerPoint</Application>
  <PresentationFormat>Widescreen</PresentationFormat>
  <Paragraphs>199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Calibri</vt:lpstr>
      <vt:lpstr>Arial</vt:lpstr>
      <vt:lpstr>Play</vt:lpstr>
      <vt:lpstr>Cambria</vt:lpstr>
      <vt:lpstr>Office Theme</vt:lpstr>
      <vt:lpstr>FaceBase Support for NIH’s Data Management and Sharing Policy</vt:lpstr>
      <vt:lpstr>Planning for Data Management – Why bother?</vt:lpstr>
      <vt:lpstr>Elements of a  DMS Plan</vt:lpstr>
      <vt:lpstr>Planning for Data Management and Sharing</vt:lpstr>
      <vt:lpstr>Data Management Considerations</vt:lpstr>
      <vt:lpstr>FaceBase-Specific Considerations</vt:lpstr>
      <vt:lpstr>Data Planning</vt:lpstr>
      <vt:lpstr>Data Types (Not an Exhaustive List)</vt:lpstr>
      <vt:lpstr>Data Formats</vt:lpstr>
      <vt:lpstr>Metadata</vt:lpstr>
      <vt:lpstr>Some Ontologies Used by FaceBase</vt:lpstr>
      <vt:lpstr>Adding New Ontologies</vt:lpstr>
      <vt:lpstr>Writing the DMS Plan</vt:lpstr>
      <vt:lpstr>DMS Plan - Element 1: Data Type </vt:lpstr>
      <vt:lpstr>DMS Plan - Element 2: Related Tools, Software and/or Code:  </vt:lpstr>
      <vt:lpstr>DMS Plan - Element 3: Standards  </vt:lpstr>
      <vt:lpstr>DMS Plan - Element 4: Data Preservation, Access, and Associated Timelines  </vt:lpstr>
      <vt:lpstr>DMS Plan - Element 5: Access, Distribution, or Reuse Considerations </vt:lpstr>
      <vt:lpstr>DMS Plan - Element 6: Oversight of Data Management and Sharing </vt:lpstr>
      <vt:lpstr>Further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Laura J. Pearlman</dc:creator>
  <cp:lastModifiedBy>Robert Schuler</cp:lastModifiedBy>
  <cp:revision>17</cp:revision>
  <dcterms:created xsi:type="dcterms:W3CDTF">2024-08-27T00:41:24Z</dcterms:created>
  <dcterms:modified xsi:type="dcterms:W3CDTF">2025-11-04T23:43:58Z</dcterms:modified>
</cp:coreProperties>
</file>